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bookmarkIdSeed="2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505" r:id="rId5"/>
    <p:sldId id="649" r:id="rId6"/>
    <p:sldId id="650" r:id="rId7"/>
  </p:sldIdLst>
  <p:sldSz cx="12192000" cy="6858000"/>
  <p:notesSz cx="6950075" cy="9236075"/>
  <p:custDataLst>
    <p:tags r:id="rId1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672922F-3812-4AC1-81B4-74E0A3CC4C18}">
          <p14:sldIdLst>
            <p14:sldId id="505"/>
            <p14:sldId id="649"/>
            <p14:sldId id="650"/>
          </p14:sldIdLst>
        </p14:section>
        <p14:section name="Untitled Section" id="{69C5BBBF-59C5-4E37-97E1-BE2FEE0AEBE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ake Stabler" initials="B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80"/>
    <a:srgbClr val="FF3300"/>
    <a:srgbClr val="FFDD4F"/>
    <a:srgbClr val="FFCC00"/>
    <a:srgbClr val="FF6600"/>
    <a:srgbClr val="E9EDF4"/>
    <a:srgbClr val="D0D8E8"/>
    <a:srgbClr val="CCCCFF"/>
    <a:srgbClr val="999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85609" autoAdjust="0"/>
  </p:normalViewPr>
  <p:slideViewPr>
    <p:cSldViewPr>
      <p:cViewPr varScale="1">
        <p:scale>
          <a:sx n="95" d="100"/>
          <a:sy n="95" d="100"/>
        </p:scale>
        <p:origin x="96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3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211" y="1"/>
            <a:ext cx="3011276" cy="462758"/>
          </a:xfrm>
          <a:prstGeom prst="rect">
            <a:avLst/>
          </a:prstGeom>
        </p:spPr>
        <p:txBody>
          <a:bodyPr vert="horz" lIns="91541" tIns="45770" rIns="91541" bIns="45770" rtlCol="0"/>
          <a:lstStyle>
            <a:lvl1pPr algn="r">
              <a:defRPr sz="1200"/>
            </a:lvl1pPr>
          </a:lstStyle>
          <a:p>
            <a:fld id="{28AE7B44-4A3A-4F68-A393-82A47AF755AD}" type="datetimeFigureOut">
              <a:rPr lang="en-US" smtClean="0"/>
              <a:t>1/3/2022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211" y="8773318"/>
            <a:ext cx="3011276" cy="462757"/>
          </a:xfrm>
          <a:prstGeom prst="rect">
            <a:avLst/>
          </a:prstGeom>
        </p:spPr>
        <p:txBody>
          <a:bodyPr vert="horz" lIns="91541" tIns="45770" rIns="91541" bIns="45770" rtlCol="0" anchor="b"/>
          <a:lstStyle>
            <a:lvl1pPr algn="r">
              <a:defRPr sz="1200"/>
            </a:lvl1pPr>
          </a:lstStyle>
          <a:p>
            <a:fld id="{ABDAC4E9-F8CA-4132-8404-263BDFCFE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130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F451C3B-E755-4C0F-BBF5-A659D6D37FA5}" type="datetimeFigureOut">
              <a:rPr lang="en-US"/>
              <a:pPr>
                <a:defRPr/>
              </a:pPr>
              <a:t>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3738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758A452-DD65-468A-AB5D-05D2CF267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4002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925372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 i="0" baseline="0"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50743"/>
            <a:ext cx="10972800" cy="47548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>
              <a:spcBef>
                <a:spcPts val="800"/>
              </a:spcBef>
              <a:buFont typeface="Wingdings" pitchFamily="2" charset="2"/>
              <a:buChar char="§"/>
              <a:defRPr sz="24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latin typeface="Tw Cen MT" pitchFamily="34" charset="0"/>
              </a:defRPr>
            </a:lvl2pPr>
            <a:lvl3pPr>
              <a:buSzPct val="100000"/>
              <a:defRPr sz="2000" baseline="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latin typeface="Tw Cen MT" pitchFamily="34" charset="0"/>
              </a:defRPr>
            </a:lvl4pPr>
            <a:lvl5pPr>
              <a:buSzPct val="80000"/>
              <a:defRPr baseline="0">
                <a:latin typeface="Tw Cen M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A9556-E8B9-4246-9619-D14475C0352C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-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BBD0E5-C25E-4801-991A-ECA9F4435332}"/>
              </a:ext>
            </a:extLst>
          </p:cNvPr>
          <p:cNvSpPr/>
          <p:nvPr userDrawn="1"/>
        </p:nvSpPr>
        <p:spPr>
          <a:xfrm>
            <a:off x="0" y="838200"/>
            <a:ext cx="12192000" cy="60198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1C9F085-E261-404A-B399-26F9A60E9A6F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77240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 i="0" baseline="0">
                <a:solidFill>
                  <a:srgbClr val="002F6C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0972800" cy="4297680"/>
          </a:xfrm>
          <a:prstGeom prst="rect">
            <a:avLst/>
          </a:prstGeom>
        </p:spPr>
        <p:txBody>
          <a:bodyPr tIns="18288" bIns="18288" anchor="t" anchorCtr="0">
            <a:normAutofit/>
          </a:bodyPr>
          <a:lstStyle>
            <a:lvl1pPr marL="342900" indent="-342900">
              <a:spcBef>
                <a:spcPts val="800"/>
              </a:spcBef>
              <a:buSzPct val="125000"/>
              <a:buFont typeface="Arial" panose="020B0604020202020204" pitchFamily="34" charset="0"/>
              <a:buChar char="•"/>
              <a:defRPr sz="2400" baseline="0">
                <a:solidFill>
                  <a:srgbClr val="2A2C2D"/>
                </a:solidFill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>
                <a:solidFill>
                  <a:srgbClr val="2A2C2D"/>
                </a:solidFill>
                <a:latin typeface="Tw Cen MT" pitchFamily="34" charset="0"/>
              </a:defRPr>
            </a:lvl2pPr>
            <a:lvl3pPr>
              <a:buSzPct val="100000"/>
              <a:defRPr sz="2000" baseline="0">
                <a:solidFill>
                  <a:srgbClr val="2A2C2D"/>
                </a:solidFill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baseline="0">
                <a:solidFill>
                  <a:srgbClr val="2A2C2D"/>
                </a:solidFill>
                <a:latin typeface="Tw Cen MT" pitchFamily="34" charset="0"/>
              </a:defRPr>
            </a:lvl4pPr>
            <a:lvl5pPr>
              <a:buSzPct val="80000"/>
              <a:defRPr baseline="0">
                <a:solidFill>
                  <a:srgbClr val="2A2C2D"/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0"/>
          </p:nvPr>
        </p:nvSpPr>
        <p:spPr>
          <a:xfrm>
            <a:off x="609600" y="1600200"/>
            <a:ext cx="109728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2F6C"/>
                </a:solidFill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2" name="Picture 11" descr="FEWS_NET_III_Logo-0.6in.jpg">
            <a:extLst>
              <a:ext uri="{FF2B5EF4-FFF2-40B4-BE49-F238E27FC236}">
                <a16:creationId xmlns:a16="http://schemas.microsoft.com/office/drawing/2014/main" id="{B6D35BA6-321F-4B00-A8DC-5106C3C73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27" y="124354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014B34-EB99-4B2D-9483-8A19792317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508" y="124354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457200"/>
            <a:ext cx="308235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2"/>
          <p:cNvSpPr txBox="1">
            <a:spLocks/>
          </p:cNvSpPr>
          <p:nvPr userDrawn="1"/>
        </p:nvSpPr>
        <p:spPr bwMode="auto">
          <a:xfrm>
            <a:off x="1828800" y="18288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0" hangingPunct="0">
              <a:spcBef>
                <a:spcPct val="20000"/>
              </a:spcBef>
              <a:buFont typeface="Arial" charset="0"/>
              <a:buNone/>
              <a:defRPr/>
            </a:pPr>
            <a:r>
              <a:rPr lang="en-US" sz="2400" b="0" dirty="0">
                <a:solidFill>
                  <a:schemeClr val="bg1"/>
                </a:solidFill>
                <a:effectLst/>
                <a:latin typeface="Tw Cen MT" pitchFamily="34" charset="0"/>
              </a:rPr>
              <a:t>Famine Early Warning Systems Network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4600"/>
            <a:ext cx="10363200" cy="1828800"/>
          </a:xfrm>
          <a:prstGeom prst="rect">
            <a:avLst/>
          </a:prstGeom>
        </p:spPr>
        <p:txBody>
          <a:bodyPr anchor="ctr" anchorCtr="0"/>
          <a:lstStyle>
            <a:lvl1pPr>
              <a:defRPr sz="4000" b="1" i="0" baseline="0">
                <a:solidFill>
                  <a:schemeClr val="tx1"/>
                </a:solidFill>
                <a:latin typeface="Tw Cen M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4800600"/>
            <a:ext cx="85344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Tw Cen M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enter date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60786"/>
            <a:ext cx="3052072" cy="91440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754880"/>
          </a:xfrm>
          <a:prstGeom prst="rect">
            <a:avLst/>
          </a:prstGeom>
        </p:spPr>
        <p:txBody>
          <a:bodyPr tIns="18288" bIns="18288" anchor="ctr" anchorCtr="0"/>
          <a:lstStyle>
            <a:lvl1pPr marL="914400" indent="0">
              <a:spcBef>
                <a:spcPts val="0"/>
              </a:spcBef>
              <a:buFontTx/>
              <a:buNone/>
              <a:defRPr sz="2800" baseline="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 baseline="0"/>
            </a:lvl2pPr>
            <a:lvl3pPr>
              <a:buSzPct val="100000"/>
              <a:defRPr sz="2000" baseline="0"/>
            </a:lvl3pPr>
            <a:lvl4pPr>
              <a:buSzPct val="40000"/>
              <a:buFont typeface="Wingdings" pitchFamily="2" charset="2"/>
              <a:buChar char="q"/>
              <a:defRPr baseline="0"/>
            </a:lvl4pPr>
            <a:lvl5pPr>
              <a:buSzPct val="80000"/>
              <a:defRPr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943C15E-A428-4999-B5D1-6F22671A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033029"/>
            <a:ext cx="10972800" cy="493623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rgbClr val="002F6C"/>
                </a:solidFill>
                <a:latin typeface="Tw Cen MT" panose="020B06020201040206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00200"/>
            <a:ext cx="5364480" cy="47548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9" name="Picture 8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6448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600200"/>
            <a:ext cx="5486400" cy="4572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Tw Cen M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/>
          <p:cNvSpPr>
            <a:spLocks noGrp="1"/>
          </p:cNvSpPr>
          <p:nvPr>
            <p:ph sz="half" idx="10"/>
          </p:nvPr>
        </p:nvSpPr>
        <p:spPr>
          <a:xfrm>
            <a:off x="60960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buSzPct val="100000"/>
              <a:buFont typeface="Arial" pitchFamily="34" charset="0"/>
              <a:buChar char="•"/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2057400"/>
            <a:ext cx="5364480" cy="4297680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Tw Cen MT" pitchFamily="34" charset="0"/>
              </a:defRPr>
            </a:lvl1pPr>
            <a:lvl2pPr>
              <a:buSzPct val="50000"/>
              <a:buFont typeface="Courier New" pitchFamily="49" charset="0"/>
              <a:buChar char="o"/>
              <a:defRPr sz="2400">
                <a:latin typeface="Tw Cen MT" pitchFamily="34" charset="0"/>
              </a:defRPr>
            </a:lvl2pPr>
            <a:lvl3pPr>
              <a:defRPr sz="2000">
                <a:latin typeface="Tw Cen MT" pitchFamily="34" charset="0"/>
              </a:defRPr>
            </a:lvl3pPr>
            <a:lvl4pPr>
              <a:buSzPct val="40000"/>
              <a:buFont typeface="Wingdings" pitchFamily="2" charset="2"/>
              <a:buChar char="q"/>
              <a:defRPr sz="2000">
                <a:latin typeface="Tw Cen MT" pitchFamily="34" charset="0"/>
              </a:defRPr>
            </a:lvl4pPr>
            <a:lvl5pPr>
              <a:buSzPct val="80000"/>
              <a:defRPr sz="2000">
                <a:latin typeface="Tw Cen MT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23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1" name="Picture 10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00400"/>
            <a:ext cx="10972800" cy="1828800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37360"/>
            <a:ext cx="10972800" cy="14630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Tw Cen MT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21920" y="777240"/>
            <a:ext cx="11948160" cy="731520"/>
          </a:xfrm>
          <a:prstGeom prst="rect">
            <a:avLst/>
          </a:prstGeom>
        </p:spPr>
        <p:txBody>
          <a:bodyPr anchor="ctr" anchorCtr="0"/>
          <a:lstStyle>
            <a:lvl1pPr>
              <a:defRPr sz="3200" b="1">
                <a:latin typeface="Tw Cen MT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57600" y="6308726"/>
            <a:ext cx="4876800" cy="366713"/>
          </a:xfrm>
          <a:prstGeom prst="rect">
            <a:avLst/>
          </a:prstGeom>
          <a:ln w="6350">
            <a:noFill/>
          </a:ln>
        </p:spPr>
        <p:txBody>
          <a:bodyPr wrap="none" lIns="0" tIns="0" rIns="0" bIns="0" anchor="ctr"/>
          <a:lstStyle>
            <a:lvl1pPr>
              <a:defRPr baseline="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r>
              <a:rPr lang="en-US" sz="1200" u="sng" dirty="0"/>
              <a:t>__________________________________________</a:t>
            </a:r>
          </a:p>
          <a:p>
            <a:pPr algn="ctr">
              <a:defRPr/>
            </a:pPr>
            <a:r>
              <a:rPr lang="en-US" sz="1200" dirty="0"/>
              <a:t>FAMINE EARLY WARNING SYSTEMS NETWORK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9510184" y="6308726"/>
            <a:ext cx="2438400" cy="366713"/>
          </a:xfrm>
          <a:prstGeom prst="rect">
            <a:avLst/>
          </a:prstGeom>
        </p:spPr>
        <p:txBody>
          <a:bodyPr wrap="none" lIns="0" tIns="0" rIns="0" bIns="0" anchor="ctr"/>
          <a:lstStyle>
            <a:lvl1pPr>
              <a:defRPr baseline="0">
                <a:latin typeface="Calibri" pitchFamily="34" charset="0"/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8FB0EDA-AD82-4420-B46C-1FDFF6637802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200" dirty="0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8" name="Picture 7" descr="FEWS_NET_III_Logo-0.6i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" y="182881"/>
            <a:ext cx="188976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182881"/>
            <a:ext cx="1965965" cy="548641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1" r:id="rId2"/>
    <p:sldLayoutId id="2147483721" r:id="rId3"/>
    <p:sldLayoutId id="2147483723" r:id="rId4"/>
    <p:sldLayoutId id="2147483725" r:id="rId5"/>
    <p:sldLayoutId id="2147483726" r:id="rId6"/>
    <p:sldLayoutId id="2147483724" r:id="rId7"/>
    <p:sldLayoutId id="2147483727" r:id="rId8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D5A2A-853C-4BA4-BDCA-4525DCE83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5400"/>
            <a:ext cx="10972800" cy="2286000"/>
          </a:xfrm>
        </p:spPr>
        <p:txBody>
          <a:bodyPr/>
          <a:lstStyle/>
          <a:p>
            <a:pPr algn="ctr"/>
            <a:r>
              <a:rPr lang="en-US" sz="4200" dirty="0"/>
              <a:t>FEWS NET Enhanced Flood Monitoring – East Africa, West Africa, southern Africa and Yemen</a:t>
            </a:r>
          </a:p>
        </p:txBody>
      </p:sp>
      <p:sp>
        <p:nvSpPr>
          <p:cNvPr id="5" name="Google Shape;106;p26">
            <a:extLst>
              <a:ext uri="{FF2B5EF4-FFF2-40B4-BE49-F238E27FC236}">
                <a16:creationId xmlns:a16="http://schemas.microsoft.com/office/drawing/2014/main" id="{FDBFA06A-E0DD-4173-81B5-F7DEBDAF8DCB}"/>
              </a:ext>
            </a:extLst>
          </p:cNvPr>
          <p:cNvSpPr txBox="1">
            <a:spLocks/>
          </p:cNvSpPr>
          <p:nvPr/>
        </p:nvSpPr>
        <p:spPr>
          <a:xfrm>
            <a:off x="609600" y="3962400"/>
            <a:ext cx="10972800" cy="16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1" fontAlgn="base" hangingPunct="1">
              <a:spcBef>
                <a:spcPts val="800"/>
              </a:spcBef>
              <a:spcAft>
                <a:spcPct val="0"/>
              </a:spcAft>
              <a:buSzPct val="125000"/>
              <a:buFont typeface="Arial" panose="020B0604020202020204" pitchFamily="34" charset="0"/>
              <a:buChar char="•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50000"/>
              <a:buFont typeface="Courier New" pitchFamily="49" charset="0"/>
              <a:buChar char="o"/>
              <a:defRPr sz="24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40000"/>
              <a:buFont typeface="Wingdings" pitchFamily="2" charset="2"/>
              <a:buChar char="q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»"/>
              <a:defRPr sz="2000" kern="1200" baseline="0">
                <a:solidFill>
                  <a:srgbClr val="2A2C2D"/>
                </a:solidFill>
                <a:latin typeface="Tw Cen MT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January 3, 2022, Hazard Briefing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3600" b="1" dirty="0"/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FEWS NET Science Team: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dirty="0"/>
              <a:t>USGS, NASA, NOAA, </a:t>
            </a:r>
            <a:r>
              <a:rPr lang="en-US" sz="3600" dirty="0" err="1"/>
              <a:t>UCSB+Regional</a:t>
            </a:r>
            <a:r>
              <a:rPr lang="en-US" sz="3600" dirty="0"/>
              <a:t> Scientists</a:t>
            </a:r>
          </a:p>
        </p:txBody>
      </p:sp>
    </p:spTree>
    <p:extLst>
      <p:ext uri="{BB962C8B-B14F-4D97-AF65-F5344CB8AC3E}">
        <p14:creationId xmlns:p14="http://schemas.microsoft.com/office/powerpoint/2010/main" val="68432631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66C2B14-E2CC-486A-90BC-C155895E0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985" y="1498935"/>
            <a:ext cx="5325035" cy="4114800"/>
          </a:xfrm>
          <a:prstGeom prst="rect">
            <a:avLst/>
          </a:prstGeom>
        </p:spPr>
      </p:pic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447634FB-E98B-4F81-9A85-E04A92360E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65" y="1505226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Worsening Conditions Continue in the Sudd Wetlands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AF448E-D04A-445A-9A7F-B50B270F351D}"/>
              </a:ext>
            </a:extLst>
          </p:cNvPr>
          <p:cNvSpPr txBox="1"/>
          <p:nvPr/>
        </p:nvSpPr>
        <p:spPr>
          <a:xfrm>
            <a:off x="324605" y="6172200"/>
            <a:ext cx="11638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Increase in inundated areas, especially in the Pibor River catchment.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458178" y="5664913"/>
            <a:ext cx="5325035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22-26 Dec 2021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6161087" y="5645799"/>
            <a:ext cx="5610329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29 Dec 2021 -2 Jan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9605652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049107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9539323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8137751" y="2552220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504" y="1517358"/>
            <a:ext cx="1701496" cy="1314792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161087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7543800" y="1894852"/>
            <a:ext cx="2822901" cy="196537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5CB8477-7F18-4AA8-9A06-A28AA6CDAB07}"/>
              </a:ext>
            </a:extLst>
          </p:cNvPr>
          <p:cNvSpPr/>
          <p:nvPr/>
        </p:nvSpPr>
        <p:spPr>
          <a:xfrm>
            <a:off x="9197345" y="4188212"/>
            <a:ext cx="1089655" cy="113958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6904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266C2B14-E2CC-486A-90BC-C155895E0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98935"/>
            <a:ext cx="5325035" cy="41148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D0F001AC-65F0-4574-8102-94AA2ACE926D}"/>
              </a:ext>
            </a:extLst>
          </p:cNvPr>
          <p:cNvSpPr txBox="1">
            <a:spLocks/>
          </p:cNvSpPr>
          <p:nvPr/>
        </p:nvSpPr>
        <p:spPr>
          <a:xfrm>
            <a:off x="331380" y="816587"/>
            <a:ext cx="10972800" cy="731520"/>
          </a:xfrm>
          <a:prstGeom prst="rect">
            <a:avLst/>
          </a:prstGeom>
        </p:spPr>
        <p:txBody>
          <a:bodyPr anchor="ctr" anchorCtr="0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rgbClr val="002F6C"/>
                </a:solidFill>
                <a:latin typeface="Tw Cen MT" pitchFamily="34" charset="0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dirty="0"/>
              <a:t>Worsening Conditions Continue in the Sudd Wetlands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61892-7989-4320-BA62-DEA4CE3A889E}"/>
              </a:ext>
            </a:extLst>
          </p:cNvPr>
          <p:cNvSpPr/>
          <p:nvPr/>
        </p:nvSpPr>
        <p:spPr>
          <a:xfrm>
            <a:off x="233753" y="5640516"/>
            <a:ext cx="5709847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MODIS false color (</a:t>
            </a:r>
            <a:r>
              <a:rPr lang="en-US" sz="1200" dirty="0">
                <a:latin typeface="Tw Cen MT" panose="020B0602020104020603" pitchFamily="34" charset="0"/>
              </a:rPr>
              <a:t>NIR-R, red-G, green-B</a:t>
            </a:r>
            <a:r>
              <a:rPr lang="en-US" sz="1700" dirty="0">
                <a:latin typeface="Tw Cen MT" panose="020B0602020104020603" pitchFamily="34" charset="0"/>
              </a:rPr>
              <a:t>) composite: </a:t>
            </a:r>
            <a:r>
              <a:rPr lang="en-US" sz="1700" b="1" dirty="0">
                <a:latin typeface="Tw Cen MT" panose="020B0602020104020603" pitchFamily="34" charset="0"/>
              </a:rPr>
              <a:t>4 Dec 2021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0DC12D4-A189-4161-B36F-3B259CED82D0}"/>
              </a:ext>
            </a:extLst>
          </p:cNvPr>
          <p:cNvGrpSpPr/>
          <p:nvPr/>
        </p:nvGrpSpPr>
        <p:grpSpPr>
          <a:xfrm>
            <a:off x="458178" y="1442486"/>
            <a:ext cx="3048000" cy="396466"/>
            <a:chOff x="443445" y="5506720"/>
            <a:chExt cx="3048000" cy="396466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A1A5A8E8-12AE-4C93-8A3E-852F27C8B6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394AB7A-CF04-48EB-9D1D-3A3525EEB8CA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C91DEC4-E0B8-4ADA-8F0A-2B621AF8B730}"/>
              </a:ext>
            </a:extLst>
          </p:cNvPr>
          <p:cNvSpPr txBox="1"/>
          <p:nvPr/>
        </p:nvSpPr>
        <p:spPr>
          <a:xfrm>
            <a:off x="3972479" y="2768601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61A30B-D232-4305-9F08-F320D25FA5DF}"/>
              </a:ext>
            </a:extLst>
          </p:cNvPr>
          <p:cNvSpPr txBox="1"/>
          <p:nvPr/>
        </p:nvSpPr>
        <p:spPr>
          <a:xfrm>
            <a:off x="4523847" y="4864407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63FCFF1-49B5-479F-8B11-5FDE7DFE2979}"/>
              </a:ext>
            </a:extLst>
          </p:cNvPr>
          <p:cNvSpPr txBox="1"/>
          <p:nvPr/>
        </p:nvSpPr>
        <p:spPr>
          <a:xfrm>
            <a:off x="3979646" y="3805979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40BDD-5CC5-46F3-8879-08ED2C3B98C7}"/>
              </a:ext>
            </a:extLst>
          </p:cNvPr>
          <p:cNvSpPr txBox="1"/>
          <p:nvPr/>
        </p:nvSpPr>
        <p:spPr>
          <a:xfrm>
            <a:off x="2369069" y="2612515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CB76FED-22DD-4C5B-B253-466F7964AEF7}"/>
              </a:ext>
            </a:extLst>
          </p:cNvPr>
          <p:cNvSpPr/>
          <p:nvPr/>
        </p:nvSpPr>
        <p:spPr>
          <a:xfrm>
            <a:off x="6408789" y="5635700"/>
            <a:ext cx="5251298" cy="35394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>
                <a:latin typeface="Tw Cen MT" panose="020B0602020104020603" pitchFamily="34" charset="0"/>
              </a:rPr>
              <a:t>NOAA VIIRS 5-day composite: </a:t>
            </a:r>
            <a:r>
              <a:rPr lang="en-US" sz="1700" b="1" dirty="0">
                <a:latin typeface="Tw Cen MT" panose="020B0602020104020603" pitchFamily="34" charset="0"/>
              </a:rPr>
              <a:t>29 Dec 2021 -2 Jan 2022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FD41CB-C8B5-417D-B691-7473CA3A1B89}"/>
              </a:ext>
            </a:extLst>
          </p:cNvPr>
          <p:cNvSpPr txBox="1"/>
          <p:nvPr/>
        </p:nvSpPr>
        <p:spPr>
          <a:xfrm>
            <a:off x="10080467" y="2907100"/>
            <a:ext cx="8869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Tw Cen MT" panose="020B0602020104020603" pitchFamily="34" charset="0"/>
              </a:rPr>
              <a:t>Sobet</a:t>
            </a:r>
            <a:r>
              <a:rPr lang="en-US" sz="1200" dirty="0">
                <a:latin typeface="Tw Cen MT" panose="020B0602020104020603" pitchFamily="34" charset="0"/>
              </a:rPr>
              <a:t> River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24235F4-1E45-4448-8512-CFD1E6914050}"/>
              </a:ext>
            </a:extLst>
          </p:cNvPr>
          <p:cNvSpPr txBox="1"/>
          <p:nvPr/>
        </p:nvSpPr>
        <p:spPr>
          <a:xfrm>
            <a:off x="10523922" y="4652502"/>
            <a:ext cx="8532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Pibor River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A923B93-4F11-4A3B-BEF5-3275015B5746}"/>
              </a:ext>
            </a:extLst>
          </p:cNvPr>
          <p:cNvSpPr txBox="1"/>
          <p:nvPr/>
        </p:nvSpPr>
        <p:spPr>
          <a:xfrm>
            <a:off x="10014138" y="3892292"/>
            <a:ext cx="9271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Akobo River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9BFF2D6-B8A1-4C44-BCE0-B91A2BCB8654}"/>
              </a:ext>
            </a:extLst>
          </p:cNvPr>
          <p:cNvSpPr txBox="1"/>
          <p:nvPr/>
        </p:nvSpPr>
        <p:spPr>
          <a:xfrm>
            <a:off x="8227795" y="2586042"/>
            <a:ext cx="17061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w Cen MT" panose="020B0602020104020603" pitchFamily="34" charset="0"/>
              </a:rPr>
              <a:t>Northern Sudd Wetlands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C985FD-DD7D-4487-BDC0-57AE2C345D7D}"/>
              </a:ext>
            </a:extLst>
          </p:cNvPr>
          <p:cNvGrpSpPr/>
          <p:nvPr/>
        </p:nvGrpSpPr>
        <p:grpSpPr>
          <a:xfrm>
            <a:off x="6635902" y="1467115"/>
            <a:ext cx="3048000" cy="396466"/>
            <a:chOff x="443445" y="5506720"/>
            <a:chExt cx="3048000" cy="39646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C7655FCF-6094-4E4C-ADE7-90A2888C8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445" y="5569811"/>
              <a:ext cx="3048000" cy="333375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245B2D-5FF4-498F-8908-A3FCB99EF546}"/>
                </a:ext>
              </a:extLst>
            </p:cNvPr>
            <p:cNvSpPr txBox="1"/>
            <p:nvPr/>
          </p:nvSpPr>
          <p:spPr>
            <a:xfrm>
              <a:off x="2570480" y="5506720"/>
              <a:ext cx="90922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>
                  <a:latin typeface="Tw Cen MT" panose="020B0602020104020603" pitchFamily="34" charset="0"/>
                </a:rPr>
                <a:t>(% of the pixel)</a:t>
              </a:r>
            </a:p>
          </p:txBody>
        </p:sp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3F04CE0A-72A8-4439-87D8-319F5BCA204F}"/>
              </a:ext>
            </a:extLst>
          </p:cNvPr>
          <p:cNvSpPr/>
          <p:nvPr/>
        </p:nvSpPr>
        <p:spPr>
          <a:xfrm>
            <a:off x="7620000" y="2256412"/>
            <a:ext cx="2850504" cy="224969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FF8A4883-A9D1-47DB-8AE0-69A24AC07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53" y="1492878"/>
            <a:ext cx="6172200" cy="4114800"/>
          </a:xfrm>
          <a:prstGeom prst="rect">
            <a:avLst/>
          </a:prstGeom>
        </p:spPr>
      </p:pic>
      <p:pic>
        <p:nvPicPr>
          <p:cNvPr id="35" name="Picture 34" descr="Map&#10;&#10;Description automatically generated">
            <a:extLst>
              <a:ext uri="{FF2B5EF4-FFF2-40B4-BE49-F238E27FC236}">
                <a16:creationId xmlns:a16="http://schemas.microsoft.com/office/drawing/2014/main" id="{7544025C-F5E6-4917-8D9F-53780DE8F5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4063" y="1464255"/>
            <a:ext cx="1630959" cy="12602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E451BBEA-6C42-4243-AF75-E1F20464437B}"/>
              </a:ext>
            </a:extLst>
          </p:cNvPr>
          <p:cNvSpPr txBox="1"/>
          <p:nvPr/>
        </p:nvSpPr>
        <p:spPr>
          <a:xfrm>
            <a:off x="324605" y="6172200"/>
            <a:ext cx="116387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w Cen MT" panose="020B0602020104020603" pitchFamily="34" charset="0"/>
              </a:rPr>
              <a:t>After almost one month, inundation over the same areas still exist.</a:t>
            </a:r>
          </a:p>
        </p:txBody>
      </p:sp>
    </p:spTree>
    <p:extLst>
      <p:ext uri="{BB962C8B-B14F-4D97-AF65-F5344CB8AC3E}">
        <p14:creationId xmlns:p14="http://schemas.microsoft.com/office/powerpoint/2010/main" val="2518927091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8b7a1be1ac0afe75db47d8f1927cc93dd9c8"/>
</p:tagLst>
</file>

<file path=ppt/theme/theme1.xml><?xml version="1.0" encoding="utf-8"?>
<a:theme xmlns:a="http://schemas.openxmlformats.org/drawingml/2006/main" name="FEWS NET Official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" id="{B5B6F9D2-3256-4DF9-AAB8-2527F5E10F20}" vid="{B5468DB9-E6B6-4235-B40F-CB319F7112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0C1B7B06AD3F419130A1F47FDA189E" ma:contentTypeVersion="3" ma:contentTypeDescription="Create a new document." ma:contentTypeScope="" ma:versionID="419d1987f412ccc28608e69c40962296">
  <xsd:schema xmlns:xsd="http://www.w3.org/2001/XMLSchema" xmlns:p="http://schemas.microsoft.com/office/2006/metadata/properties" targetNamespace="http://schemas.microsoft.com/office/2006/metadata/properties" ma:root="true" ma:fieldsID="3ee0e18589dc207c86e23992378a7ab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Entry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D781DA4-1154-4DB3-9281-B2797870FF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8D9057-24BC-4375-B825-AB308A9687D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67280C-57A5-48DB-AC3A-497A70A85A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</Template>
  <TotalTime>38998</TotalTime>
  <Words>180</Words>
  <Application>Microsoft Office PowerPoint</Application>
  <PresentationFormat>Widescreen</PresentationFormat>
  <Paragraphs>33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Courier New</vt:lpstr>
      <vt:lpstr>Tw Cen MT</vt:lpstr>
      <vt:lpstr>Wingdings</vt:lpstr>
      <vt:lpstr>FEWS NET Official PPT Template</vt:lpstr>
      <vt:lpstr>FEWS NET Enhanced Flood Monitoring – East Africa, West Africa, southern Africa and Yemen</vt:lpstr>
      <vt:lpstr>PowerPoint Presentation</vt:lpstr>
      <vt:lpstr>PowerPoint Presentation</vt:lpstr>
    </vt:vector>
  </TitlesOfParts>
  <Company>Chemonics International,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Lamport</dc:creator>
  <cp:lastModifiedBy>Pervez, Shahriar (Contractor)</cp:lastModifiedBy>
  <cp:revision>1285</cp:revision>
  <cp:lastPrinted>2015-08-11T15:53:42Z</cp:lastPrinted>
  <dcterms:created xsi:type="dcterms:W3CDTF">2016-04-22T19:29:16Z</dcterms:created>
  <dcterms:modified xsi:type="dcterms:W3CDTF">2022-01-03T20:49:03Z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0x010100F00C1B7B06AD3F419130A1F47FDA189E</vt:lpwstr>
  </property>
</Properties>
</file>