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505" r:id="rId5"/>
    <p:sldId id="651" r:id="rId6"/>
    <p:sldId id="649" r:id="rId7"/>
    <p:sldId id="650" r:id="rId8"/>
    <p:sldId id="653" r:id="rId9"/>
    <p:sldId id="652" r:id="rId10"/>
    <p:sldId id="654" r:id="rId11"/>
  </p:sldIdLst>
  <p:sldSz cx="12192000" cy="6858000"/>
  <p:notesSz cx="6950075" cy="9236075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51"/>
            <p14:sldId id="649"/>
            <p14:sldId id="650"/>
            <p14:sldId id="653"/>
            <p14:sldId id="652"/>
            <p14:sldId id="654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3300"/>
    <a:srgbClr val="FFDD4F"/>
    <a:srgbClr val="FFCC00"/>
    <a:srgbClr val="FF6600"/>
    <a:srgbClr val="E9EDF4"/>
    <a:srgbClr val="D0D8E8"/>
    <a:srgbClr val="CCCCFF"/>
    <a:srgbClr val="99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85609" autoAdjust="0"/>
  </p:normalViewPr>
  <p:slideViewPr>
    <p:cSldViewPr>
      <p:cViewPr varScale="1">
        <p:scale>
          <a:sx n="72" d="100"/>
          <a:sy n="72" d="100"/>
        </p:scale>
        <p:origin x="84" y="7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1/25/2022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– East Africa, West Africa, southern Africa and Yemen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January 24, 2022, Hazard Briefing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2D828-69BE-4525-9124-BCA5F85B2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Polygons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6D4A7CD1-BFD2-4BBB-9EDF-5435D903FC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2"/>
          <a:stretch/>
        </p:blipFill>
        <p:spPr>
          <a:xfrm>
            <a:off x="685800" y="1600200"/>
            <a:ext cx="8875059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3154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7C246954-9D14-4D89-889F-D4E8924E0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728" y="1517358"/>
            <a:ext cx="5325035" cy="4114800"/>
          </a:xfrm>
          <a:prstGeom prst="rect">
            <a:avLst/>
          </a:prstGeom>
        </p:spPr>
      </p:pic>
      <p:pic>
        <p:nvPicPr>
          <p:cNvPr id="40" name="Picture 39" descr="Map&#10;&#10;Description automatically generated">
            <a:extLst>
              <a:ext uri="{FF2B5EF4-FFF2-40B4-BE49-F238E27FC236}">
                <a16:creationId xmlns:a16="http://schemas.microsoft.com/office/drawing/2014/main" id="{AFB12259-E9F0-42D2-848C-8B91EE623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5" y="1510941"/>
            <a:ext cx="5325035" cy="41148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0F001AC-65F0-4574-8102-94AA2ACE926D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Inundation in the Sudd Wetlands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AF448E-D04A-445A-9A7F-B50B270F351D}"/>
              </a:ext>
            </a:extLst>
          </p:cNvPr>
          <p:cNvSpPr txBox="1"/>
          <p:nvPr/>
        </p:nvSpPr>
        <p:spPr>
          <a:xfrm>
            <a:off x="341689" y="6180701"/>
            <a:ext cx="11638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Inundation conditions have worsen compared to last week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D61892-7989-4320-BA62-DEA4CE3A889E}"/>
              </a:ext>
            </a:extLst>
          </p:cNvPr>
          <p:cNvSpPr/>
          <p:nvPr/>
        </p:nvSpPr>
        <p:spPr>
          <a:xfrm>
            <a:off x="458178" y="5664913"/>
            <a:ext cx="5325035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11-15 Jan 2022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DC12D4-A189-4161-B36F-3B259CED82D0}"/>
              </a:ext>
            </a:extLst>
          </p:cNvPr>
          <p:cNvGrpSpPr/>
          <p:nvPr/>
        </p:nvGrpSpPr>
        <p:grpSpPr>
          <a:xfrm>
            <a:off x="458178" y="1442486"/>
            <a:ext cx="3048000" cy="396466"/>
            <a:chOff x="443445" y="5506720"/>
            <a:chExt cx="3048000" cy="39646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1A5A8E8-12AE-4C93-8A3E-852F27C8B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94AB7A-CF04-48EB-9D1D-3A3525EEB8CA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C91DEC4-E0B8-4ADA-8F0A-2B621AF8B730}"/>
              </a:ext>
            </a:extLst>
          </p:cNvPr>
          <p:cNvSpPr txBox="1"/>
          <p:nvPr/>
        </p:nvSpPr>
        <p:spPr>
          <a:xfrm>
            <a:off x="3972479" y="2768601"/>
            <a:ext cx="886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Tw Cen MT" panose="020B0602020104020603" pitchFamily="34" charset="0"/>
              </a:rPr>
              <a:t>Sobet</a:t>
            </a:r>
            <a:r>
              <a:rPr lang="en-US" sz="1200" dirty="0">
                <a:latin typeface="Tw Cen MT" panose="020B0602020104020603" pitchFamily="34" charset="0"/>
              </a:rPr>
              <a:t> River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61A30B-D232-4305-9F08-F320D25FA5DF}"/>
              </a:ext>
            </a:extLst>
          </p:cNvPr>
          <p:cNvSpPr txBox="1"/>
          <p:nvPr/>
        </p:nvSpPr>
        <p:spPr>
          <a:xfrm>
            <a:off x="4523847" y="4864407"/>
            <a:ext cx="853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Pibor River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3FCFF1-49B5-479F-8B11-5FDE7DFE2979}"/>
              </a:ext>
            </a:extLst>
          </p:cNvPr>
          <p:cNvSpPr txBox="1"/>
          <p:nvPr/>
        </p:nvSpPr>
        <p:spPr>
          <a:xfrm>
            <a:off x="3979646" y="3805979"/>
            <a:ext cx="927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Akobo River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340BDD-5CC5-46F3-8879-08ED2C3B98C7}"/>
              </a:ext>
            </a:extLst>
          </p:cNvPr>
          <p:cNvSpPr txBox="1"/>
          <p:nvPr/>
        </p:nvSpPr>
        <p:spPr>
          <a:xfrm>
            <a:off x="2369069" y="2612515"/>
            <a:ext cx="1706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Northern Sudd Wetlands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B76FED-22DD-4C5B-B253-466F7964AEF7}"/>
              </a:ext>
            </a:extLst>
          </p:cNvPr>
          <p:cNvSpPr/>
          <p:nvPr/>
        </p:nvSpPr>
        <p:spPr>
          <a:xfrm>
            <a:off x="5862484" y="5653480"/>
            <a:ext cx="5610329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19-23 Jan 2022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FD41CB-C8B5-417D-B691-7473CA3A1B89}"/>
              </a:ext>
            </a:extLst>
          </p:cNvPr>
          <p:cNvSpPr txBox="1"/>
          <p:nvPr/>
        </p:nvSpPr>
        <p:spPr>
          <a:xfrm>
            <a:off x="9605652" y="2907100"/>
            <a:ext cx="886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Tw Cen MT" panose="020B0602020104020603" pitchFamily="34" charset="0"/>
              </a:rPr>
              <a:t>Sobet</a:t>
            </a:r>
            <a:r>
              <a:rPr lang="en-US" sz="1200" dirty="0">
                <a:latin typeface="Tw Cen MT" panose="020B0602020104020603" pitchFamily="34" charset="0"/>
              </a:rPr>
              <a:t> River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4235F4-1E45-4448-8512-CFD1E6914050}"/>
              </a:ext>
            </a:extLst>
          </p:cNvPr>
          <p:cNvSpPr txBox="1"/>
          <p:nvPr/>
        </p:nvSpPr>
        <p:spPr>
          <a:xfrm>
            <a:off x="10049107" y="4652502"/>
            <a:ext cx="853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Pibor River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923B93-4F11-4A3B-BEF5-3275015B5746}"/>
              </a:ext>
            </a:extLst>
          </p:cNvPr>
          <p:cNvSpPr txBox="1"/>
          <p:nvPr/>
        </p:nvSpPr>
        <p:spPr>
          <a:xfrm>
            <a:off x="9539323" y="3892292"/>
            <a:ext cx="927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Akobo River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BFF2D6-B8A1-4C44-BCE0-B91A2BCB8654}"/>
              </a:ext>
            </a:extLst>
          </p:cNvPr>
          <p:cNvSpPr txBox="1"/>
          <p:nvPr/>
        </p:nvSpPr>
        <p:spPr>
          <a:xfrm>
            <a:off x="7772400" y="2552220"/>
            <a:ext cx="1706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Northern Sudd Wetlands</a:t>
            </a:r>
          </a:p>
        </p:txBody>
      </p:sp>
      <p:pic>
        <p:nvPicPr>
          <p:cNvPr id="35" name="Picture 34" descr="Map&#10;&#10;Description automatically generated">
            <a:extLst>
              <a:ext uri="{FF2B5EF4-FFF2-40B4-BE49-F238E27FC236}">
                <a16:creationId xmlns:a16="http://schemas.microsoft.com/office/drawing/2014/main" id="{7544025C-F5E6-4917-8D9F-53780DE8F5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517358"/>
            <a:ext cx="1701496" cy="1314792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EC985FD-DD7D-4487-BDC0-57AE2C345D7D}"/>
              </a:ext>
            </a:extLst>
          </p:cNvPr>
          <p:cNvGrpSpPr/>
          <p:nvPr/>
        </p:nvGrpSpPr>
        <p:grpSpPr>
          <a:xfrm>
            <a:off x="6161087" y="1467115"/>
            <a:ext cx="3048000" cy="396466"/>
            <a:chOff x="443445" y="5506720"/>
            <a:chExt cx="3048000" cy="39646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7655FCF-6094-4E4C-ADE7-90A2888C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9245B2D-5FF4-498F-8908-A3FCB99EF54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3F04CE0A-72A8-4439-87D8-319F5BCA204F}"/>
              </a:ext>
            </a:extLst>
          </p:cNvPr>
          <p:cNvSpPr/>
          <p:nvPr/>
        </p:nvSpPr>
        <p:spPr>
          <a:xfrm>
            <a:off x="9297515" y="1863581"/>
            <a:ext cx="923504" cy="104351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B64AE7C-2C74-4BDB-A2B1-82B584BA4CED}"/>
              </a:ext>
            </a:extLst>
          </p:cNvPr>
          <p:cNvSpPr/>
          <p:nvPr/>
        </p:nvSpPr>
        <p:spPr>
          <a:xfrm>
            <a:off x="6462798" y="2768601"/>
            <a:ext cx="2764300" cy="112369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69044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505ACD7-6898-414A-9659-57FA7C8195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07" t="18889" r="22492" b="12222"/>
          <a:stretch/>
        </p:blipFill>
        <p:spPr>
          <a:xfrm>
            <a:off x="6181336" y="1447800"/>
            <a:ext cx="4121050" cy="457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12D0BB-C14F-4C46-9244-EA520ADF39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07" t="17137" r="24432" b="11333"/>
          <a:stretch/>
        </p:blipFill>
        <p:spPr>
          <a:xfrm>
            <a:off x="667512" y="1447800"/>
            <a:ext cx="4545264" cy="4572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AB9A38E-5D3D-4CBA-9864-C2E30E371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in Zambia and Southern Malawi</a:t>
            </a: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AE6CB378-CEA1-4081-AC91-E85BA6CA2C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r="32970"/>
          <a:stretch/>
        </p:blipFill>
        <p:spPr>
          <a:xfrm>
            <a:off x="9640645" y="4572000"/>
            <a:ext cx="1883843" cy="1447800"/>
          </a:xfrm>
          <a:prstGeom prst="rect">
            <a:avLst/>
          </a:prstGeo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0ED2F001-A85D-4264-A8D0-08E1F1C76B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3" r="21970"/>
          <a:stretch/>
        </p:blipFill>
        <p:spPr>
          <a:xfrm>
            <a:off x="4045056" y="4572000"/>
            <a:ext cx="1846730" cy="1447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32F04F-2A7C-4F87-85F7-343D5ED33EBD}"/>
              </a:ext>
            </a:extLst>
          </p:cNvPr>
          <p:cNvSpPr txBox="1"/>
          <p:nvPr/>
        </p:nvSpPr>
        <p:spPr>
          <a:xfrm>
            <a:off x="576072" y="6019800"/>
            <a:ext cx="525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19-23 Jan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EFA835-81C7-4606-AAC9-1B849C397F37}"/>
              </a:ext>
            </a:extLst>
          </p:cNvPr>
          <p:cNvSpPr txBox="1"/>
          <p:nvPr/>
        </p:nvSpPr>
        <p:spPr>
          <a:xfrm>
            <a:off x="6260591" y="6019800"/>
            <a:ext cx="525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19-23 Jan 2022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9CD608-3AD7-4A21-AF4D-0C44466ECC35}"/>
              </a:ext>
            </a:extLst>
          </p:cNvPr>
          <p:cNvGrpSpPr/>
          <p:nvPr/>
        </p:nvGrpSpPr>
        <p:grpSpPr>
          <a:xfrm>
            <a:off x="655770" y="1392806"/>
            <a:ext cx="3048000" cy="396466"/>
            <a:chOff x="443445" y="5506720"/>
            <a:chExt cx="3048000" cy="39646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D0F2611-6F17-4972-B2E0-2FADE56CF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116BE43-2D2A-4AF5-A778-F2166EE8870B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EBD2D10-2A1D-4873-99F7-5B46041EFD7E}"/>
              </a:ext>
            </a:extLst>
          </p:cNvPr>
          <p:cNvGrpSpPr/>
          <p:nvPr/>
        </p:nvGrpSpPr>
        <p:grpSpPr>
          <a:xfrm>
            <a:off x="5632360" y="1392806"/>
            <a:ext cx="3048000" cy="396466"/>
            <a:chOff x="443445" y="5506720"/>
            <a:chExt cx="3048000" cy="39646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EC1732A-C9ED-4CBA-BED5-885C2D1D8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D5C6CC-CDCD-4344-B5EA-119386AE4F88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618302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3710F-C0DB-44A7-A020-B3359D465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in Madagascar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A4FF1A-B850-49EE-A645-728BA99FB1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75" t="14445" r="8948"/>
          <a:stretch/>
        </p:blipFill>
        <p:spPr>
          <a:xfrm>
            <a:off x="7326280" y="990600"/>
            <a:ext cx="4865720" cy="5867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2F98CC-1951-4101-8CEC-E480693C2E00}"/>
              </a:ext>
            </a:extLst>
          </p:cNvPr>
          <p:cNvSpPr txBox="1"/>
          <p:nvPr/>
        </p:nvSpPr>
        <p:spPr>
          <a:xfrm>
            <a:off x="609600" y="1578864"/>
            <a:ext cx="5715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Flooding and landside occurred because of two different tropical weather systems.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The rains were initially driven by ITCZ around 17 Jan, and then increased when a tropical depression made landfall in the east of the country on 22</a:t>
            </a:r>
            <a:r>
              <a:rPr lang="en-US" sz="2000" baseline="30000" dirty="0">
                <a:latin typeface="Tw Cen MT" panose="020B0602020104020603" pitchFamily="34" charset="0"/>
              </a:rPr>
              <a:t>nd</a:t>
            </a:r>
            <a:r>
              <a:rPr lang="en-US" sz="2000" dirty="0">
                <a:latin typeface="Tw Cen MT" panose="020B0602020104020603" pitchFamily="34" charset="0"/>
              </a:rPr>
              <a:t> Jan.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Capital Antananarivo and </a:t>
            </a:r>
            <a:r>
              <a:rPr lang="en-US" sz="2000" dirty="0" err="1">
                <a:latin typeface="Tw Cen MT" panose="020B0602020104020603" pitchFamily="34" charset="0"/>
              </a:rPr>
              <a:t>Analamanga</a:t>
            </a:r>
            <a:r>
              <a:rPr lang="en-US" sz="2000" dirty="0">
                <a:latin typeface="Tw Cen MT" panose="020B0602020104020603" pitchFamily="34" charset="0"/>
              </a:rPr>
              <a:t> region are among the most affect areas.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9946DD-CA5D-41E4-8437-7EC447987D88}"/>
              </a:ext>
            </a:extLst>
          </p:cNvPr>
          <p:cNvSpPr txBox="1"/>
          <p:nvPr/>
        </p:nvSpPr>
        <p:spPr>
          <a:xfrm>
            <a:off x="609600" y="6080760"/>
            <a:ext cx="1215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w Cen MT" panose="020B0602020104020603" pitchFamily="34" charset="0"/>
              </a:rPr>
              <a:t>Source: OCHA</a:t>
            </a:r>
          </a:p>
        </p:txBody>
      </p:sp>
    </p:spTree>
    <p:extLst>
      <p:ext uri="{BB962C8B-B14F-4D97-AF65-F5344CB8AC3E}">
        <p14:creationId xmlns:p14="http://schemas.microsoft.com/office/powerpoint/2010/main" val="59937008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06948-1A1B-4C25-9D22-33369FAC4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in Madagascar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C9A79D-B70F-4D71-8747-17B2A15E47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89" t="18889" r="34525" b="15555"/>
          <a:stretch/>
        </p:blipFill>
        <p:spPr>
          <a:xfrm>
            <a:off x="762000" y="1486637"/>
            <a:ext cx="2726545" cy="3923563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C2DD520-918C-4DE7-B7B3-A63FBF3A5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510" y="1489095"/>
            <a:ext cx="5577839" cy="2057400"/>
          </a:xfrm>
          <a:prstGeom prst="rect">
            <a:avLst/>
          </a:prstGeom>
        </p:spPr>
      </p:pic>
      <p:pic>
        <p:nvPicPr>
          <p:cNvPr id="12" name="Picture 11" descr="A picture containing chart&#10;&#10;Description automatically generated">
            <a:extLst>
              <a:ext uri="{FF2B5EF4-FFF2-40B4-BE49-F238E27FC236}">
                <a16:creationId xmlns:a16="http://schemas.microsoft.com/office/drawing/2014/main" id="{E9869659-6806-40BE-BA60-BBD7E8BF6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510" y="3532075"/>
            <a:ext cx="5577840" cy="2057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013F19-070F-4CE8-A5BF-16789693D40D}"/>
              </a:ext>
            </a:extLst>
          </p:cNvPr>
          <p:cNvSpPr txBox="1"/>
          <p:nvPr/>
        </p:nvSpPr>
        <p:spPr>
          <a:xfrm>
            <a:off x="8136118" y="150876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A. </a:t>
            </a:r>
            <a:r>
              <a:rPr lang="en-US" dirty="0" err="1"/>
              <a:t>Betsiboka</a:t>
            </a:r>
            <a:r>
              <a:rPr lang="en-US" dirty="0"/>
              <a:t> River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CCA1E3-79F9-4CE1-9C62-99049B2D3A23}"/>
              </a:ext>
            </a:extLst>
          </p:cNvPr>
          <p:cNvSpPr txBox="1"/>
          <p:nvPr/>
        </p:nvSpPr>
        <p:spPr>
          <a:xfrm>
            <a:off x="8136117" y="3505200"/>
            <a:ext cx="178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B. </a:t>
            </a:r>
            <a:r>
              <a:rPr lang="en-US" dirty="0" err="1"/>
              <a:t>Vohitra</a:t>
            </a:r>
            <a:r>
              <a:rPr lang="en-US" dirty="0"/>
              <a:t> River</a:t>
            </a:r>
          </a:p>
        </p:txBody>
      </p:sp>
      <p:pic>
        <p:nvPicPr>
          <p:cNvPr id="20" name="Picture 19" descr="Map&#10;&#10;Description automatically generated">
            <a:extLst>
              <a:ext uri="{FF2B5EF4-FFF2-40B4-BE49-F238E27FC236}">
                <a16:creationId xmlns:a16="http://schemas.microsoft.com/office/drawing/2014/main" id="{25F95E27-062C-4B55-A1B8-005CF51579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1" t="4446" r="24071" b="3333"/>
          <a:stretch/>
        </p:blipFill>
        <p:spPr>
          <a:xfrm>
            <a:off x="3728875" y="2160475"/>
            <a:ext cx="2419304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DA79230-7C8A-403D-9FA6-240972C1B3C9}"/>
              </a:ext>
            </a:extLst>
          </p:cNvPr>
          <p:cNvSpPr txBox="1"/>
          <p:nvPr/>
        </p:nvSpPr>
        <p:spPr>
          <a:xfrm>
            <a:off x="629406" y="5613737"/>
            <a:ext cx="1133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Flood maps were difficult to get because of cloud cover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However, streamflow forecast shows rivers near the capital and along the east coast will be at 2-year return period level.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D7C7442-4AD9-4665-AABE-F23F2359A11E}"/>
              </a:ext>
            </a:extLst>
          </p:cNvPr>
          <p:cNvGrpSpPr/>
          <p:nvPr/>
        </p:nvGrpSpPr>
        <p:grpSpPr>
          <a:xfrm>
            <a:off x="609600" y="1438151"/>
            <a:ext cx="3048000" cy="396466"/>
            <a:chOff x="443445" y="5506720"/>
            <a:chExt cx="3048000" cy="39646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8480546-5E4A-4B45-9263-8830D1F02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F9E5FEB-7800-49EE-AC82-399DE713EC4F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E34016A-5CD8-416A-9C3C-C8808A6C2AB7}"/>
              </a:ext>
            </a:extLst>
          </p:cNvPr>
          <p:cNvSpPr txBox="1"/>
          <p:nvPr/>
        </p:nvSpPr>
        <p:spPr>
          <a:xfrm>
            <a:off x="629406" y="5336738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NOAA VIIRS 5-Day composite: 19-23 Jan 2022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E42210-ED1F-411D-9043-9B43BA521BFF}"/>
              </a:ext>
            </a:extLst>
          </p:cNvPr>
          <p:cNvSpPr txBox="1"/>
          <p:nvPr/>
        </p:nvSpPr>
        <p:spPr>
          <a:xfrm>
            <a:off x="9875051" y="5528515"/>
            <a:ext cx="21951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Tw Cen MT" panose="020B0602020104020603" pitchFamily="34" charset="0"/>
              </a:rPr>
              <a:t>GEOGloWS</a:t>
            </a:r>
            <a:r>
              <a:rPr lang="en-US" sz="1200" dirty="0">
                <a:latin typeface="Tw Cen MT" panose="020B0602020104020603" pitchFamily="34" charset="0"/>
              </a:rPr>
              <a:t> streamflow forecast</a:t>
            </a:r>
          </a:p>
        </p:txBody>
      </p:sp>
    </p:spTree>
    <p:extLst>
      <p:ext uri="{BB962C8B-B14F-4D97-AF65-F5344CB8AC3E}">
        <p14:creationId xmlns:p14="http://schemas.microsoft.com/office/powerpoint/2010/main" val="264000868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9B975-94DD-427B-B932-8BCF366C8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Flooding Risk in Mozambique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90250F-2332-408C-B960-0AC1C85C13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58" t="3334" r="11751" b="16666"/>
          <a:stretch/>
        </p:blipFill>
        <p:spPr>
          <a:xfrm>
            <a:off x="609600" y="1828800"/>
            <a:ext cx="6221819" cy="41866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CD378D-DAC4-40AB-BF9C-B04DC6B77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883" y="914400"/>
            <a:ext cx="4331368" cy="205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989FEB-6427-4DCD-84A8-0F14AEFE9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832" y="2895600"/>
            <a:ext cx="4331368" cy="2057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CA1F2B-B377-470F-8D94-B2860CBE82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832" y="4800600"/>
            <a:ext cx="4331368" cy="20574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691D10-0B4D-4DDF-8192-043DE4C45A91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5638800" y="4495800"/>
            <a:ext cx="1917032" cy="1333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C4FC0DB-9E9A-4BBA-901B-594A9C21EBE6}"/>
              </a:ext>
            </a:extLst>
          </p:cNvPr>
          <p:cNvCxnSpPr>
            <a:stCxn id="7" idx="1"/>
          </p:cNvCxnSpPr>
          <p:nvPr/>
        </p:nvCxnSpPr>
        <p:spPr>
          <a:xfrm flipH="1">
            <a:off x="6227135" y="3924300"/>
            <a:ext cx="1328697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342BD73-A660-4298-B509-2D60BDBF719A}"/>
              </a:ext>
            </a:extLst>
          </p:cNvPr>
          <p:cNvCxnSpPr>
            <a:stCxn id="6" idx="1"/>
          </p:cNvCxnSpPr>
          <p:nvPr/>
        </p:nvCxnSpPr>
        <p:spPr>
          <a:xfrm flipH="1">
            <a:off x="5715000" y="1943100"/>
            <a:ext cx="1824883" cy="1619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1D1088B-6084-40A3-A821-917CE384474D}"/>
              </a:ext>
            </a:extLst>
          </p:cNvPr>
          <p:cNvSpPr txBox="1"/>
          <p:nvPr/>
        </p:nvSpPr>
        <p:spPr>
          <a:xfrm>
            <a:off x="558663" y="6082060"/>
            <a:ext cx="6997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Discharge at levels of 5 and 20-year return period is expected in the rivers in Mozambique.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6CC465-ABF5-4A40-BD00-F1CBA468A786}"/>
              </a:ext>
            </a:extLst>
          </p:cNvPr>
          <p:cNvSpPr txBox="1"/>
          <p:nvPr/>
        </p:nvSpPr>
        <p:spPr>
          <a:xfrm>
            <a:off x="539170" y="5737007"/>
            <a:ext cx="38804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Tw Cen MT" panose="020B0602020104020603" pitchFamily="34" charset="0"/>
              </a:rPr>
              <a:t>GloFAS</a:t>
            </a:r>
            <a:r>
              <a:rPr lang="en-US" sz="1200" dirty="0">
                <a:latin typeface="Tw Cen MT" panose="020B0602020104020603" pitchFamily="34" charset="0"/>
              </a:rPr>
              <a:t> monthly streamflow forecast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07A5A2-C706-40A5-A692-F559AA8DDFDB}"/>
              </a:ext>
            </a:extLst>
          </p:cNvPr>
          <p:cNvSpPr txBox="1"/>
          <p:nvPr/>
        </p:nvSpPr>
        <p:spPr>
          <a:xfrm>
            <a:off x="609600" y="1832803"/>
            <a:ext cx="38804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Yellow=2-yr, Red=5-yr, Purple=20-yr return period</a:t>
            </a:r>
          </a:p>
        </p:txBody>
      </p:sp>
    </p:spTree>
    <p:extLst>
      <p:ext uri="{BB962C8B-B14F-4D97-AF65-F5344CB8AC3E}">
        <p14:creationId xmlns:p14="http://schemas.microsoft.com/office/powerpoint/2010/main" val="142311757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39500</TotalTime>
  <Words>287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– East Africa, West Africa, southern Africa and Yemen</vt:lpstr>
      <vt:lpstr>Flooding Polygons</vt:lpstr>
      <vt:lpstr>PowerPoint Presentation</vt:lpstr>
      <vt:lpstr>Flooding in Zambia and Southern Malawi</vt:lpstr>
      <vt:lpstr>Flooding in Madagascar</vt:lpstr>
      <vt:lpstr>Flooding in Madagascar</vt:lpstr>
      <vt:lpstr>Possible Flooding Risk in Mozambique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 (Contractor)</cp:lastModifiedBy>
  <cp:revision>1316</cp:revision>
  <cp:lastPrinted>2015-08-11T15:53:42Z</cp:lastPrinted>
  <dcterms:created xsi:type="dcterms:W3CDTF">2016-04-22T19:29:16Z</dcterms:created>
  <dcterms:modified xsi:type="dcterms:W3CDTF">2022-01-25T15:47:32Z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