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651" r:id="rId6"/>
    <p:sldId id="649" r:id="rId7"/>
    <p:sldId id="650" r:id="rId8"/>
    <p:sldId id="657" r:id="rId9"/>
    <p:sldId id="655" r:id="rId10"/>
    <p:sldId id="656" r:id="rId11"/>
    <p:sldId id="658" r:id="rId12"/>
    <p:sldId id="654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50"/>
            <p14:sldId id="657"/>
            <p14:sldId id="655"/>
            <p14:sldId id="656"/>
            <p14:sldId id="658"/>
            <p14:sldId id="65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07,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77DDD11-C5F7-4D6B-8839-A03AB9A34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8889"/>
          <a:stretch/>
        </p:blipFill>
        <p:spPr>
          <a:xfrm>
            <a:off x="685800" y="1371600"/>
            <a:ext cx="8610600" cy="53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6BE8B-2DE2-4BAB-815C-CEE21F70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17358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9BF09AF-88A5-4E71-B4F6-0D11C74AB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5577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41689" y="6180701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Inundation conditions remain unchanged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26-30 Jan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2-7 Feb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89E9710-4037-403D-9870-CCF49F8C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07" y="1460094"/>
            <a:ext cx="5916706" cy="45720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0EB2956-071D-4C43-8099-382E1CE73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12222" r="24260" b="11334"/>
          <a:stretch/>
        </p:blipFill>
        <p:spPr>
          <a:xfrm>
            <a:off x="680896" y="1447800"/>
            <a:ext cx="4881704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ED2F001-A85D-4264-A8D0-08E1F1C76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21970"/>
          <a:stretch/>
        </p:blipFill>
        <p:spPr>
          <a:xfrm>
            <a:off x="10108373" y="4593266"/>
            <a:ext cx="184673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32F04F-2A7C-4F87-85F7-343D5ED33EBD}"/>
              </a:ext>
            </a:extLst>
          </p:cNvPr>
          <p:cNvSpPr txBox="1"/>
          <p:nvPr/>
        </p:nvSpPr>
        <p:spPr>
          <a:xfrm>
            <a:off x="576072" y="6019800"/>
            <a:ext cx="525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NOAA VIIRS 5-Day composite: 26-30 Jan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FA835-81C7-4606-AAC9-1B849C397F37}"/>
              </a:ext>
            </a:extLst>
          </p:cNvPr>
          <p:cNvSpPr txBox="1"/>
          <p:nvPr/>
        </p:nvSpPr>
        <p:spPr>
          <a:xfrm>
            <a:off x="5494235" y="6044388"/>
            <a:ext cx="525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NOAA VIIRS 5-Day composite: 2-7 Feb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CD608-3AD7-4A21-AF4D-0C44466ECC35}"/>
              </a:ext>
            </a:extLst>
          </p:cNvPr>
          <p:cNvGrpSpPr/>
          <p:nvPr/>
        </p:nvGrpSpPr>
        <p:grpSpPr>
          <a:xfrm>
            <a:off x="655770" y="1392806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0F2611-6F17-4972-B2E0-2FADE56C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E43-2D2A-4AF5-A778-F2166EE8870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D2D10-2A1D-4873-99F7-5B46041EFD7E}"/>
              </a:ext>
            </a:extLst>
          </p:cNvPr>
          <p:cNvGrpSpPr/>
          <p:nvPr/>
        </p:nvGrpSpPr>
        <p:grpSpPr>
          <a:xfrm>
            <a:off x="5715000" y="1392806"/>
            <a:ext cx="3048000" cy="396466"/>
            <a:chOff x="443445" y="5506720"/>
            <a:chExt cx="3048000" cy="39646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C1732A-C9ED-4CBA-BED5-885C2D1D8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D5C6CC-CDCD-4344-B5EA-119386AE4F8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A6BCF0A-61AC-47B8-AB4B-4F9B3FE8E159}"/>
              </a:ext>
            </a:extLst>
          </p:cNvPr>
          <p:cNvSpPr txBox="1"/>
          <p:nvPr/>
        </p:nvSpPr>
        <p:spPr>
          <a:xfrm>
            <a:off x="609600" y="635091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Flooding conditions worsened in the past 5 days with newly inundated areas along the Zambia and Namibia boarder</a:t>
            </a:r>
          </a:p>
        </p:txBody>
      </p: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DBBBA58-6D5C-4FAF-B3BC-E96336CE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" y="1295400"/>
            <a:ext cx="6508377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06948-1A1B-4C25-9D22-33369FAC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E8CEA4-BB52-41AD-9F51-FB107340E4E4}"/>
              </a:ext>
            </a:extLst>
          </p:cNvPr>
          <p:cNvGrpSpPr/>
          <p:nvPr/>
        </p:nvGrpSpPr>
        <p:grpSpPr>
          <a:xfrm>
            <a:off x="649329" y="5928134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31CBC4-5D1C-4102-A0B1-F3CD72BD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E0177-D8C2-4425-99E3-B521E2F99A7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E351E2-A065-45F2-B68A-98E20244C759}"/>
              </a:ext>
            </a:extLst>
          </p:cNvPr>
          <p:cNvSpPr txBox="1"/>
          <p:nvPr/>
        </p:nvSpPr>
        <p:spPr>
          <a:xfrm>
            <a:off x="609600" y="6427113"/>
            <a:ext cx="7252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w Cen MT" panose="020B0602020104020603" pitchFamily="34" charset="0"/>
              </a:rPr>
              <a:t>NOAA VIIRS 5-Day composite: 2-6 Feb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FCC69-5E73-40E2-9A29-769141382089}"/>
              </a:ext>
            </a:extLst>
          </p:cNvPr>
          <p:cNvSpPr txBox="1"/>
          <p:nvPr/>
        </p:nvSpPr>
        <p:spPr>
          <a:xfrm>
            <a:off x="7117976" y="1394775"/>
            <a:ext cx="431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Flooded areas from Tropical Cyclone Ana have declined substantially</a:t>
            </a:r>
          </a:p>
        </p:txBody>
      </p:sp>
      <p:pic>
        <p:nvPicPr>
          <p:cNvPr id="12" name="Picture 11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CB328D81-8499-4112-9CDF-3FC5410DF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2718" r="62258" b="1129"/>
          <a:stretch/>
        </p:blipFill>
        <p:spPr>
          <a:xfrm>
            <a:off x="7209132" y="2602146"/>
            <a:ext cx="2069188" cy="375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551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6948-1A1B-4C25-9D22-33369FAC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6280"/>
            <a:ext cx="10972800" cy="731520"/>
          </a:xfrm>
        </p:spPr>
        <p:txBody>
          <a:bodyPr/>
          <a:lstStyle/>
          <a:p>
            <a:r>
              <a:rPr lang="en-US" dirty="0"/>
              <a:t>Flooding in Madagascar (</a:t>
            </a:r>
            <a:r>
              <a:rPr lang="en-US" sz="3200" b="0" dirty="0"/>
              <a:t>Tropical Cyclone </a:t>
            </a:r>
            <a:r>
              <a:rPr lang="en-US" sz="3200" b="0" dirty="0" err="1"/>
              <a:t>Batsirai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D3DE3-6B08-42B3-89A0-F4078732430A}"/>
              </a:ext>
            </a:extLst>
          </p:cNvPr>
          <p:cNvSpPr txBox="1"/>
          <p:nvPr/>
        </p:nvSpPr>
        <p:spPr>
          <a:xfrm>
            <a:off x="685800" y="6096000"/>
            <a:ext cx="3718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GEOGloWS</a:t>
            </a:r>
            <a:r>
              <a:rPr lang="en-US" sz="1400" dirty="0">
                <a:latin typeface="Tw Cen MT" panose="020B0602020104020603" pitchFamily="34" charset="0"/>
              </a:rPr>
              <a:t> streamflow forecast </a:t>
            </a:r>
            <a:r>
              <a:rPr lang="en-US" sz="1400" b="1" dirty="0">
                <a:latin typeface="Tw Cen MT" panose="020B0602020104020603" pitchFamily="34" charset="0"/>
              </a:rPr>
              <a:t>Feb 5-20</a:t>
            </a:r>
            <a:r>
              <a:rPr lang="en-US" sz="1400" dirty="0">
                <a:latin typeface="Tw Cen MT" panose="020B0602020104020603" pitchFamily="34" charset="0"/>
              </a:rPr>
              <a:t>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2DA04-998E-438B-9AC6-76993C63C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6" t="15284" r="11548" b="5528"/>
          <a:stretch/>
        </p:blipFill>
        <p:spPr>
          <a:xfrm>
            <a:off x="685800" y="1530876"/>
            <a:ext cx="6721065" cy="4572000"/>
          </a:xfrm>
          <a:prstGeom prst="rect">
            <a:avLst/>
          </a:prstGeom>
        </p:spPr>
      </p:pic>
      <p:pic>
        <p:nvPicPr>
          <p:cNvPr id="15" name="Picture 1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56BBC56-508B-430C-9166-F8979CA4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4"/>
          <a:stretch/>
        </p:blipFill>
        <p:spPr>
          <a:xfrm>
            <a:off x="7406865" y="3048000"/>
            <a:ext cx="4343399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877058-B7A0-4635-9A56-300FEDA0141B}"/>
              </a:ext>
            </a:extLst>
          </p:cNvPr>
          <p:cNvSpPr txBox="1"/>
          <p:nvPr/>
        </p:nvSpPr>
        <p:spPr>
          <a:xfrm>
            <a:off x="8929380" y="3070302"/>
            <a:ext cx="129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Matatana</a:t>
            </a:r>
            <a:r>
              <a:rPr lang="en-US" sz="1400" dirty="0">
                <a:latin typeface="Tw Cen MT" panose="020B0602020104020603" pitchFamily="34" charset="0"/>
              </a:rPr>
              <a:t> River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44CDB4-A192-49DA-A974-F7858DE9075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266984" y="3962400"/>
            <a:ext cx="1139881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1CC4CAB-66CD-4C10-A5A8-18007E5D1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5"/>
          <a:stretch/>
        </p:blipFill>
        <p:spPr>
          <a:xfrm>
            <a:off x="7382106" y="4867620"/>
            <a:ext cx="4343400" cy="1828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D89B1B-F17C-415F-9A6B-52F56951A643}"/>
              </a:ext>
            </a:extLst>
          </p:cNvPr>
          <p:cNvSpPr txBox="1"/>
          <p:nvPr/>
        </p:nvSpPr>
        <p:spPr>
          <a:xfrm>
            <a:off x="8725863" y="4867620"/>
            <a:ext cx="17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Manampatrana</a:t>
            </a:r>
            <a:r>
              <a:rPr lang="en-US" sz="1400" dirty="0">
                <a:latin typeface="Tw Cen MT" panose="020B0602020104020603" pitchFamily="34" charset="0"/>
              </a:rPr>
              <a:t> River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E3D3A6-897F-42FE-80ED-FA2D9A2FACD0}"/>
              </a:ext>
            </a:extLst>
          </p:cNvPr>
          <p:cNvCxnSpPr>
            <a:cxnSpLocks/>
          </p:cNvCxnSpPr>
          <p:nvPr/>
        </p:nvCxnSpPr>
        <p:spPr>
          <a:xfrm flipH="1" flipV="1">
            <a:off x="6063109" y="4867621"/>
            <a:ext cx="1294238" cy="41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29EE6FF-EC77-41EF-A191-BF04B563B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74" t="78101" r="754" b="10679"/>
          <a:stretch/>
        </p:blipFill>
        <p:spPr>
          <a:xfrm>
            <a:off x="6266984" y="5307978"/>
            <a:ext cx="1115122" cy="769434"/>
          </a:xfrm>
          <a:prstGeom prst="rect">
            <a:avLst/>
          </a:prstGeom>
        </p:spPr>
      </p:pic>
      <p:pic>
        <p:nvPicPr>
          <p:cNvPr id="31" name="Picture 30" descr="A picture containing table&#10;&#10;Description automatically generated">
            <a:extLst>
              <a:ext uri="{FF2B5EF4-FFF2-40B4-BE49-F238E27FC236}">
                <a16:creationId xmlns:a16="http://schemas.microsoft.com/office/drawing/2014/main" id="{AAEE0E8A-5CD2-42F6-B67F-8DB3B9A158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5"/>
          <a:stretch/>
        </p:blipFill>
        <p:spPr>
          <a:xfrm>
            <a:off x="7406865" y="1231468"/>
            <a:ext cx="4343400" cy="1828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5589FA-3F3A-4CC5-9263-397DF9252E0C}"/>
              </a:ext>
            </a:extLst>
          </p:cNvPr>
          <p:cNvSpPr txBox="1"/>
          <p:nvPr/>
        </p:nvSpPr>
        <p:spPr>
          <a:xfrm>
            <a:off x="8850974" y="1240648"/>
            <a:ext cx="1354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Zomandao</a:t>
            </a:r>
            <a:r>
              <a:rPr lang="en-US" sz="1400" dirty="0">
                <a:latin typeface="Tw Cen MT" panose="020B0602020104020603" pitchFamily="34" charset="0"/>
              </a:rPr>
              <a:t> River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8397DC-F453-4E19-B989-424203236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5" t="23360" r="1954" b="15800"/>
          <a:stretch/>
        </p:blipFill>
        <p:spPr>
          <a:xfrm>
            <a:off x="10927375" y="1226104"/>
            <a:ext cx="1233030" cy="17456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9A4DCE0-A006-4EC8-BA72-F43A9A76EE56}"/>
              </a:ext>
            </a:extLst>
          </p:cNvPr>
          <p:cNvSpPr txBox="1"/>
          <p:nvPr/>
        </p:nvSpPr>
        <p:spPr>
          <a:xfrm>
            <a:off x="466494" y="6436775"/>
            <a:ext cx="764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 panose="020B0602020104020603" pitchFamily="34" charset="0"/>
              </a:rPr>
              <a:t>Discharges at many rivers were expected to be between 2 to 25-yr return period levels</a:t>
            </a:r>
          </a:p>
        </p:txBody>
      </p:sp>
      <p:pic>
        <p:nvPicPr>
          <p:cNvPr id="38" name="Picture 37" descr="A picture containing chart&#10;&#10;Description automatically generated">
            <a:extLst>
              <a:ext uri="{FF2B5EF4-FFF2-40B4-BE49-F238E27FC236}">
                <a16:creationId xmlns:a16="http://schemas.microsoft.com/office/drawing/2014/main" id="{170D6FF5-0CC8-4EE7-A582-F2DBD55E2B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3334" r="62935" b="1205"/>
          <a:stretch/>
        </p:blipFill>
        <p:spPr>
          <a:xfrm>
            <a:off x="685799" y="1549279"/>
            <a:ext cx="124315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5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66F410-2998-4E61-BE98-BEE901854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769" r="27707" b="3677"/>
          <a:stretch/>
        </p:blipFill>
        <p:spPr bwMode="auto">
          <a:xfrm>
            <a:off x="720055" y="1371931"/>
            <a:ext cx="4666513" cy="51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06948-1A1B-4C25-9D22-33369FAC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520"/>
          </a:xfrm>
        </p:spPr>
        <p:txBody>
          <a:bodyPr/>
          <a:lstStyle/>
          <a:p>
            <a:r>
              <a:rPr lang="en-US" dirty="0"/>
              <a:t>Flooding in Madagascar (</a:t>
            </a:r>
            <a:r>
              <a:rPr lang="en-US" sz="3000" b="0" dirty="0"/>
              <a:t>Tropical Cyclone </a:t>
            </a:r>
            <a:r>
              <a:rPr lang="en-US" sz="3000" b="0" dirty="0" err="1"/>
              <a:t>Batsirai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AD63B-1629-4F24-B0C1-72DDD2BC4030}"/>
              </a:ext>
            </a:extLst>
          </p:cNvPr>
          <p:cNvSpPr txBox="1"/>
          <p:nvPr/>
        </p:nvSpPr>
        <p:spPr>
          <a:xfrm>
            <a:off x="609600" y="6583680"/>
            <a:ext cx="716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Source: International Charter (RADARSAT Constellation Mission) ~1.3m resolution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84124B-8829-45DB-8013-C08023C8913E}"/>
              </a:ext>
            </a:extLst>
          </p:cNvPr>
          <p:cNvGrpSpPr/>
          <p:nvPr/>
        </p:nvGrpSpPr>
        <p:grpSpPr>
          <a:xfrm>
            <a:off x="838200" y="1481797"/>
            <a:ext cx="1666863" cy="338554"/>
            <a:chOff x="685800" y="6034551"/>
            <a:chExt cx="1666863" cy="33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9C3BA0-BAD6-450B-9E68-7614FDB5A567}"/>
                </a:ext>
              </a:extLst>
            </p:cNvPr>
            <p:cNvSpPr/>
            <p:nvPr/>
          </p:nvSpPr>
          <p:spPr>
            <a:xfrm>
              <a:off x="685800" y="6097000"/>
              <a:ext cx="304800" cy="182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98292F-D460-4248-A050-DBA6C6E26D17}"/>
                </a:ext>
              </a:extLst>
            </p:cNvPr>
            <p:cNvSpPr txBox="1"/>
            <p:nvPr/>
          </p:nvSpPr>
          <p:spPr>
            <a:xfrm>
              <a:off x="956832" y="6034551"/>
              <a:ext cx="1395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Flooded areas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2C4F74-60EA-4C4D-AE4A-58176A989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37" r="29350"/>
          <a:stretch/>
        </p:blipFill>
        <p:spPr>
          <a:xfrm>
            <a:off x="7162800" y="1391998"/>
            <a:ext cx="3770653" cy="51846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249920-64D2-4757-9198-BD1CAB0470B8}"/>
              </a:ext>
            </a:extLst>
          </p:cNvPr>
          <p:cNvGrpSpPr/>
          <p:nvPr/>
        </p:nvGrpSpPr>
        <p:grpSpPr>
          <a:xfrm>
            <a:off x="7162800" y="1403583"/>
            <a:ext cx="1666863" cy="338554"/>
            <a:chOff x="685800" y="6034551"/>
            <a:chExt cx="1666863" cy="3385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E21831-E95B-4DFF-BEA0-B83B269EE115}"/>
                </a:ext>
              </a:extLst>
            </p:cNvPr>
            <p:cNvSpPr/>
            <p:nvPr/>
          </p:nvSpPr>
          <p:spPr>
            <a:xfrm>
              <a:off x="685800" y="6097000"/>
              <a:ext cx="304800" cy="1828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82E355-1744-4636-969A-F7F8B86F701C}"/>
                </a:ext>
              </a:extLst>
            </p:cNvPr>
            <p:cNvSpPr txBox="1"/>
            <p:nvPr/>
          </p:nvSpPr>
          <p:spPr>
            <a:xfrm>
              <a:off x="956832" y="6034551"/>
              <a:ext cx="1395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Flooded areas</a:t>
              </a:r>
            </a:p>
          </p:txBody>
        </p:sp>
      </p:grp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70973E2-92C6-4C6B-BA5D-F1890DA5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0005" r="53327" b="1538"/>
          <a:stretch/>
        </p:blipFill>
        <p:spPr>
          <a:xfrm>
            <a:off x="762000" y="3810000"/>
            <a:ext cx="2063882" cy="2743200"/>
          </a:xfrm>
          <a:prstGeom prst="rect">
            <a:avLst/>
          </a:prstGeom>
        </p:spPr>
      </p:pic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6333FA1E-AE0B-428F-AA0E-445EDD16A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2518" r="53327" b="2221"/>
          <a:stretch/>
        </p:blipFill>
        <p:spPr>
          <a:xfrm>
            <a:off x="10040462" y="3810000"/>
            <a:ext cx="2151538" cy="2743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AA7BF0-A7AD-4E05-81F5-3AA764B19934}"/>
              </a:ext>
            </a:extLst>
          </p:cNvPr>
          <p:cNvSpPr txBox="1"/>
          <p:nvPr/>
        </p:nvSpPr>
        <p:spPr>
          <a:xfrm>
            <a:off x="7064168" y="656101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600" b="0" i="0" dirty="0">
                <a:solidFill>
                  <a:srgbClr val="212529"/>
                </a:solidFill>
                <a:effectLst/>
                <a:latin typeface="Notes ESA"/>
              </a:rPr>
              <a:t>SAR-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Notes ESA"/>
              </a:rPr>
              <a:t>Saocom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Notes ESA"/>
              </a:rPr>
              <a:t> 1B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571-926A-41CE-8C3C-C7E3535A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Rapid Flooding Impact of </a:t>
            </a:r>
            <a:r>
              <a:rPr lang="en-US" dirty="0" err="1"/>
              <a:t>Batsirai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85F8-2A68-4943-BD93-A106A523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9" t="14445" r="10199"/>
          <a:stretch/>
        </p:blipFill>
        <p:spPr>
          <a:xfrm>
            <a:off x="694764" y="1528482"/>
            <a:ext cx="8068236" cy="5177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707BA-E9EE-4ABA-85EC-4063D7258C51}"/>
              </a:ext>
            </a:extLst>
          </p:cNvPr>
          <p:cNvSpPr txBox="1"/>
          <p:nvPr/>
        </p:nvSpPr>
        <p:spPr>
          <a:xfrm>
            <a:off x="8839200" y="152848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As of Feb 8,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Based on JAXA AMSR2 and NASA GMI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66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B975-94DD-427B-B932-8BCF366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Mozambique and Malawi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8356851-8BCF-425C-A95C-3A4E33F68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8" y="1492521"/>
            <a:ext cx="5916705" cy="457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91686D-CCFC-406A-A1B0-26450FFDE4F9}"/>
              </a:ext>
            </a:extLst>
          </p:cNvPr>
          <p:cNvSpPr txBox="1"/>
          <p:nvPr/>
        </p:nvSpPr>
        <p:spPr>
          <a:xfrm>
            <a:off x="6120984" y="6026660"/>
            <a:ext cx="524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NOAA VIIRS 5-Day composite: 2-6 Feb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D465D-FD84-45F1-8F94-CAFC520EC495}"/>
              </a:ext>
            </a:extLst>
          </p:cNvPr>
          <p:cNvSpPr txBox="1"/>
          <p:nvPr/>
        </p:nvSpPr>
        <p:spPr>
          <a:xfrm>
            <a:off x="153593" y="6001000"/>
            <a:ext cx="524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NOAA VIIRS 5-Day composite: 26-30 Jan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D3B92-075F-42CC-AE40-945666350023}"/>
              </a:ext>
            </a:extLst>
          </p:cNvPr>
          <p:cNvGrpSpPr/>
          <p:nvPr/>
        </p:nvGrpSpPr>
        <p:grpSpPr>
          <a:xfrm>
            <a:off x="2816301" y="5501052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9C8F58-74A7-4DCB-B0F5-D166D7CF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AFAA09-A93E-47FB-A1EF-31AAEA8087D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18A766C-FDB4-4CA5-9E5C-37168D22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508760"/>
            <a:ext cx="5916706" cy="4572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0119610-561A-4C75-8AFD-0489FE970597}"/>
              </a:ext>
            </a:extLst>
          </p:cNvPr>
          <p:cNvGrpSpPr/>
          <p:nvPr/>
        </p:nvGrpSpPr>
        <p:grpSpPr>
          <a:xfrm>
            <a:off x="8979347" y="5564143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AB8727-7E79-472A-83A4-ECD25335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ED2781-719D-4804-A972-3DFE7B9E88A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29CF5AE-2492-4D78-8B7E-CC6A3015D2C9}"/>
              </a:ext>
            </a:extLst>
          </p:cNvPr>
          <p:cNvSpPr txBox="1"/>
          <p:nvPr/>
        </p:nvSpPr>
        <p:spPr>
          <a:xfrm>
            <a:off x="152399" y="6426770"/>
            <a:ext cx="1187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No significant change in the flooded areas compared to last week, </a:t>
            </a:r>
            <a:r>
              <a:rPr lang="en-US" sz="2000" b="0" i="1" dirty="0" err="1">
                <a:latin typeface="Tw Cen MT" panose="020B0602020104020603" pitchFamily="34" charset="0"/>
              </a:rPr>
              <a:t>Batsirai</a:t>
            </a:r>
            <a:r>
              <a:rPr lang="en-US" sz="2000" b="0" dirty="0">
                <a:latin typeface="Tw Cen MT" panose="020B0602020104020603" pitchFamily="34" charset="0"/>
              </a:rPr>
              <a:t> impact restricted to Madagascar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117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45535</TotalTime>
  <Words>295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Notes ESA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Zambia</vt:lpstr>
      <vt:lpstr>Flooding in Madagascar</vt:lpstr>
      <vt:lpstr>Flooding in Madagascar (Tropical Cyclone Batsirai)</vt:lpstr>
      <vt:lpstr>Flooding in Madagascar (Tropical Cyclone Batsirai)</vt:lpstr>
      <vt:lpstr>First Rapid Flooding Impact of Batsirai</vt:lpstr>
      <vt:lpstr>Flooding in Mozambique and Malawi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1383</cp:revision>
  <cp:lastPrinted>2015-08-11T15:53:42Z</cp:lastPrinted>
  <dcterms:created xsi:type="dcterms:W3CDTF">2016-04-22T19:29:16Z</dcterms:created>
  <dcterms:modified xsi:type="dcterms:W3CDTF">2022-02-08T15:12:52Z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