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651" r:id="rId6"/>
    <p:sldId id="649" r:id="rId7"/>
    <p:sldId id="650" r:id="rId8"/>
    <p:sldId id="659" r:id="rId9"/>
    <p:sldId id="661" r:id="rId10"/>
    <p:sldId id="656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50"/>
            <p14:sldId id="659"/>
            <p14:sldId id="661"/>
            <p14:sldId id="656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92" d="100"/>
          <a:sy n="92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February 28,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BEC1AF6-5EA1-4855-8D67-C0E6D3B1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18889" r="1060" b="1111"/>
          <a:stretch/>
        </p:blipFill>
        <p:spPr>
          <a:xfrm>
            <a:off x="685800" y="1447800"/>
            <a:ext cx="83978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FF025A1-5FC1-4D1C-99AF-96AC5669C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0" y="1496205"/>
            <a:ext cx="5325035" cy="4114800"/>
          </a:xfrm>
          <a:prstGeom prst="rect">
            <a:avLst/>
          </a:prstGeom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050831C0-E88D-43CC-882B-E6A0A0AA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9979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41689" y="6073914"/>
            <a:ext cx="1163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Improvements in inundation along Akobo and Pibor Rivers catchments are noticeable, but they remained unchanged elsewhere.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8-12 Feb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23-27 Feb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3A5EBD5-98A2-422D-8DEA-E1BF3D70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1440366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8-12 Feb 2022</a:t>
            </a:r>
          </a:p>
        </p:txBody>
      </p:sp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7E3A162B-2340-4E2E-B5B0-5E424296F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1447800"/>
            <a:ext cx="5916706" cy="4572000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89132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More flooding can be seen in the upper reaches of Zambezi River in western Zambia.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Feb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313DF5DC-2FF5-4484-9A6C-39EB4C6D7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49" y="1413164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685B26-6150-4CF5-A4D2-149D68DA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Mozambique and Malawi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23A6578-CD81-4C59-8BB4-31A3C79D2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3940"/>
            <a:ext cx="532503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EB3BC-823F-49DA-BD63-EE727127C595}"/>
              </a:ext>
            </a:extLst>
          </p:cNvPr>
          <p:cNvSpPr txBox="1"/>
          <p:nvPr/>
        </p:nvSpPr>
        <p:spPr>
          <a:xfrm>
            <a:off x="6248399" y="5572025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Feb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9F85-AF72-4C93-B0BB-83B637C25DA0}"/>
              </a:ext>
            </a:extLst>
          </p:cNvPr>
          <p:cNvSpPr txBox="1"/>
          <p:nvPr/>
        </p:nvSpPr>
        <p:spPr>
          <a:xfrm>
            <a:off x="656665" y="5567682"/>
            <a:ext cx="52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8-12 Feb 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E3D08A-DC82-48D2-9A5F-55A6DE82D02B}"/>
              </a:ext>
            </a:extLst>
          </p:cNvPr>
          <p:cNvGrpSpPr/>
          <p:nvPr/>
        </p:nvGrpSpPr>
        <p:grpSpPr>
          <a:xfrm>
            <a:off x="8335893" y="5121551"/>
            <a:ext cx="3048000" cy="396466"/>
            <a:chOff x="443445" y="5506720"/>
            <a:chExt cx="3048000" cy="3964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D4C793-0DFD-4420-A55E-DD5AB2C12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FF82AF-B2AC-4913-9ED4-26A6B872A8A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16391F39-0BDA-4689-ACA6-4F815C8FE3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6"/>
          <a:stretch/>
        </p:blipFill>
        <p:spPr>
          <a:xfrm>
            <a:off x="4635024" y="4150438"/>
            <a:ext cx="1343212" cy="1371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D1F42E-B500-4D83-901B-F8614C5D3D3D}"/>
              </a:ext>
            </a:extLst>
          </p:cNvPr>
          <p:cNvGrpSpPr/>
          <p:nvPr/>
        </p:nvGrpSpPr>
        <p:grpSpPr>
          <a:xfrm>
            <a:off x="2942053" y="1377309"/>
            <a:ext cx="3048000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B0FE28-038B-4239-837E-0DE866EFE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F7AB-CA8D-4F70-B926-2F0C9F922A7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84724D-C793-4E33-BB6A-A44B9BE2632D}"/>
              </a:ext>
            </a:extLst>
          </p:cNvPr>
          <p:cNvSpPr txBox="1"/>
          <p:nvPr/>
        </p:nvSpPr>
        <p:spPr>
          <a:xfrm>
            <a:off x="609600" y="6012359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More areas become flooded along the Shire River in the Southern Malawi and into Mozambique.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conditions worsened along the coastal areas of Mozambique.</a:t>
            </a:r>
          </a:p>
        </p:txBody>
      </p:sp>
    </p:spTree>
    <p:extLst>
      <p:ext uri="{BB962C8B-B14F-4D97-AF65-F5344CB8AC3E}">
        <p14:creationId xmlns:p14="http://schemas.microsoft.com/office/powerpoint/2010/main" val="1608523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A119E1FE-D408-4968-A174-E45522D5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26746"/>
          <a:stretch/>
        </p:blipFill>
        <p:spPr>
          <a:xfrm>
            <a:off x="6214127" y="1419917"/>
            <a:ext cx="2804035" cy="411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B5D37D-E0F0-42C6-B783-E081C3BB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7" t="15556" r="41230" b="19109"/>
          <a:stretch/>
        </p:blipFill>
        <p:spPr>
          <a:xfrm>
            <a:off x="701143" y="1422400"/>
            <a:ext cx="4758493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 C</a:t>
            </a:r>
            <a:r>
              <a:rPr lang="en-US" dirty="0">
                <a:latin typeface="Tw Cen MT" panose="020B0602020104020603" pitchFamily="34" charset="0"/>
              </a:rPr>
              <a:t>aused by Tropical Cyclone </a:t>
            </a:r>
            <a:r>
              <a:rPr lang="en-US" dirty="0" err="1">
                <a:latin typeface="Tw Cen MT" panose="020B0602020104020603" pitchFamily="34" charset="0"/>
              </a:rPr>
              <a:t>Emnati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1C17E-6F64-4E29-8730-C719FB202C22}"/>
              </a:ext>
            </a:extLst>
          </p:cNvPr>
          <p:cNvSpPr txBox="1"/>
          <p:nvPr/>
        </p:nvSpPr>
        <p:spPr>
          <a:xfrm>
            <a:off x="609600" y="5542076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ADAM Flood Map: 27 Feb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9600" y="5936159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TC </a:t>
            </a:r>
            <a:r>
              <a:rPr lang="en-US" sz="2200" dirty="0" err="1">
                <a:latin typeface="Tw Cen MT" panose="020B0602020104020603" pitchFamily="34" charset="0"/>
              </a:rPr>
              <a:t>Emnati</a:t>
            </a:r>
            <a:r>
              <a:rPr lang="en-US" sz="2200" dirty="0">
                <a:latin typeface="Tw Cen MT" panose="020B0602020104020603" pitchFamily="34" charset="0"/>
              </a:rPr>
              <a:t> caused flooding mostly along the southeastern coastal areas of Madagascar.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caused by Ana/</a:t>
            </a:r>
            <a:r>
              <a:rPr lang="en-US" sz="2200" dirty="0" err="1">
                <a:latin typeface="Tw Cen MT" panose="020B0602020104020603" pitchFamily="34" charset="0"/>
              </a:rPr>
              <a:t>Batsirai</a:t>
            </a:r>
            <a:r>
              <a:rPr lang="en-US" sz="2200" dirty="0">
                <a:latin typeface="Tw Cen MT" panose="020B0602020104020603" pitchFamily="34" charset="0"/>
              </a:rPr>
              <a:t>/</a:t>
            </a:r>
            <a:r>
              <a:rPr lang="en-US" sz="2200" dirty="0" err="1">
                <a:latin typeface="Tw Cen MT" panose="020B0602020104020603" pitchFamily="34" charset="0"/>
              </a:rPr>
              <a:t>Dumako</a:t>
            </a:r>
            <a:r>
              <a:rPr lang="en-US" sz="2200" dirty="0">
                <a:latin typeface="Tw Cen MT" panose="020B0602020104020603" pitchFamily="34" charset="0"/>
              </a:rPr>
              <a:t> has been receded in other parts of Madagascar.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133594-7769-4E8E-9671-A144A820A712}"/>
              </a:ext>
            </a:extLst>
          </p:cNvPr>
          <p:cNvGrpSpPr/>
          <p:nvPr/>
        </p:nvGrpSpPr>
        <p:grpSpPr>
          <a:xfrm>
            <a:off x="7848600" y="5123041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7A6666-D435-48A9-8B72-75ED2079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8A9C7F-E067-4338-A936-E929F234CB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43AC596-178F-402B-B31A-4159E4996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55" t="76212" r="33963" b="8030"/>
          <a:stretch/>
        </p:blipFill>
        <p:spPr>
          <a:xfrm>
            <a:off x="716972" y="4419600"/>
            <a:ext cx="2098964" cy="1080656"/>
          </a:xfrm>
          <a:prstGeom prst="rect">
            <a:avLst/>
          </a:prstGeom>
        </p:spPr>
      </p:pic>
      <p:sp>
        <p:nvSpPr>
          <p:cNvPr id="1024" name="Oval 1023">
            <a:extLst>
              <a:ext uri="{FF2B5EF4-FFF2-40B4-BE49-F238E27FC236}">
                <a16:creationId xmlns:a16="http://schemas.microsoft.com/office/drawing/2014/main" id="{35F016D1-B0FF-4F8A-A296-C3694B8B9069}"/>
              </a:ext>
            </a:extLst>
          </p:cNvPr>
          <p:cNvSpPr/>
          <p:nvPr/>
        </p:nvSpPr>
        <p:spPr>
          <a:xfrm rot="1130705">
            <a:off x="3543313" y="3380278"/>
            <a:ext cx="1070932" cy="20006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ED13B161-AB58-474B-90D1-49F59A99D3E7}"/>
              </a:ext>
            </a:extLst>
          </p:cNvPr>
          <p:cNvCxnSpPr>
            <a:stCxn id="1024" idx="7"/>
            <a:endCxn id="31" idx="1"/>
          </p:cNvCxnSpPr>
          <p:nvPr/>
        </p:nvCxnSpPr>
        <p:spPr>
          <a:xfrm flipV="1">
            <a:off x="4665590" y="3477317"/>
            <a:ext cx="1548537" cy="3561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99220" y="5498215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Feb 2022</a:t>
            </a:r>
          </a:p>
        </p:txBody>
      </p:sp>
      <p:pic>
        <p:nvPicPr>
          <p:cNvPr id="1029" name="Picture 1028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3CAF3640-CDAE-48BB-8EDE-8CB622464B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2592" r="62550" b="1323"/>
          <a:stretch/>
        </p:blipFill>
        <p:spPr>
          <a:xfrm>
            <a:off x="9969353" y="2091568"/>
            <a:ext cx="1611787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072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C615B-9B76-44AC-A631-57DFDA3F9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21019" r="35295" b="9978"/>
          <a:stretch/>
        </p:blipFill>
        <p:spPr>
          <a:xfrm>
            <a:off x="496433" y="1317394"/>
            <a:ext cx="5526624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0E0F6D-3164-48D8-B247-4BDD5D32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25" y="1324833"/>
            <a:ext cx="5775158" cy="2743200"/>
          </a:xfrm>
          <a:prstGeom prst="rect">
            <a:avLst/>
          </a:prstGeom>
        </p:spPr>
      </p:pic>
      <p:pic>
        <p:nvPicPr>
          <p:cNvPr id="2050" name="Picture 2" descr="Discharge Hydrograph (ECMWF-ENS)">
            <a:extLst>
              <a:ext uri="{FF2B5EF4-FFF2-40B4-BE49-F238E27FC236}">
                <a16:creationId xmlns:a16="http://schemas.microsoft.com/office/drawing/2014/main" id="{28FB11F8-2A2A-4E0F-A3A7-4787049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25" y="4056090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991F5C0-88AC-432E-9BBF-17B2200B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Monthly Streamflow Forecast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D69C85-1366-44AC-BD99-ED284D4C0C2A}"/>
              </a:ext>
            </a:extLst>
          </p:cNvPr>
          <p:cNvCxnSpPr>
            <a:cxnSpLocks/>
          </p:cNvCxnSpPr>
          <p:nvPr/>
        </p:nvCxnSpPr>
        <p:spPr>
          <a:xfrm flipH="1">
            <a:off x="3810000" y="2660523"/>
            <a:ext cx="2302042" cy="768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27AD7F-903C-4FB5-8FD2-D91B9CA513AD}"/>
              </a:ext>
            </a:extLst>
          </p:cNvPr>
          <p:cNvCxnSpPr>
            <a:cxnSpLocks/>
          </p:cNvCxnSpPr>
          <p:nvPr/>
        </p:nvCxnSpPr>
        <p:spPr>
          <a:xfrm flipH="1" flipV="1">
            <a:off x="4457206" y="3898756"/>
            <a:ext cx="1654836" cy="1282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E67E3F-1979-40A8-92E1-35095A2FDAF2}"/>
              </a:ext>
            </a:extLst>
          </p:cNvPr>
          <p:cNvSpPr txBox="1"/>
          <p:nvPr/>
        </p:nvSpPr>
        <p:spPr>
          <a:xfrm>
            <a:off x="7158343" y="6460736"/>
            <a:ext cx="4347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Luangwa River (a tributary of Zambezi) in Zambia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D98BFB-0512-4E00-9B45-3FC515B4C4A8}"/>
              </a:ext>
            </a:extLst>
          </p:cNvPr>
          <p:cNvSpPr txBox="1"/>
          <p:nvPr/>
        </p:nvSpPr>
        <p:spPr>
          <a:xfrm>
            <a:off x="8048926" y="3657600"/>
            <a:ext cx="2161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Luapula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2ECFAD-2EA5-4192-AD3B-BB359401F63C}"/>
              </a:ext>
            </a:extLst>
          </p:cNvPr>
          <p:cNvSpPr txBox="1"/>
          <p:nvPr/>
        </p:nvSpPr>
        <p:spPr>
          <a:xfrm>
            <a:off x="504972" y="5867400"/>
            <a:ext cx="552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Discharges in many rivers in Zambia and Malawi are expected to be between 2 and 20-yr return period levels by mid-March.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45882</TotalTime>
  <Words>307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Zambia</vt:lpstr>
      <vt:lpstr>Flooding in Mozambique and Malawi</vt:lpstr>
      <vt:lpstr>Flooding in Madagascar Caused by Tropical Cyclone Emnati</vt:lpstr>
      <vt:lpstr>GloFAS Monthly 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1416</cp:revision>
  <cp:lastPrinted>2015-08-11T15:53:42Z</cp:lastPrinted>
  <dcterms:created xsi:type="dcterms:W3CDTF">2016-04-22T19:29:16Z</dcterms:created>
  <dcterms:modified xsi:type="dcterms:W3CDTF">2022-02-28T22:13:31Z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