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bookmarkIdSeed="2">
  <p:sldMasterIdLst>
    <p:sldMasterId id="2147483648" r:id="rId4"/>
  </p:sldMasterIdLst>
  <p:notesMasterIdLst>
    <p:notesMasterId r:id="rId15"/>
  </p:notesMasterIdLst>
  <p:handoutMasterIdLst>
    <p:handoutMasterId r:id="rId16"/>
  </p:handoutMasterIdLst>
  <p:sldIdLst>
    <p:sldId id="505" r:id="rId5"/>
    <p:sldId id="651" r:id="rId6"/>
    <p:sldId id="649" r:id="rId7"/>
    <p:sldId id="650" r:id="rId8"/>
    <p:sldId id="659" r:id="rId9"/>
    <p:sldId id="660" r:id="rId10"/>
    <p:sldId id="661" r:id="rId11"/>
    <p:sldId id="657" r:id="rId12"/>
    <p:sldId id="655" r:id="rId13"/>
    <p:sldId id="656" r:id="rId14"/>
  </p:sldIdLst>
  <p:sldSz cx="12192000" cy="6858000"/>
  <p:notesSz cx="6950075" cy="9236075"/>
  <p:custDataLst>
    <p:tags r:id="rId17"/>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8672922F-3812-4AC1-81B4-74E0A3CC4C18}">
          <p14:sldIdLst>
            <p14:sldId id="505"/>
            <p14:sldId id="651"/>
            <p14:sldId id="649"/>
            <p14:sldId id="650"/>
            <p14:sldId id="659"/>
            <p14:sldId id="660"/>
            <p14:sldId id="661"/>
            <p14:sldId id="657"/>
            <p14:sldId id="655"/>
            <p14:sldId id="656"/>
          </p14:sldIdLst>
        </p14:section>
        <p14:section name="Untitled Section" id="{69C5BBBF-59C5-4E37-97E1-BE2FEE0AEBEB}">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ake Stabler" initials="B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FF3300"/>
    <a:srgbClr val="FFDD4F"/>
    <a:srgbClr val="FFCC00"/>
    <a:srgbClr val="FF6600"/>
    <a:srgbClr val="E9EDF4"/>
    <a:srgbClr val="D0D8E8"/>
    <a:srgbClr val="CCCCFF"/>
    <a:srgbClr val="99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1" autoAdjust="0"/>
    <p:restoredTop sz="85609" autoAdjust="0"/>
  </p:normalViewPr>
  <p:slideViewPr>
    <p:cSldViewPr>
      <p:cViewPr varScale="1">
        <p:scale>
          <a:sx n="92" d="100"/>
          <a:sy n="92" d="100"/>
        </p:scale>
        <p:origin x="90" y="300"/>
      </p:cViewPr>
      <p:guideLst>
        <p:guide orient="horz" pos="2160"/>
        <p:guide pos="3840"/>
      </p:guideLst>
    </p:cSldViewPr>
  </p:slideViewPr>
  <p:notesTextViewPr>
    <p:cViewPr>
      <p:scale>
        <a:sx n="3" d="2"/>
        <a:sy n="3" d="2"/>
      </p:scale>
      <p:origin x="0" y="0"/>
    </p:cViewPr>
  </p:notesTextViewPr>
  <p:sorterViewPr>
    <p:cViewPr>
      <p:scale>
        <a:sx n="100" d="100"/>
        <a:sy n="100" d="100"/>
      </p:scale>
      <p:origin x="0" y="-238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1276" cy="462758"/>
          </a:xfrm>
          <a:prstGeom prst="rect">
            <a:avLst/>
          </a:prstGeom>
        </p:spPr>
        <p:txBody>
          <a:bodyPr vert="horz" lIns="91541" tIns="45770" rIns="91541" bIns="45770" rtlCol="0"/>
          <a:lstStyle>
            <a:lvl1pPr algn="l">
              <a:defRPr sz="1200"/>
            </a:lvl1pPr>
          </a:lstStyle>
          <a:p>
            <a:endParaRPr lang="en-US"/>
          </a:p>
        </p:txBody>
      </p:sp>
      <p:sp>
        <p:nvSpPr>
          <p:cNvPr id="3" name="Date Placeholder 2"/>
          <p:cNvSpPr>
            <a:spLocks noGrp="1"/>
          </p:cNvSpPr>
          <p:nvPr>
            <p:ph type="dt" sz="quarter" idx="1"/>
          </p:nvPr>
        </p:nvSpPr>
        <p:spPr>
          <a:xfrm>
            <a:off x="3937211" y="1"/>
            <a:ext cx="3011276" cy="462758"/>
          </a:xfrm>
          <a:prstGeom prst="rect">
            <a:avLst/>
          </a:prstGeom>
        </p:spPr>
        <p:txBody>
          <a:bodyPr vert="horz" lIns="91541" tIns="45770" rIns="91541" bIns="45770" rtlCol="0"/>
          <a:lstStyle>
            <a:lvl1pPr algn="r">
              <a:defRPr sz="1200"/>
            </a:lvl1pPr>
          </a:lstStyle>
          <a:p>
            <a:fld id="{28AE7B44-4A3A-4F68-A393-82A47AF755AD}" type="datetimeFigureOut">
              <a:rPr lang="en-US" smtClean="0"/>
              <a:t>2/14/2022</a:t>
            </a:fld>
            <a:endParaRPr lang="en-US"/>
          </a:p>
        </p:txBody>
      </p:sp>
      <p:sp>
        <p:nvSpPr>
          <p:cNvPr id="4" name="Footer Placeholder 3"/>
          <p:cNvSpPr>
            <a:spLocks noGrp="1"/>
          </p:cNvSpPr>
          <p:nvPr>
            <p:ph type="ftr" sz="quarter" idx="2"/>
          </p:nvPr>
        </p:nvSpPr>
        <p:spPr>
          <a:xfrm>
            <a:off x="0" y="8773318"/>
            <a:ext cx="3011276" cy="462757"/>
          </a:xfrm>
          <a:prstGeom prst="rect">
            <a:avLst/>
          </a:prstGeom>
        </p:spPr>
        <p:txBody>
          <a:bodyPr vert="horz" lIns="91541" tIns="45770" rIns="91541" bIns="45770" rtlCol="0" anchor="b"/>
          <a:lstStyle>
            <a:lvl1pPr algn="l">
              <a:defRPr sz="1200"/>
            </a:lvl1pPr>
          </a:lstStyle>
          <a:p>
            <a:endParaRPr lang="en-US"/>
          </a:p>
        </p:txBody>
      </p:sp>
      <p:sp>
        <p:nvSpPr>
          <p:cNvPr id="5" name="Slide Number Placeholder 4"/>
          <p:cNvSpPr>
            <a:spLocks noGrp="1"/>
          </p:cNvSpPr>
          <p:nvPr>
            <p:ph type="sldNum" sz="quarter" idx="3"/>
          </p:nvPr>
        </p:nvSpPr>
        <p:spPr>
          <a:xfrm>
            <a:off x="3937211" y="8773318"/>
            <a:ext cx="3011276" cy="462757"/>
          </a:xfrm>
          <a:prstGeom prst="rect">
            <a:avLst/>
          </a:prstGeom>
        </p:spPr>
        <p:txBody>
          <a:bodyPr vert="horz" lIns="91541" tIns="45770" rIns="91541" bIns="45770" rtlCol="0" anchor="b"/>
          <a:lstStyle>
            <a:lvl1pPr algn="r">
              <a:defRPr sz="1200"/>
            </a:lvl1pPr>
          </a:lstStyle>
          <a:p>
            <a:fld id="{ABDAC4E9-F8CA-4132-8404-263BDFCFE042}" type="slidenum">
              <a:rPr lang="en-US" smtClean="0"/>
              <a:t>‹#›</a:t>
            </a:fld>
            <a:endParaRPr lang="en-US"/>
          </a:p>
        </p:txBody>
      </p:sp>
    </p:spTree>
    <p:extLst>
      <p:ext uri="{BB962C8B-B14F-4D97-AF65-F5344CB8AC3E}">
        <p14:creationId xmlns:p14="http://schemas.microsoft.com/office/powerpoint/2010/main" val="3300130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4" tIns="46242" rIns="92484" bIns="46242"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84" tIns="46242" rIns="92484" bIns="46242" rtlCol="0"/>
          <a:lstStyle>
            <a:lvl1pPr algn="r" fontAlgn="auto">
              <a:spcBef>
                <a:spcPts val="0"/>
              </a:spcBef>
              <a:spcAft>
                <a:spcPts val="0"/>
              </a:spcAft>
              <a:defRPr sz="1200">
                <a:latin typeface="+mn-lt"/>
              </a:defRPr>
            </a:lvl1pPr>
          </a:lstStyle>
          <a:p>
            <a:pPr>
              <a:defRPr/>
            </a:pPr>
            <a:fld id="{4F451C3B-E755-4C0F-BBF5-A659D6D37FA5}" type="datetimeFigureOut">
              <a:rPr lang="en-US"/>
              <a:pPr>
                <a:defRPr/>
              </a:pPr>
              <a:t>2/14/2022</a:t>
            </a:fld>
            <a:endParaRPr lang="en-US" dirty="0"/>
          </a:p>
        </p:txBody>
      </p:sp>
      <p:sp>
        <p:nvSpPr>
          <p:cNvPr id="4" name="Slide Image Placeholder 3"/>
          <p:cNvSpPr>
            <a:spLocks noGrp="1" noRot="1" noChangeAspect="1"/>
          </p:cNvSpPr>
          <p:nvPr>
            <p:ph type="sldImg" idx="2"/>
          </p:nvPr>
        </p:nvSpPr>
        <p:spPr>
          <a:xfrm>
            <a:off x="396875" y="693738"/>
            <a:ext cx="6156325" cy="3463925"/>
          </a:xfrm>
          <a:prstGeom prst="rect">
            <a:avLst/>
          </a:prstGeom>
          <a:noFill/>
          <a:ln w="12700">
            <a:solidFill>
              <a:prstClr val="black"/>
            </a:solidFill>
          </a:ln>
        </p:spPr>
        <p:txBody>
          <a:bodyPr vert="horz" lIns="92484" tIns="46242" rIns="92484" bIns="46242" rtlCol="0" anchor="ctr"/>
          <a:lstStyle/>
          <a:p>
            <a:pPr lvl="0"/>
            <a:endParaRPr lang="en-US" noProof="0"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4" tIns="46242" rIns="92484" bIns="4624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84" tIns="46242" rIns="92484" bIns="46242"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84" tIns="46242" rIns="92484" bIns="46242" rtlCol="0" anchor="b"/>
          <a:lstStyle>
            <a:lvl1pPr algn="r" fontAlgn="auto">
              <a:spcBef>
                <a:spcPts val="0"/>
              </a:spcBef>
              <a:spcAft>
                <a:spcPts val="0"/>
              </a:spcAft>
              <a:defRPr sz="1200">
                <a:latin typeface="+mn-lt"/>
              </a:defRPr>
            </a:lvl1pPr>
          </a:lstStyle>
          <a:p>
            <a:pPr>
              <a:defRPr/>
            </a:pPr>
            <a:fld id="{0758A452-DD65-468A-AB5D-05D2CF267347}" type="slidenum">
              <a:rPr lang="en-US"/>
              <a:pPr>
                <a:defRPr/>
              </a:pPr>
              <a:t>‹#›</a:t>
            </a:fld>
            <a:endParaRPr lang="en-US" dirty="0"/>
          </a:p>
        </p:txBody>
      </p:sp>
    </p:spTree>
    <p:extLst>
      <p:ext uri="{BB962C8B-B14F-4D97-AF65-F5344CB8AC3E}">
        <p14:creationId xmlns:p14="http://schemas.microsoft.com/office/powerpoint/2010/main" val="39664002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FEWS_NET_III_Logo-0.6in.jpg"/>
          <p:cNvPicPr>
            <a:picLocks noChangeAspect="1"/>
          </p:cNvPicPr>
          <p:nvPr userDrawn="1"/>
        </p:nvPicPr>
        <p:blipFill>
          <a:blip r:embed="rId2" cstate="print"/>
          <a:srcRect/>
          <a:stretch>
            <a:fillRect/>
          </a:stretch>
        </p:blipFill>
        <p:spPr bwMode="auto">
          <a:xfrm>
            <a:off x="257527" y="124354"/>
            <a:ext cx="1889760" cy="549275"/>
          </a:xfrm>
          <a:prstGeom prst="rect">
            <a:avLst/>
          </a:prstGeom>
          <a:noFill/>
          <a:ln w="9525">
            <a:noFill/>
            <a:miter lim="800000"/>
            <a:headEnd/>
            <a:tailEnd/>
          </a:ln>
        </p:spPr>
      </p:pic>
      <p:sp>
        <p:nvSpPr>
          <p:cNvPr id="7" name="Slide Number Placeholder 5"/>
          <p:cNvSpPr txBox="1">
            <a:spLocks/>
          </p:cNvSpPr>
          <p:nvPr userDrawn="1"/>
        </p:nvSpPr>
        <p:spPr>
          <a:xfrm>
            <a:off x="9510184" y="6308726"/>
            <a:ext cx="2438400" cy="366713"/>
          </a:xfrm>
          <a:prstGeom prst="rect">
            <a:avLst/>
          </a:prstGeom>
        </p:spPr>
        <p:txBody>
          <a:bodyPr wrap="none" lIns="0" tIns="0" rIns="0" bIns="0" anchor="ctr"/>
          <a:lstStyle>
            <a:lvl1pPr>
              <a:defRPr baseline="0">
                <a:latin typeface="Calibri" pitchFamily="34" charset="0"/>
              </a:defRPr>
            </a:lvl1pPr>
          </a:lstStyle>
          <a:p>
            <a:pPr algn="r" fontAlgn="auto">
              <a:spcBef>
                <a:spcPts val="0"/>
              </a:spcBef>
              <a:spcAft>
                <a:spcPts val="0"/>
              </a:spcAft>
              <a:defRPr/>
            </a:pPr>
            <a:endParaRPr lang="en-US" sz="1200" dirty="0">
              <a:solidFill>
                <a:schemeClr val="tx1">
                  <a:tint val="75000"/>
                </a:schemeClr>
              </a:solidFill>
            </a:endParaRPr>
          </a:p>
          <a:p>
            <a:pPr algn="r" fontAlgn="auto">
              <a:spcBef>
                <a:spcPts val="0"/>
              </a:spcBef>
              <a:spcAft>
                <a:spcPts val="0"/>
              </a:spcAft>
              <a:defRPr/>
            </a:pPr>
            <a:fld id="{F1C9F085-E261-404A-B399-26F9A60E9A6F}" type="slidenum">
              <a:rPr lang="en-US" sz="1200" smtClean="0">
                <a:solidFill>
                  <a:schemeClr val="tx1">
                    <a:tint val="75000"/>
                  </a:schemeClr>
                </a:solidFill>
              </a:rPr>
              <a:pPr algn="r" fontAlgn="auto">
                <a:spcBef>
                  <a:spcPts val="0"/>
                </a:spcBef>
                <a:spcAft>
                  <a:spcPts val="0"/>
                </a:spcAft>
                <a:defRPr/>
              </a:pPr>
              <a:t>‹#›</a:t>
            </a:fld>
            <a:endParaRPr lang="en-US" sz="1200" dirty="0">
              <a:solidFill>
                <a:schemeClr val="tx1">
                  <a:tint val="75000"/>
                </a:schemeClr>
              </a:solidFill>
            </a:endParaRPr>
          </a:p>
        </p:txBody>
      </p:sp>
      <p:sp>
        <p:nvSpPr>
          <p:cNvPr id="2" name="Title 1"/>
          <p:cNvSpPr>
            <a:spLocks noGrp="1"/>
          </p:cNvSpPr>
          <p:nvPr>
            <p:ph type="title"/>
          </p:nvPr>
        </p:nvSpPr>
        <p:spPr>
          <a:xfrm>
            <a:off x="121920" y="925372"/>
            <a:ext cx="11948160" cy="731520"/>
          </a:xfrm>
          <a:prstGeom prst="rect">
            <a:avLst/>
          </a:prstGeom>
        </p:spPr>
        <p:txBody>
          <a:bodyPr anchor="ctr" anchorCtr="0"/>
          <a:lstStyle>
            <a:lvl1pPr>
              <a:defRPr sz="3200" b="1" i="0" baseline="0">
                <a:latin typeface="Tw Cen MT" pitchFamily="34" charset="0"/>
              </a:defRPr>
            </a:lvl1pPr>
          </a:lstStyle>
          <a:p>
            <a:r>
              <a:rPr lang="en-US" dirty="0"/>
              <a:t>Click to edit Master title style</a:t>
            </a:r>
          </a:p>
        </p:txBody>
      </p:sp>
      <p:sp>
        <p:nvSpPr>
          <p:cNvPr id="3" name="Content Placeholder 2"/>
          <p:cNvSpPr>
            <a:spLocks noGrp="1"/>
          </p:cNvSpPr>
          <p:nvPr>
            <p:ph idx="1"/>
          </p:nvPr>
        </p:nvSpPr>
        <p:spPr>
          <a:xfrm>
            <a:off x="609600" y="1850743"/>
            <a:ext cx="10972800" cy="4754880"/>
          </a:xfrm>
          <a:prstGeom prst="rect">
            <a:avLst/>
          </a:prstGeom>
        </p:spPr>
        <p:txBody>
          <a:bodyPr tIns="18288" bIns="18288" anchor="t" anchorCtr="0">
            <a:normAutofit/>
          </a:bodyPr>
          <a:lstStyle>
            <a:lvl1pPr>
              <a:spcBef>
                <a:spcPts val="800"/>
              </a:spcBef>
              <a:buFont typeface="Wingdings" pitchFamily="2" charset="2"/>
              <a:buChar char="§"/>
              <a:defRPr sz="2400" baseline="0">
                <a:latin typeface="Tw Cen MT" pitchFamily="34" charset="0"/>
              </a:defRPr>
            </a:lvl1pPr>
            <a:lvl2pPr>
              <a:buSzPct val="50000"/>
              <a:buFont typeface="Courier New" pitchFamily="49" charset="0"/>
              <a:buChar char="o"/>
              <a:defRPr sz="2400" baseline="0">
                <a:latin typeface="Tw Cen MT" pitchFamily="34" charset="0"/>
              </a:defRPr>
            </a:lvl2pPr>
            <a:lvl3pPr>
              <a:buSzPct val="100000"/>
              <a:defRPr sz="2000" baseline="0">
                <a:latin typeface="Tw Cen MT" pitchFamily="34" charset="0"/>
              </a:defRPr>
            </a:lvl3pPr>
            <a:lvl4pPr>
              <a:buSzPct val="40000"/>
              <a:buFont typeface="Wingdings" pitchFamily="2" charset="2"/>
              <a:buChar char="q"/>
              <a:defRPr baseline="0">
                <a:latin typeface="Tw Cen MT" pitchFamily="34" charset="0"/>
              </a:defRPr>
            </a:lvl4pPr>
            <a:lvl5pPr>
              <a:buSzPct val="80000"/>
              <a:defRPr baseline="0">
                <a:latin typeface="Tw Cen M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8508" y="124354"/>
            <a:ext cx="1965965" cy="548641"/>
          </a:xfrm>
          <a:prstGeom prst="rect">
            <a:avLst/>
          </a:prstGeom>
        </p:spPr>
      </p:pic>
      <p:sp>
        <p:nvSpPr>
          <p:cNvPr id="5" name="Rectangle 4">
            <a:extLst>
              <a:ext uri="{FF2B5EF4-FFF2-40B4-BE49-F238E27FC236}">
                <a16:creationId xmlns:a16="http://schemas.microsoft.com/office/drawing/2014/main" id="{78BA9556-E8B9-4246-9619-D14475C0352C}"/>
              </a:ext>
            </a:extLst>
          </p:cNvPr>
          <p:cNvSpPr/>
          <p:nvPr userDrawn="1"/>
        </p:nvSpPr>
        <p:spPr>
          <a:xfrm>
            <a:off x="0" y="838200"/>
            <a:ext cx="12192000" cy="6019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BBD0E5-C25E-4801-991A-ECA9F4435332}"/>
              </a:ext>
            </a:extLst>
          </p:cNvPr>
          <p:cNvSpPr/>
          <p:nvPr userDrawn="1"/>
        </p:nvSpPr>
        <p:spPr>
          <a:xfrm>
            <a:off x="0" y="838200"/>
            <a:ext cx="12192000" cy="6019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txBox="1">
            <a:spLocks/>
          </p:cNvSpPr>
          <p:nvPr userDrawn="1"/>
        </p:nvSpPr>
        <p:spPr>
          <a:xfrm>
            <a:off x="9510184" y="6308726"/>
            <a:ext cx="2438400" cy="366713"/>
          </a:xfrm>
          <a:prstGeom prst="rect">
            <a:avLst/>
          </a:prstGeom>
        </p:spPr>
        <p:txBody>
          <a:bodyPr wrap="none" lIns="0" tIns="0" rIns="0" bIns="0" anchor="ctr"/>
          <a:lstStyle>
            <a:lvl1pPr>
              <a:defRPr baseline="0">
                <a:latin typeface="Calibri" pitchFamily="34" charset="0"/>
              </a:defRPr>
            </a:lvl1pPr>
          </a:lstStyle>
          <a:p>
            <a:pPr algn="r" fontAlgn="auto">
              <a:spcBef>
                <a:spcPts val="0"/>
              </a:spcBef>
              <a:spcAft>
                <a:spcPts val="0"/>
              </a:spcAft>
              <a:defRPr/>
            </a:pPr>
            <a:endParaRPr lang="en-US" sz="1200" dirty="0">
              <a:solidFill>
                <a:schemeClr val="tx1">
                  <a:tint val="75000"/>
                </a:schemeClr>
              </a:solidFill>
            </a:endParaRPr>
          </a:p>
          <a:p>
            <a:pPr algn="r" fontAlgn="auto">
              <a:spcBef>
                <a:spcPts val="0"/>
              </a:spcBef>
              <a:spcAft>
                <a:spcPts val="0"/>
              </a:spcAft>
              <a:defRPr/>
            </a:pPr>
            <a:fld id="{F1C9F085-E261-404A-B399-26F9A60E9A6F}" type="slidenum">
              <a:rPr lang="en-US" sz="1200" smtClean="0">
                <a:solidFill>
                  <a:schemeClr val="tx1">
                    <a:tint val="75000"/>
                  </a:schemeClr>
                </a:solidFill>
              </a:rPr>
              <a:pPr algn="r" fontAlgn="auto">
                <a:spcBef>
                  <a:spcPts val="0"/>
                </a:spcBef>
                <a:spcAft>
                  <a:spcPts val="0"/>
                </a:spcAft>
                <a:defRPr/>
              </a:pPr>
              <a:t>‹#›</a:t>
            </a:fld>
            <a:endParaRPr lang="en-US" sz="1200" dirty="0">
              <a:solidFill>
                <a:schemeClr val="tx1">
                  <a:tint val="75000"/>
                </a:schemeClr>
              </a:solidFill>
            </a:endParaRPr>
          </a:p>
        </p:txBody>
      </p:sp>
      <p:sp>
        <p:nvSpPr>
          <p:cNvPr id="2" name="Title 1"/>
          <p:cNvSpPr>
            <a:spLocks noGrp="1"/>
          </p:cNvSpPr>
          <p:nvPr>
            <p:ph type="title"/>
          </p:nvPr>
        </p:nvSpPr>
        <p:spPr>
          <a:xfrm>
            <a:off x="609600" y="777240"/>
            <a:ext cx="10972800" cy="731520"/>
          </a:xfrm>
          <a:prstGeom prst="rect">
            <a:avLst/>
          </a:prstGeom>
        </p:spPr>
        <p:txBody>
          <a:bodyPr anchor="ctr" anchorCtr="0"/>
          <a:lstStyle>
            <a:lvl1pPr algn="l">
              <a:defRPr sz="3200" b="1" i="0" baseline="0">
                <a:solidFill>
                  <a:srgbClr val="002F6C"/>
                </a:solidFill>
                <a:latin typeface="Tw Cen MT" pitchFamily="34" charset="0"/>
              </a:defRPr>
            </a:lvl1pPr>
          </a:lstStyle>
          <a:p>
            <a:r>
              <a:rPr lang="en-US" dirty="0"/>
              <a:t>Click to edit Master title style</a:t>
            </a:r>
          </a:p>
        </p:txBody>
      </p:sp>
      <p:sp>
        <p:nvSpPr>
          <p:cNvPr id="3" name="Content Placeholder 2"/>
          <p:cNvSpPr>
            <a:spLocks noGrp="1"/>
          </p:cNvSpPr>
          <p:nvPr>
            <p:ph idx="1"/>
          </p:nvPr>
        </p:nvSpPr>
        <p:spPr>
          <a:xfrm>
            <a:off x="609600" y="2057400"/>
            <a:ext cx="10972800" cy="4297680"/>
          </a:xfrm>
          <a:prstGeom prst="rect">
            <a:avLst/>
          </a:prstGeom>
        </p:spPr>
        <p:txBody>
          <a:bodyPr tIns="18288" bIns="18288" anchor="t" anchorCtr="0">
            <a:normAutofit/>
          </a:bodyPr>
          <a:lstStyle>
            <a:lvl1pPr marL="342900" indent="-342900">
              <a:spcBef>
                <a:spcPts val="800"/>
              </a:spcBef>
              <a:buSzPct val="125000"/>
              <a:buFont typeface="Arial" panose="020B0604020202020204" pitchFamily="34" charset="0"/>
              <a:buChar char="•"/>
              <a:defRPr sz="2400" baseline="0">
                <a:solidFill>
                  <a:srgbClr val="2A2C2D"/>
                </a:solidFill>
                <a:latin typeface="Tw Cen MT" pitchFamily="34" charset="0"/>
              </a:defRPr>
            </a:lvl1pPr>
            <a:lvl2pPr>
              <a:buSzPct val="50000"/>
              <a:buFont typeface="Courier New" pitchFamily="49" charset="0"/>
              <a:buChar char="o"/>
              <a:defRPr sz="2400" baseline="0">
                <a:solidFill>
                  <a:srgbClr val="2A2C2D"/>
                </a:solidFill>
                <a:latin typeface="Tw Cen MT" pitchFamily="34" charset="0"/>
              </a:defRPr>
            </a:lvl2pPr>
            <a:lvl3pPr>
              <a:buSzPct val="100000"/>
              <a:defRPr sz="2000" baseline="0">
                <a:solidFill>
                  <a:srgbClr val="2A2C2D"/>
                </a:solidFill>
                <a:latin typeface="Tw Cen MT" pitchFamily="34" charset="0"/>
              </a:defRPr>
            </a:lvl3pPr>
            <a:lvl4pPr>
              <a:buSzPct val="40000"/>
              <a:buFont typeface="Wingdings" pitchFamily="2" charset="2"/>
              <a:buChar char="q"/>
              <a:defRPr baseline="0">
                <a:solidFill>
                  <a:srgbClr val="2A2C2D"/>
                </a:solidFill>
                <a:latin typeface="Tw Cen MT" pitchFamily="34" charset="0"/>
              </a:defRPr>
            </a:lvl4pPr>
            <a:lvl5pPr>
              <a:buSzPct val="80000"/>
              <a:defRPr baseline="0">
                <a:solidFill>
                  <a:srgbClr val="2A2C2D"/>
                </a:solidFill>
                <a:latin typeface="Tw Cen M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idx="10"/>
          </p:nvPr>
        </p:nvSpPr>
        <p:spPr>
          <a:xfrm>
            <a:off x="609600" y="1600200"/>
            <a:ext cx="10972800" cy="457200"/>
          </a:xfrm>
          <a:prstGeom prst="rect">
            <a:avLst/>
          </a:prstGeom>
        </p:spPr>
        <p:txBody>
          <a:bodyPr anchor="b"/>
          <a:lstStyle>
            <a:lvl1pPr marL="0" indent="0">
              <a:buNone/>
              <a:defRPr sz="2400" b="1">
                <a:solidFill>
                  <a:srgbClr val="002F6C"/>
                </a:solidFill>
                <a:latin typeface="Tw Cen M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12" name="Picture 11" descr="FEWS_NET_III_Logo-0.6in.jpg">
            <a:extLst>
              <a:ext uri="{FF2B5EF4-FFF2-40B4-BE49-F238E27FC236}">
                <a16:creationId xmlns:a16="http://schemas.microsoft.com/office/drawing/2014/main" id="{B6D35BA6-321F-4B00-A8DC-5106C3C73505}"/>
              </a:ext>
            </a:extLst>
          </p:cNvPr>
          <p:cNvPicPr>
            <a:picLocks noChangeAspect="1"/>
          </p:cNvPicPr>
          <p:nvPr userDrawn="1"/>
        </p:nvPicPr>
        <p:blipFill>
          <a:blip r:embed="rId2" cstate="print"/>
          <a:srcRect/>
          <a:stretch>
            <a:fillRect/>
          </a:stretch>
        </p:blipFill>
        <p:spPr bwMode="auto">
          <a:xfrm>
            <a:off x="257527" y="124354"/>
            <a:ext cx="1889760" cy="549275"/>
          </a:xfrm>
          <a:prstGeom prst="rect">
            <a:avLst/>
          </a:prstGeom>
          <a:noFill/>
          <a:ln w="9525">
            <a:noFill/>
            <a:miter lim="800000"/>
            <a:headEnd/>
            <a:tailEnd/>
          </a:ln>
        </p:spPr>
      </p:pic>
      <p:pic>
        <p:nvPicPr>
          <p:cNvPr id="13" name="Picture 12">
            <a:extLst>
              <a:ext uri="{FF2B5EF4-FFF2-40B4-BE49-F238E27FC236}">
                <a16:creationId xmlns:a16="http://schemas.microsoft.com/office/drawing/2014/main" id="{5C014B34-EB99-4B2D-9483-8A19792317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8508" y="124354"/>
            <a:ext cx="1965965" cy="548641"/>
          </a:xfrm>
          <a:prstGeom prst="rect">
            <a:avLst/>
          </a:prstGeom>
        </p:spPr>
      </p:pic>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09600" y="457200"/>
            <a:ext cx="3082359" cy="914400"/>
          </a:xfrm>
          <a:prstGeom prst="rect">
            <a:avLst/>
          </a:prstGeom>
          <a:noFill/>
          <a:ln w="9525">
            <a:noFill/>
            <a:miter lim="800000"/>
            <a:headEnd/>
            <a:tailEnd/>
          </a:ln>
        </p:spPr>
      </p:pic>
      <p:sp>
        <p:nvSpPr>
          <p:cNvPr id="6" name="Subtitle 2"/>
          <p:cNvSpPr txBox="1">
            <a:spLocks/>
          </p:cNvSpPr>
          <p:nvPr userDrawn="1"/>
        </p:nvSpPr>
        <p:spPr bwMode="auto">
          <a:xfrm>
            <a:off x="1828800" y="1828800"/>
            <a:ext cx="8534400" cy="457200"/>
          </a:xfrm>
          <a:prstGeom prst="rect">
            <a:avLst/>
          </a:prstGeom>
          <a:noFill/>
          <a:ln w="9525">
            <a:noFill/>
            <a:miter lim="800000"/>
            <a:headEnd/>
            <a:tailEnd/>
          </a:ln>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0" hangingPunct="0">
              <a:spcBef>
                <a:spcPct val="20000"/>
              </a:spcBef>
              <a:buFont typeface="Arial" charset="0"/>
              <a:buNone/>
              <a:defRPr/>
            </a:pPr>
            <a:r>
              <a:rPr lang="en-US" sz="2400" b="0" dirty="0">
                <a:solidFill>
                  <a:schemeClr val="bg1"/>
                </a:solidFill>
                <a:effectLst/>
                <a:latin typeface="Tw Cen MT" pitchFamily="34" charset="0"/>
              </a:rPr>
              <a:t>Famine Early Warning Systems Network</a:t>
            </a:r>
          </a:p>
        </p:txBody>
      </p:sp>
      <p:sp>
        <p:nvSpPr>
          <p:cNvPr id="2" name="Title 1"/>
          <p:cNvSpPr>
            <a:spLocks noGrp="1"/>
          </p:cNvSpPr>
          <p:nvPr>
            <p:ph type="ctrTitle"/>
          </p:nvPr>
        </p:nvSpPr>
        <p:spPr>
          <a:xfrm>
            <a:off x="914400" y="2514600"/>
            <a:ext cx="10363200" cy="1828800"/>
          </a:xfrm>
          <a:prstGeom prst="rect">
            <a:avLst/>
          </a:prstGeom>
        </p:spPr>
        <p:txBody>
          <a:bodyPr anchor="ctr" anchorCtr="0"/>
          <a:lstStyle>
            <a:lvl1pPr>
              <a:defRPr sz="4000" b="1" i="0" baseline="0">
                <a:solidFill>
                  <a:schemeClr val="tx1"/>
                </a:solidFill>
                <a:latin typeface="Tw Cen MT"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1828800" y="4800600"/>
            <a:ext cx="8534400" cy="914400"/>
          </a:xfrm>
          <a:prstGeom prst="rect">
            <a:avLst/>
          </a:prstGeom>
        </p:spPr>
        <p:txBody>
          <a:bodyPr/>
          <a:lstStyle>
            <a:lvl1pPr marL="0" indent="0" algn="ctr">
              <a:buNone/>
              <a:defRPr sz="2000" baseline="0">
                <a:solidFill>
                  <a:schemeClr val="tx1"/>
                </a:solidFill>
                <a:latin typeface="Tw Cen M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enter date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34400" y="460786"/>
            <a:ext cx="3052072" cy="914402"/>
          </a:xfrm>
          <a:prstGeom prst="rect">
            <a:avLst/>
          </a:prstGeom>
        </p:spPr>
      </p:pic>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ingle Content">
    <p:spTree>
      <p:nvGrpSpPr>
        <p:cNvPr id="1" name=""/>
        <p:cNvGrpSpPr/>
        <p:nvPr/>
      </p:nvGrpSpPr>
      <p:grpSpPr>
        <a:xfrm>
          <a:off x="0" y="0"/>
          <a:ext cx="0" cy="0"/>
          <a:chOff x="0" y="0"/>
          <a:chExt cx="0" cy="0"/>
        </a:xfrm>
      </p:grpSpPr>
      <p:sp>
        <p:nvSpPr>
          <p:cNvPr id="6" name="Footer Placeholder 4"/>
          <p:cNvSpPr txBox="1">
            <a:spLocks/>
          </p:cNvSpPr>
          <p:nvPr userDrawn="1"/>
        </p:nvSpPr>
        <p:spPr>
          <a:xfrm>
            <a:off x="3657600" y="6308726"/>
            <a:ext cx="48768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a:defRPr/>
            </a:pPr>
            <a:r>
              <a:rPr lang="en-US" sz="1200" u="sng" dirty="0"/>
              <a:t>__________________________________________</a:t>
            </a:r>
          </a:p>
          <a:p>
            <a:pPr algn="ctr">
              <a:defRPr/>
            </a:pPr>
            <a:r>
              <a:rPr lang="en-US" sz="1200" dirty="0"/>
              <a:t>FAMINE EARLY WARNING SYSTEMS NETWORK</a:t>
            </a:r>
          </a:p>
        </p:txBody>
      </p:sp>
      <p:sp>
        <p:nvSpPr>
          <p:cNvPr id="7" name="Slide Number Placeholder 5"/>
          <p:cNvSpPr txBox="1">
            <a:spLocks/>
          </p:cNvSpPr>
          <p:nvPr userDrawn="1"/>
        </p:nvSpPr>
        <p:spPr>
          <a:xfrm>
            <a:off x="9510184" y="6308726"/>
            <a:ext cx="2438400" cy="366713"/>
          </a:xfrm>
          <a:prstGeom prst="rect">
            <a:avLst/>
          </a:prstGeom>
        </p:spPr>
        <p:txBody>
          <a:bodyPr wrap="none" lIns="0" tIns="0" rIns="0" bIns="0" anchor="ctr"/>
          <a:lstStyle>
            <a:lvl1pPr>
              <a:defRPr baseline="0">
                <a:latin typeface="Calibri" pitchFamily="34" charset="0"/>
              </a:defRPr>
            </a:lvl1pPr>
          </a:lstStyle>
          <a:p>
            <a:pPr algn="r" fontAlgn="auto">
              <a:spcBef>
                <a:spcPts val="0"/>
              </a:spcBef>
              <a:spcAft>
                <a:spcPts val="0"/>
              </a:spcAft>
              <a:defRPr/>
            </a:pPr>
            <a:endParaRPr lang="en-US" sz="1200" dirty="0">
              <a:solidFill>
                <a:schemeClr val="tx1">
                  <a:tint val="75000"/>
                </a:schemeClr>
              </a:solidFill>
            </a:endParaRPr>
          </a:p>
          <a:p>
            <a:pPr algn="r" fontAlgn="auto">
              <a:spcBef>
                <a:spcPts val="0"/>
              </a:spcBef>
              <a:spcAft>
                <a:spcPts val="0"/>
              </a:spcAft>
              <a:defRPr/>
            </a:pPr>
            <a:fld id="{D8FB0EDA-AD82-4420-B46C-1FDFF6637802}" type="slidenum">
              <a:rPr lang="en-US" sz="1200" smtClean="0">
                <a:solidFill>
                  <a:schemeClr val="tx1">
                    <a:tint val="75000"/>
                  </a:schemeClr>
                </a:solidFill>
              </a:rPr>
              <a:pPr algn="r" fontAlgn="auto">
                <a:spcBef>
                  <a:spcPts val="0"/>
                </a:spcBef>
                <a:spcAft>
                  <a:spcPts val="0"/>
                </a:spcAft>
                <a:defRPr/>
              </a:pPr>
              <a:t>‹#›</a:t>
            </a:fld>
            <a:endParaRPr lang="en-US" sz="1200" dirty="0">
              <a:solidFill>
                <a:schemeClr val="tx1">
                  <a:tint val="75000"/>
                </a:schemeClr>
              </a:solidFill>
            </a:endParaRPr>
          </a:p>
        </p:txBody>
      </p:sp>
      <p:sp>
        <p:nvSpPr>
          <p:cNvPr id="3" name="Content Placeholder 2"/>
          <p:cNvSpPr>
            <a:spLocks noGrp="1"/>
          </p:cNvSpPr>
          <p:nvPr>
            <p:ph idx="1"/>
          </p:nvPr>
        </p:nvSpPr>
        <p:spPr>
          <a:xfrm>
            <a:off x="609600" y="1600200"/>
            <a:ext cx="10972800" cy="4754880"/>
          </a:xfrm>
          <a:prstGeom prst="rect">
            <a:avLst/>
          </a:prstGeom>
        </p:spPr>
        <p:txBody>
          <a:bodyPr tIns="18288" bIns="18288" anchor="ctr" anchorCtr="0"/>
          <a:lstStyle>
            <a:lvl1pPr marL="914400" indent="0">
              <a:spcBef>
                <a:spcPts val="0"/>
              </a:spcBef>
              <a:buFontTx/>
              <a:buNone/>
              <a:defRPr sz="2800" baseline="0">
                <a:latin typeface="Tw Cen MT" pitchFamily="34" charset="0"/>
              </a:defRPr>
            </a:lvl1pPr>
            <a:lvl2pPr>
              <a:buSzPct val="50000"/>
              <a:buFont typeface="Courier New" pitchFamily="49" charset="0"/>
              <a:buChar char="o"/>
              <a:defRPr sz="2400" baseline="0"/>
            </a:lvl2pPr>
            <a:lvl3pPr>
              <a:buSzPct val="100000"/>
              <a:defRPr sz="2000" baseline="0"/>
            </a:lvl3pPr>
            <a:lvl4pPr>
              <a:buSzPct val="40000"/>
              <a:buFont typeface="Wingdings" pitchFamily="2" charset="2"/>
              <a:buChar char="q"/>
              <a:defRPr baseline="0"/>
            </a:lvl4pPr>
            <a:lvl5pPr>
              <a:buSzPct val="80000"/>
              <a:defRPr baseline="0"/>
            </a:lvl5pPr>
          </a:lstStyle>
          <a:p>
            <a:pPr lvl="0"/>
            <a:r>
              <a:rPr lang="en-US" dirty="0"/>
              <a:t>Click to edit Master text styles</a:t>
            </a:r>
          </a:p>
        </p:txBody>
      </p:sp>
      <p:pic>
        <p:nvPicPr>
          <p:cNvPr id="8" name="Picture 7" descr="FEWS_NET_III_Logo-0.6in.jpg"/>
          <p:cNvPicPr>
            <a:picLocks noChangeAspect="1"/>
          </p:cNvPicPr>
          <p:nvPr userDrawn="1"/>
        </p:nvPicPr>
        <p:blipFill>
          <a:blip r:embed="rId2" cstate="print"/>
          <a:srcRect/>
          <a:stretch>
            <a:fillRect/>
          </a:stretch>
        </p:blipFill>
        <p:spPr bwMode="auto">
          <a:xfrm>
            <a:off x="243840" y="182881"/>
            <a:ext cx="1889760" cy="549275"/>
          </a:xfrm>
          <a:prstGeom prst="rect">
            <a:avLst/>
          </a:prstGeom>
          <a:noFill/>
          <a:ln w="9525">
            <a:noFill/>
            <a:miter lim="800000"/>
            <a:headEnd/>
            <a:tailEnd/>
          </a:ln>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182881"/>
            <a:ext cx="1965965" cy="548641"/>
          </a:xfrm>
          <a:prstGeom prst="rect">
            <a:avLst/>
          </a:prstGeom>
        </p:spPr>
      </p:pic>
      <p:sp>
        <p:nvSpPr>
          <p:cNvPr id="10" name="Title 1">
            <a:extLst>
              <a:ext uri="{FF2B5EF4-FFF2-40B4-BE49-F238E27FC236}">
                <a16:creationId xmlns:a16="http://schemas.microsoft.com/office/drawing/2014/main" id="{F943C15E-A428-4999-B5D1-6F22671A7E26}"/>
              </a:ext>
            </a:extLst>
          </p:cNvPr>
          <p:cNvSpPr>
            <a:spLocks noGrp="1"/>
          </p:cNvSpPr>
          <p:nvPr>
            <p:ph type="title"/>
          </p:nvPr>
        </p:nvSpPr>
        <p:spPr>
          <a:xfrm>
            <a:off x="609600" y="1033029"/>
            <a:ext cx="10972800" cy="493623"/>
          </a:xfrm>
          <a:prstGeom prst="rect">
            <a:avLst/>
          </a:prstGeom>
        </p:spPr>
        <p:txBody>
          <a:bodyPr/>
          <a:lstStyle>
            <a:lvl1pPr algn="l">
              <a:defRPr sz="3600">
                <a:solidFill>
                  <a:srgbClr val="002F6C"/>
                </a:solidFill>
                <a:latin typeface="Tw Cen MT" panose="020B0602020104020603" pitchFamily="34" charset="0"/>
                <a:cs typeface="Arial" panose="020B0604020202020204" pitchFamily="34" charset="0"/>
              </a:defRPr>
            </a:lvl1pPr>
          </a:lstStyle>
          <a:p>
            <a:r>
              <a:rPr lang="en-US" dirty="0"/>
              <a:t>Click to edit Master title style</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 y="777240"/>
            <a:ext cx="11948160" cy="731520"/>
          </a:xfrm>
          <a:prstGeom prst="rect">
            <a:avLst/>
          </a:prstGeom>
        </p:spPr>
        <p:txBody>
          <a:bodyPr anchor="ctr" anchorCtr="0"/>
          <a:lstStyle>
            <a:lvl1pPr>
              <a:defRPr sz="3200" b="1">
                <a:latin typeface="Tw Cen MT"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0"/>
            <a:ext cx="5364480" cy="4754880"/>
          </a:xfrm>
          <a:prstGeom prst="rect">
            <a:avLst/>
          </a:prstGeom>
        </p:spPr>
        <p:txBody>
          <a:bodyPr/>
          <a:lstStyle>
            <a:lvl1pPr>
              <a:defRPr sz="2400">
                <a:latin typeface="Tw Cen MT" pitchFamily="34" charset="0"/>
              </a:defRPr>
            </a:lvl1pPr>
            <a:lvl2pPr>
              <a:buSzPct val="50000"/>
              <a:buFont typeface="Courier New" pitchFamily="49" charset="0"/>
              <a:buChar char="o"/>
              <a:defRPr sz="2400">
                <a:latin typeface="Tw Cen MT" pitchFamily="34" charset="0"/>
              </a:defRPr>
            </a:lvl2pPr>
            <a:lvl3pPr>
              <a:buSzPct val="100000"/>
              <a:buFont typeface="Arial" pitchFamily="34" charset="0"/>
              <a:buChar char="•"/>
              <a:defRPr sz="2000">
                <a:latin typeface="Tw Cen MT" pitchFamily="34" charset="0"/>
              </a:defRPr>
            </a:lvl3pPr>
            <a:lvl4pPr>
              <a:buSzPct val="40000"/>
              <a:buFont typeface="Wingdings" pitchFamily="2" charset="2"/>
              <a:buChar char="q"/>
              <a:defRPr sz="2000">
                <a:latin typeface="Tw Cen MT" pitchFamily="34" charset="0"/>
              </a:defRPr>
            </a:lvl4pPr>
            <a:lvl5pPr>
              <a:buSzPct val="80000"/>
              <a:defRPr sz="2000">
                <a:latin typeface="Tw Cen MT"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600200"/>
            <a:ext cx="5364480" cy="4754880"/>
          </a:xfrm>
          <a:prstGeom prst="rect">
            <a:avLst/>
          </a:prstGeom>
        </p:spPr>
        <p:txBody>
          <a:bodyPr/>
          <a:lstStyle>
            <a:lvl1pPr>
              <a:defRPr sz="2400">
                <a:latin typeface="Tw Cen MT" pitchFamily="34" charset="0"/>
              </a:defRPr>
            </a:lvl1pPr>
            <a:lvl2pPr>
              <a:buSzPct val="50000"/>
              <a:buFont typeface="Courier New" pitchFamily="49" charset="0"/>
              <a:buChar char="o"/>
              <a:defRPr sz="2400">
                <a:latin typeface="Tw Cen MT" pitchFamily="34" charset="0"/>
              </a:defRPr>
            </a:lvl2pPr>
            <a:lvl3pPr>
              <a:defRPr sz="2000">
                <a:latin typeface="Tw Cen MT" pitchFamily="34" charset="0"/>
              </a:defRPr>
            </a:lvl3pPr>
            <a:lvl4pPr>
              <a:buSzPct val="40000"/>
              <a:buFont typeface="Wingdings" pitchFamily="2" charset="2"/>
              <a:buChar char="q"/>
              <a:defRPr sz="2000">
                <a:latin typeface="Tw Cen MT" pitchFamily="34" charset="0"/>
              </a:defRPr>
            </a:lvl4pPr>
            <a:lvl5pPr>
              <a:buSzPct val="80000"/>
              <a:defRPr sz="2000">
                <a:latin typeface="Tw Cen MT"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txBox="1">
            <a:spLocks/>
          </p:cNvSpPr>
          <p:nvPr userDrawn="1"/>
        </p:nvSpPr>
        <p:spPr>
          <a:xfrm>
            <a:off x="3657600" y="6308726"/>
            <a:ext cx="48768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a:defRPr/>
            </a:pPr>
            <a:r>
              <a:rPr lang="en-US" sz="1200" u="sng" dirty="0"/>
              <a:t>__________________________________________</a:t>
            </a:r>
          </a:p>
          <a:p>
            <a:pPr algn="ctr">
              <a:defRPr/>
            </a:pPr>
            <a:r>
              <a:rPr lang="en-US" sz="1200" dirty="0"/>
              <a:t>FAMINE EARLY WARNING SYSTEMS NETWORK</a:t>
            </a:r>
          </a:p>
        </p:txBody>
      </p:sp>
      <p:sp>
        <p:nvSpPr>
          <p:cNvPr id="11" name="Slide Number Placeholder 5"/>
          <p:cNvSpPr txBox="1">
            <a:spLocks/>
          </p:cNvSpPr>
          <p:nvPr userDrawn="1"/>
        </p:nvSpPr>
        <p:spPr>
          <a:xfrm>
            <a:off x="9510184" y="6308726"/>
            <a:ext cx="2438400" cy="366713"/>
          </a:xfrm>
          <a:prstGeom prst="rect">
            <a:avLst/>
          </a:prstGeom>
        </p:spPr>
        <p:txBody>
          <a:bodyPr wrap="none" lIns="0" tIns="0" rIns="0" bIns="0" anchor="ctr"/>
          <a:lstStyle>
            <a:lvl1pPr>
              <a:defRPr baseline="0">
                <a:latin typeface="Calibri" pitchFamily="34" charset="0"/>
              </a:defRPr>
            </a:lvl1pPr>
          </a:lstStyle>
          <a:p>
            <a:pPr algn="r" fontAlgn="auto">
              <a:spcBef>
                <a:spcPts val="0"/>
              </a:spcBef>
              <a:spcAft>
                <a:spcPts val="0"/>
              </a:spcAft>
              <a:defRPr/>
            </a:pPr>
            <a:endParaRPr lang="en-US" sz="1200" dirty="0">
              <a:solidFill>
                <a:schemeClr val="tx1">
                  <a:tint val="75000"/>
                </a:schemeClr>
              </a:solidFill>
            </a:endParaRPr>
          </a:p>
          <a:p>
            <a:pPr algn="r" fontAlgn="auto">
              <a:spcBef>
                <a:spcPts val="0"/>
              </a:spcBef>
              <a:spcAft>
                <a:spcPts val="0"/>
              </a:spcAft>
              <a:defRPr/>
            </a:pPr>
            <a:fld id="{D8FB0EDA-AD82-4420-B46C-1FDFF6637802}" type="slidenum">
              <a:rPr lang="en-US" sz="1200" smtClean="0">
                <a:solidFill>
                  <a:schemeClr val="tx1">
                    <a:tint val="75000"/>
                  </a:schemeClr>
                </a:solidFill>
              </a:rPr>
              <a:pPr algn="r" fontAlgn="auto">
                <a:spcBef>
                  <a:spcPts val="0"/>
                </a:spcBef>
                <a:spcAft>
                  <a:spcPts val="0"/>
                </a:spcAft>
                <a:defRPr/>
              </a:pPr>
              <a:t>‹#›</a:t>
            </a:fld>
            <a:endParaRPr lang="en-US" sz="1200" dirty="0">
              <a:solidFill>
                <a:schemeClr val="tx1">
                  <a:tint val="75000"/>
                </a:schemeClr>
              </a:solidFill>
            </a:endParaRPr>
          </a:p>
        </p:txBody>
      </p:sp>
      <p:pic>
        <p:nvPicPr>
          <p:cNvPr id="9" name="Picture 8" descr="FEWS_NET_III_Logo-0.6in.jpg"/>
          <p:cNvPicPr>
            <a:picLocks noChangeAspect="1"/>
          </p:cNvPicPr>
          <p:nvPr userDrawn="1"/>
        </p:nvPicPr>
        <p:blipFill>
          <a:blip r:embed="rId2" cstate="print"/>
          <a:srcRect/>
          <a:stretch>
            <a:fillRect/>
          </a:stretch>
        </p:blipFill>
        <p:spPr bwMode="auto">
          <a:xfrm>
            <a:off x="243840" y="182881"/>
            <a:ext cx="1889760" cy="549275"/>
          </a:xfrm>
          <a:prstGeom prst="rect">
            <a:avLst/>
          </a:prstGeom>
          <a:noFill/>
          <a:ln w="9525">
            <a:noFill/>
            <a:miter lim="800000"/>
            <a:headEnd/>
            <a:tailEnd/>
          </a:ln>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182881"/>
            <a:ext cx="1965965" cy="548641"/>
          </a:xfrm>
          <a:prstGeom prst="rect">
            <a:avLst/>
          </a:prstGeom>
        </p:spPr>
      </p:pic>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0"/>
            <a:ext cx="5364480" cy="457200"/>
          </a:xfrm>
          <a:prstGeom prst="rect">
            <a:avLst/>
          </a:prstGeom>
        </p:spPr>
        <p:txBody>
          <a:bodyPr anchor="b"/>
          <a:lstStyle>
            <a:lvl1pPr marL="0" indent="0">
              <a:buNone/>
              <a:defRPr sz="2400" b="1">
                <a:latin typeface="Tw Cen M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217920" y="1600200"/>
            <a:ext cx="5486400" cy="457200"/>
          </a:xfrm>
          <a:prstGeom prst="rect">
            <a:avLst/>
          </a:prstGeom>
        </p:spPr>
        <p:txBody>
          <a:bodyPr anchor="b"/>
          <a:lstStyle>
            <a:lvl1pPr marL="0" indent="0">
              <a:buNone/>
              <a:defRPr sz="2400" b="1">
                <a:latin typeface="Tw Cen M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itle 1"/>
          <p:cNvSpPr>
            <a:spLocks noGrp="1"/>
          </p:cNvSpPr>
          <p:nvPr>
            <p:ph type="title"/>
          </p:nvPr>
        </p:nvSpPr>
        <p:spPr>
          <a:xfrm>
            <a:off x="121920" y="777240"/>
            <a:ext cx="11948160" cy="731520"/>
          </a:xfrm>
          <a:prstGeom prst="rect">
            <a:avLst/>
          </a:prstGeom>
        </p:spPr>
        <p:txBody>
          <a:bodyPr anchor="ctr" anchorCtr="0"/>
          <a:lstStyle>
            <a:lvl1pPr>
              <a:defRPr sz="3200" b="1">
                <a:latin typeface="Tw Cen MT" pitchFamily="34" charset="0"/>
              </a:defRPr>
            </a:lvl1pPr>
          </a:lstStyle>
          <a:p>
            <a:r>
              <a:rPr lang="en-US"/>
              <a:t>Click to edit Master title style</a:t>
            </a:r>
            <a:endParaRPr lang="en-US" dirty="0"/>
          </a:p>
        </p:txBody>
      </p:sp>
      <p:sp>
        <p:nvSpPr>
          <p:cNvPr id="18" name="Content Placeholder 2"/>
          <p:cNvSpPr>
            <a:spLocks noGrp="1"/>
          </p:cNvSpPr>
          <p:nvPr>
            <p:ph sz="half" idx="10"/>
          </p:nvPr>
        </p:nvSpPr>
        <p:spPr>
          <a:xfrm>
            <a:off x="609600" y="2057400"/>
            <a:ext cx="5364480" cy="4297680"/>
          </a:xfrm>
          <a:prstGeom prst="rect">
            <a:avLst/>
          </a:prstGeom>
        </p:spPr>
        <p:txBody>
          <a:bodyPr/>
          <a:lstStyle>
            <a:lvl1pPr>
              <a:defRPr sz="2400">
                <a:latin typeface="Tw Cen MT" pitchFamily="34" charset="0"/>
              </a:defRPr>
            </a:lvl1pPr>
            <a:lvl2pPr>
              <a:buSzPct val="50000"/>
              <a:buFont typeface="Courier New" pitchFamily="49" charset="0"/>
              <a:buChar char="o"/>
              <a:defRPr sz="2400">
                <a:latin typeface="Tw Cen MT" pitchFamily="34" charset="0"/>
              </a:defRPr>
            </a:lvl2pPr>
            <a:lvl3pPr>
              <a:buSzPct val="100000"/>
              <a:buFont typeface="Arial" pitchFamily="34" charset="0"/>
              <a:buChar char="•"/>
              <a:defRPr sz="2000">
                <a:latin typeface="Tw Cen MT" pitchFamily="34" charset="0"/>
              </a:defRPr>
            </a:lvl3pPr>
            <a:lvl4pPr>
              <a:buSzPct val="40000"/>
              <a:buFont typeface="Wingdings" pitchFamily="2" charset="2"/>
              <a:buChar char="q"/>
              <a:defRPr sz="2000">
                <a:latin typeface="Tw Cen MT" pitchFamily="34" charset="0"/>
              </a:defRPr>
            </a:lvl4pPr>
            <a:lvl5pPr>
              <a:buSzPct val="80000"/>
              <a:defRPr sz="2000">
                <a:latin typeface="Tw Cen MT"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half" idx="2"/>
          </p:nvPr>
        </p:nvSpPr>
        <p:spPr>
          <a:xfrm>
            <a:off x="6217920" y="2057400"/>
            <a:ext cx="5364480" cy="4297680"/>
          </a:xfrm>
          <a:prstGeom prst="rect">
            <a:avLst/>
          </a:prstGeom>
        </p:spPr>
        <p:txBody>
          <a:bodyPr/>
          <a:lstStyle>
            <a:lvl1pPr>
              <a:defRPr sz="2400">
                <a:latin typeface="Tw Cen MT" pitchFamily="34" charset="0"/>
              </a:defRPr>
            </a:lvl1pPr>
            <a:lvl2pPr>
              <a:buSzPct val="50000"/>
              <a:buFont typeface="Courier New" pitchFamily="49" charset="0"/>
              <a:buChar char="o"/>
              <a:defRPr sz="2400">
                <a:latin typeface="Tw Cen MT" pitchFamily="34" charset="0"/>
              </a:defRPr>
            </a:lvl2pPr>
            <a:lvl3pPr>
              <a:defRPr sz="2000">
                <a:latin typeface="Tw Cen MT" pitchFamily="34" charset="0"/>
              </a:defRPr>
            </a:lvl3pPr>
            <a:lvl4pPr>
              <a:buSzPct val="40000"/>
              <a:buFont typeface="Wingdings" pitchFamily="2" charset="2"/>
              <a:buChar char="q"/>
              <a:defRPr sz="2000">
                <a:latin typeface="Tw Cen MT" pitchFamily="34" charset="0"/>
              </a:defRPr>
            </a:lvl4pPr>
            <a:lvl5pPr>
              <a:buSzPct val="80000"/>
              <a:defRPr sz="2000">
                <a:latin typeface="Tw Cen MT"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Footer Placeholder 4"/>
          <p:cNvSpPr txBox="1">
            <a:spLocks/>
          </p:cNvSpPr>
          <p:nvPr userDrawn="1"/>
        </p:nvSpPr>
        <p:spPr>
          <a:xfrm>
            <a:off x="3657600" y="6308726"/>
            <a:ext cx="48768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a:defRPr/>
            </a:pPr>
            <a:r>
              <a:rPr lang="en-US" sz="1200" u="sng" dirty="0"/>
              <a:t>__________________________________________</a:t>
            </a:r>
          </a:p>
          <a:p>
            <a:pPr algn="ctr">
              <a:defRPr/>
            </a:pPr>
            <a:r>
              <a:rPr lang="en-US" sz="1200" dirty="0"/>
              <a:t>FAMINE EARLY WARNING SYSTEMS NETWORK</a:t>
            </a:r>
          </a:p>
        </p:txBody>
      </p:sp>
      <p:sp>
        <p:nvSpPr>
          <p:cNvPr id="23" name="Slide Number Placeholder 5"/>
          <p:cNvSpPr txBox="1">
            <a:spLocks/>
          </p:cNvSpPr>
          <p:nvPr userDrawn="1"/>
        </p:nvSpPr>
        <p:spPr>
          <a:xfrm>
            <a:off x="9510184" y="6308726"/>
            <a:ext cx="2438400" cy="366713"/>
          </a:xfrm>
          <a:prstGeom prst="rect">
            <a:avLst/>
          </a:prstGeom>
        </p:spPr>
        <p:txBody>
          <a:bodyPr wrap="none" lIns="0" tIns="0" rIns="0" bIns="0" anchor="ctr"/>
          <a:lstStyle>
            <a:lvl1pPr>
              <a:defRPr baseline="0">
                <a:latin typeface="Calibri" pitchFamily="34" charset="0"/>
              </a:defRPr>
            </a:lvl1pPr>
          </a:lstStyle>
          <a:p>
            <a:pPr algn="r" fontAlgn="auto">
              <a:spcBef>
                <a:spcPts val="0"/>
              </a:spcBef>
              <a:spcAft>
                <a:spcPts val="0"/>
              </a:spcAft>
              <a:defRPr/>
            </a:pPr>
            <a:endParaRPr lang="en-US" sz="1200" dirty="0">
              <a:solidFill>
                <a:schemeClr val="tx1">
                  <a:tint val="75000"/>
                </a:schemeClr>
              </a:solidFill>
            </a:endParaRPr>
          </a:p>
          <a:p>
            <a:pPr algn="r" fontAlgn="auto">
              <a:spcBef>
                <a:spcPts val="0"/>
              </a:spcBef>
              <a:spcAft>
                <a:spcPts val="0"/>
              </a:spcAft>
              <a:defRPr/>
            </a:pPr>
            <a:fld id="{D8FB0EDA-AD82-4420-B46C-1FDFF6637802}" type="slidenum">
              <a:rPr lang="en-US" sz="1200" smtClean="0">
                <a:solidFill>
                  <a:schemeClr val="tx1">
                    <a:tint val="75000"/>
                  </a:schemeClr>
                </a:solidFill>
              </a:rPr>
              <a:pPr algn="r" fontAlgn="auto">
                <a:spcBef>
                  <a:spcPts val="0"/>
                </a:spcBef>
                <a:spcAft>
                  <a:spcPts val="0"/>
                </a:spcAft>
                <a:defRPr/>
              </a:pPr>
              <a:t>‹#›</a:t>
            </a:fld>
            <a:endParaRPr lang="en-US" sz="1200" dirty="0">
              <a:solidFill>
                <a:schemeClr val="tx1">
                  <a:tint val="75000"/>
                </a:schemeClr>
              </a:solidFill>
            </a:endParaRPr>
          </a:p>
        </p:txBody>
      </p:sp>
      <p:pic>
        <p:nvPicPr>
          <p:cNvPr id="11" name="Picture 10" descr="FEWS_NET_III_Logo-0.6in.jpg"/>
          <p:cNvPicPr>
            <a:picLocks noChangeAspect="1"/>
          </p:cNvPicPr>
          <p:nvPr userDrawn="1"/>
        </p:nvPicPr>
        <p:blipFill>
          <a:blip r:embed="rId2" cstate="print"/>
          <a:srcRect/>
          <a:stretch>
            <a:fillRect/>
          </a:stretch>
        </p:blipFill>
        <p:spPr bwMode="auto">
          <a:xfrm>
            <a:off x="243840" y="182881"/>
            <a:ext cx="1889760" cy="549275"/>
          </a:xfrm>
          <a:prstGeom prst="rect">
            <a:avLst/>
          </a:prstGeom>
          <a:noFill/>
          <a:ln w="9525">
            <a:noFill/>
            <a:miter lim="800000"/>
            <a:headEnd/>
            <a:tailEnd/>
          </a:ln>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182881"/>
            <a:ext cx="1965965" cy="548641"/>
          </a:xfrm>
          <a:prstGeom prst="rect">
            <a:avLst/>
          </a:prstGeom>
        </p:spPr>
      </p:pic>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0"/>
            <a:ext cx="10972800" cy="1828800"/>
          </a:xfrm>
          <a:prstGeom prst="rect">
            <a:avLst/>
          </a:prstGeom>
        </p:spPr>
        <p:txBody>
          <a:bodyPr anchor="t"/>
          <a:lstStyle>
            <a:lvl1pPr algn="l">
              <a:defRPr sz="3200" b="1" cap="all">
                <a:latin typeface="Tw Cen MT"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09600" y="1737360"/>
            <a:ext cx="10972800" cy="1463040"/>
          </a:xfrm>
          <a:prstGeom prst="rect">
            <a:avLst/>
          </a:prstGeom>
        </p:spPr>
        <p:txBody>
          <a:bodyPr anchor="b"/>
          <a:lstStyle>
            <a:lvl1pPr marL="0" indent="0">
              <a:buNone/>
              <a:defRPr sz="2400">
                <a:solidFill>
                  <a:schemeClr val="tx1">
                    <a:tint val="75000"/>
                  </a:schemeClr>
                </a:solidFill>
                <a:latin typeface="Tw Cen MT"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Footer Placeholder 4"/>
          <p:cNvSpPr txBox="1">
            <a:spLocks/>
          </p:cNvSpPr>
          <p:nvPr userDrawn="1"/>
        </p:nvSpPr>
        <p:spPr>
          <a:xfrm>
            <a:off x="3657600" y="6308726"/>
            <a:ext cx="48768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a:defRPr/>
            </a:pPr>
            <a:r>
              <a:rPr lang="en-US" sz="1200" u="sng" dirty="0"/>
              <a:t>__________________________________________</a:t>
            </a:r>
          </a:p>
          <a:p>
            <a:pPr algn="ctr">
              <a:defRPr/>
            </a:pPr>
            <a:r>
              <a:rPr lang="en-US" sz="1200" dirty="0"/>
              <a:t>FAMINE EARLY WARNING SYSTEMS NETWORK</a:t>
            </a:r>
          </a:p>
        </p:txBody>
      </p:sp>
      <p:sp>
        <p:nvSpPr>
          <p:cNvPr id="10" name="Slide Number Placeholder 5"/>
          <p:cNvSpPr txBox="1">
            <a:spLocks/>
          </p:cNvSpPr>
          <p:nvPr userDrawn="1"/>
        </p:nvSpPr>
        <p:spPr>
          <a:xfrm>
            <a:off x="9510184" y="6308726"/>
            <a:ext cx="2438400" cy="366713"/>
          </a:xfrm>
          <a:prstGeom prst="rect">
            <a:avLst/>
          </a:prstGeom>
        </p:spPr>
        <p:txBody>
          <a:bodyPr wrap="none" lIns="0" tIns="0" rIns="0" bIns="0" anchor="ctr"/>
          <a:lstStyle>
            <a:lvl1pPr>
              <a:defRPr baseline="0">
                <a:latin typeface="Calibri" pitchFamily="34" charset="0"/>
              </a:defRPr>
            </a:lvl1pPr>
          </a:lstStyle>
          <a:p>
            <a:pPr algn="r" fontAlgn="auto">
              <a:spcBef>
                <a:spcPts val="0"/>
              </a:spcBef>
              <a:spcAft>
                <a:spcPts val="0"/>
              </a:spcAft>
              <a:defRPr/>
            </a:pPr>
            <a:endParaRPr lang="en-US" sz="1200" dirty="0">
              <a:solidFill>
                <a:schemeClr val="tx1">
                  <a:tint val="75000"/>
                </a:schemeClr>
              </a:solidFill>
            </a:endParaRPr>
          </a:p>
          <a:p>
            <a:pPr algn="r" fontAlgn="auto">
              <a:spcBef>
                <a:spcPts val="0"/>
              </a:spcBef>
              <a:spcAft>
                <a:spcPts val="0"/>
              </a:spcAft>
              <a:defRPr/>
            </a:pPr>
            <a:fld id="{D8FB0EDA-AD82-4420-B46C-1FDFF6637802}" type="slidenum">
              <a:rPr lang="en-US" sz="1200" smtClean="0">
                <a:solidFill>
                  <a:schemeClr val="tx1">
                    <a:tint val="75000"/>
                  </a:schemeClr>
                </a:solidFill>
              </a:rPr>
              <a:pPr algn="r" fontAlgn="auto">
                <a:spcBef>
                  <a:spcPts val="0"/>
                </a:spcBef>
                <a:spcAft>
                  <a:spcPts val="0"/>
                </a:spcAft>
                <a:defRPr/>
              </a:pPr>
              <a:t>‹#›</a:t>
            </a:fld>
            <a:endParaRPr lang="en-US" sz="1200" dirty="0">
              <a:solidFill>
                <a:schemeClr val="tx1">
                  <a:tint val="75000"/>
                </a:schemeClr>
              </a:solidFill>
            </a:endParaRPr>
          </a:p>
        </p:txBody>
      </p:sp>
      <p:pic>
        <p:nvPicPr>
          <p:cNvPr id="8" name="Picture 7" descr="FEWS_NET_III_Logo-0.6in.jpg"/>
          <p:cNvPicPr>
            <a:picLocks noChangeAspect="1"/>
          </p:cNvPicPr>
          <p:nvPr userDrawn="1"/>
        </p:nvPicPr>
        <p:blipFill>
          <a:blip r:embed="rId2" cstate="print"/>
          <a:srcRect/>
          <a:stretch>
            <a:fillRect/>
          </a:stretch>
        </p:blipFill>
        <p:spPr bwMode="auto">
          <a:xfrm>
            <a:off x="243840" y="182881"/>
            <a:ext cx="1889760" cy="549275"/>
          </a:xfrm>
          <a:prstGeom prst="rect">
            <a:avLst/>
          </a:prstGeom>
          <a:noFill/>
          <a:ln w="9525">
            <a:noFill/>
            <a:miter lim="800000"/>
            <a:headEnd/>
            <a:tailEnd/>
          </a:ln>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182881"/>
            <a:ext cx="1965965" cy="548641"/>
          </a:xfrm>
          <a:prstGeom prst="rect">
            <a:avLst/>
          </a:prstGeom>
        </p:spPr>
      </p:pic>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121920" y="777240"/>
            <a:ext cx="11948160" cy="731520"/>
          </a:xfrm>
          <a:prstGeom prst="rect">
            <a:avLst/>
          </a:prstGeom>
        </p:spPr>
        <p:txBody>
          <a:bodyPr anchor="ctr" anchorCtr="0"/>
          <a:lstStyle>
            <a:lvl1pPr>
              <a:defRPr sz="3200" b="1">
                <a:latin typeface="Tw Cen MT" pitchFamily="34" charset="0"/>
              </a:defRPr>
            </a:lvl1pPr>
          </a:lstStyle>
          <a:p>
            <a:r>
              <a:rPr lang="en-US"/>
              <a:t>Click to edit Master title style</a:t>
            </a:r>
            <a:endParaRPr lang="en-US" dirty="0"/>
          </a:p>
        </p:txBody>
      </p:sp>
      <p:sp>
        <p:nvSpPr>
          <p:cNvPr id="9" name="Footer Placeholder 4"/>
          <p:cNvSpPr txBox="1">
            <a:spLocks/>
          </p:cNvSpPr>
          <p:nvPr userDrawn="1"/>
        </p:nvSpPr>
        <p:spPr>
          <a:xfrm>
            <a:off x="3657600" y="6308726"/>
            <a:ext cx="48768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a:defRPr/>
            </a:pPr>
            <a:r>
              <a:rPr lang="en-US" sz="1200" u="sng" dirty="0"/>
              <a:t>__________________________________________</a:t>
            </a:r>
          </a:p>
          <a:p>
            <a:pPr algn="ctr">
              <a:defRPr/>
            </a:pPr>
            <a:r>
              <a:rPr lang="en-US" sz="1200" dirty="0"/>
              <a:t>FAMINE EARLY WARNING SYSTEMS NETWORK</a:t>
            </a:r>
          </a:p>
        </p:txBody>
      </p:sp>
      <p:sp>
        <p:nvSpPr>
          <p:cNvPr id="10" name="Slide Number Placeholder 5"/>
          <p:cNvSpPr txBox="1">
            <a:spLocks/>
          </p:cNvSpPr>
          <p:nvPr userDrawn="1"/>
        </p:nvSpPr>
        <p:spPr>
          <a:xfrm>
            <a:off x="9510184" y="6308726"/>
            <a:ext cx="2438400" cy="366713"/>
          </a:xfrm>
          <a:prstGeom prst="rect">
            <a:avLst/>
          </a:prstGeom>
        </p:spPr>
        <p:txBody>
          <a:bodyPr wrap="none" lIns="0" tIns="0" rIns="0" bIns="0" anchor="ctr"/>
          <a:lstStyle>
            <a:lvl1pPr>
              <a:defRPr baseline="0">
                <a:latin typeface="Calibri" pitchFamily="34" charset="0"/>
              </a:defRPr>
            </a:lvl1pPr>
          </a:lstStyle>
          <a:p>
            <a:pPr algn="r" fontAlgn="auto">
              <a:spcBef>
                <a:spcPts val="0"/>
              </a:spcBef>
              <a:spcAft>
                <a:spcPts val="0"/>
              </a:spcAft>
              <a:defRPr/>
            </a:pPr>
            <a:endParaRPr lang="en-US" sz="1200" dirty="0">
              <a:solidFill>
                <a:schemeClr val="tx1">
                  <a:tint val="75000"/>
                </a:schemeClr>
              </a:solidFill>
            </a:endParaRPr>
          </a:p>
          <a:p>
            <a:pPr algn="r" fontAlgn="auto">
              <a:spcBef>
                <a:spcPts val="0"/>
              </a:spcBef>
              <a:spcAft>
                <a:spcPts val="0"/>
              </a:spcAft>
              <a:defRPr/>
            </a:pPr>
            <a:fld id="{D8FB0EDA-AD82-4420-B46C-1FDFF6637802}" type="slidenum">
              <a:rPr lang="en-US" sz="1200" smtClean="0">
                <a:solidFill>
                  <a:schemeClr val="tx1">
                    <a:tint val="75000"/>
                  </a:schemeClr>
                </a:solidFill>
              </a:rPr>
              <a:pPr algn="r" fontAlgn="auto">
                <a:spcBef>
                  <a:spcPts val="0"/>
                </a:spcBef>
                <a:spcAft>
                  <a:spcPts val="0"/>
                </a:spcAft>
                <a:defRPr/>
              </a:pPr>
              <a:t>‹#›</a:t>
            </a:fld>
            <a:endParaRPr lang="en-US" sz="1200" dirty="0">
              <a:solidFill>
                <a:schemeClr val="tx1">
                  <a:tint val="75000"/>
                </a:schemeClr>
              </a:solidFill>
            </a:endParaRPr>
          </a:p>
        </p:txBody>
      </p:sp>
      <p:pic>
        <p:nvPicPr>
          <p:cNvPr id="8" name="Picture 7" descr="FEWS_NET_III_Logo-0.6in.jpg"/>
          <p:cNvPicPr>
            <a:picLocks noChangeAspect="1"/>
          </p:cNvPicPr>
          <p:nvPr userDrawn="1"/>
        </p:nvPicPr>
        <p:blipFill>
          <a:blip r:embed="rId2" cstate="print"/>
          <a:srcRect/>
          <a:stretch>
            <a:fillRect/>
          </a:stretch>
        </p:blipFill>
        <p:spPr bwMode="auto">
          <a:xfrm>
            <a:off x="243840" y="182881"/>
            <a:ext cx="1889760" cy="549275"/>
          </a:xfrm>
          <a:prstGeom prst="rect">
            <a:avLst/>
          </a:prstGeom>
          <a:noFill/>
          <a:ln w="9525">
            <a:noFill/>
            <a:miter lim="800000"/>
            <a:headEnd/>
            <a:tailEnd/>
          </a:ln>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82200" y="182881"/>
            <a:ext cx="1965965" cy="548641"/>
          </a:xfrm>
          <a:prstGeom prst="rect">
            <a:avLst/>
          </a:prstGeom>
        </p:spPr>
      </p:pic>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2" r:id="rId1"/>
    <p:sldLayoutId id="2147483731" r:id="rId2"/>
    <p:sldLayoutId id="2147483721" r:id="rId3"/>
    <p:sldLayoutId id="2147483723" r:id="rId4"/>
    <p:sldLayoutId id="2147483725" r:id="rId5"/>
    <p:sldLayoutId id="2147483726" r:id="rId6"/>
    <p:sldLayoutId id="2147483724" r:id="rId7"/>
    <p:sldLayoutId id="2147483727" r:id="rId8"/>
  </p:sldLayoutIdLst>
  <p:transition>
    <p:fade/>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D5A2A-853C-4BA4-BDCA-4525DCE83FE4}"/>
              </a:ext>
            </a:extLst>
          </p:cNvPr>
          <p:cNvSpPr>
            <a:spLocks noGrp="1"/>
          </p:cNvSpPr>
          <p:nvPr>
            <p:ph type="title"/>
          </p:nvPr>
        </p:nvSpPr>
        <p:spPr>
          <a:xfrm>
            <a:off x="609600" y="1295400"/>
            <a:ext cx="10972800" cy="2286000"/>
          </a:xfrm>
        </p:spPr>
        <p:txBody>
          <a:bodyPr/>
          <a:lstStyle/>
          <a:p>
            <a:pPr algn="ctr"/>
            <a:r>
              <a:rPr lang="en-US" sz="4200" dirty="0"/>
              <a:t>FEWS NET Enhanced Flood Monitoring – East Africa, West Africa, southern Africa and Yemen</a:t>
            </a:r>
          </a:p>
        </p:txBody>
      </p:sp>
      <p:sp>
        <p:nvSpPr>
          <p:cNvPr id="5" name="Google Shape;106;p26">
            <a:extLst>
              <a:ext uri="{FF2B5EF4-FFF2-40B4-BE49-F238E27FC236}">
                <a16:creationId xmlns:a16="http://schemas.microsoft.com/office/drawing/2014/main" id="{FDBFA06A-E0DD-4173-81B5-F7DEBDAF8DCB}"/>
              </a:ext>
            </a:extLst>
          </p:cNvPr>
          <p:cNvSpPr txBox="1">
            <a:spLocks/>
          </p:cNvSpPr>
          <p:nvPr/>
        </p:nvSpPr>
        <p:spPr>
          <a:xfrm>
            <a:off x="609600" y="3962400"/>
            <a:ext cx="10972800" cy="1600200"/>
          </a:xfrm>
          <a:prstGeom prst="rect">
            <a:avLst/>
          </a:prstGeom>
        </p:spPr>
        <p:txBody>
          <a:bodyPr spcFirstLastPara="1" wrap="square" lIns="91425" tIns="91425" rIns="91425" bIns="91425" anchor="t" anchorCtr="0">
            <a:noAutofit/>
          </a:bodyPr>
          <a:lstStyle>
            <a:lvl1pPr marL="342900" indent="-342900" algn="l" rtl="0" eaLnBrk="1" fontAlgn="base" hangingPunct="1">
              <a:spcBef>
                <a:spcPts val="800"/>
              </a:spcBef>
              <a:spcAft>
                <a:spcPct val="0"/>
              </a:spcAft>
              <a:buSzPct val="125000"/>
              <a:buFont typeface="Arial" panose="020B0604020202020204" pitchFamily="34" charset="0"/>
              <a:buChar char="•"/>
              <a:defRPr sz="2400" kern="1200" baseline="0">
                <a:solidFill>
                  <a:srgbClr val="2A2C2D"/>
                </a:solidFill>
                <a:latin typeface="Tw Cen MT" pitchFamily="34" charset="0"/>
                <a:ea typeface="+mn-ea"/>
                <a:cs typeface="+mn-cs"/>
              </a:defRPr>
            </a:lvl1pPr>
            <a:lvl2pPr marL="742950" indent="-285750" algn="l" rtl="0" eaLnBrk="1" fontAlgn="base" hangingPunct="1">
              <a:spcBef>
                <a:spcPct val="20000"/>
              </a:spcBef>
              <a:spcAft>
                <a:spcPct val="0"/>
              </a:spcAft>
              <a:buSzPct val="50000"/>
              <a:buFont typeface="Courier New" pitchFamily="49" charset="0"/>
              <a:buChar char="o"/>
              <a:defRPr sz="2400" kern="1200" baseline="0">
                <a:solidFill>
                  <a:srgbClr val="2A2C2D"/>
                </a:solidFill>
                <a:latin typeface="Tw Cen MT" pitchFamily="34" charset="0"/>
                <a:ea typeface="+mn-ea"/>
                <a:cs typeface="+mn-cs"/>
              </a:defRPr>
            </a:lvl2pPr>
            <a:lvl3pPr marL="1143000" indent="-228600" algn="l" rtl="0" eaLnBrk="1" fontAlgn="base" hangingPunct="1">
              <a:spcBef>
                <a:spcPct val="20000"/>
              </a:spcBef>
              <a:spcAft>
                <a:spcPct val="0"/>
              </a:spcAft>
              <a:buSzPct val="100000"/>
              <a:buFont typeface="Arial" charset="0"/>
              <a:buChar char="•"/>
              <a:defRPr sz="2000" kern="1200" baseline="0">
                <a:solidFill>
                  <a:srgbClr val="2A2C2D"/>
                </a:solidFill>
                <a:latin typeface="Tw Cen MT" pitchFamily="34" charset="0"/>
                <a:ea typeface="+mn-ea"/>
                <a:cs typeface="+mn-cs"/>
              </a:defRPr>
            </a:lvl3pPr>
            <a:lvl4pPr marL="1600200" indent="-228600" algn="l" rtl="0" eaLnBrk="1" fontAlgn="base" hangingPunct="1">
              <a:spcBef>
                <a:spcPct val="20000"/>
              </a:spcBef>
              <a:spcAft>
                <a:spcPct val="0"/>
              </a:spcAft>
              <a:buSzPct val="40000"/>
              <a:buFont typeface="Wingdings" pitchFamily="2" charset="2"/>
              <a:buChar char="q"/>
              <a:defRPr sz="2000" kern="1200" baseline="0">
                <a:solidFill>
                  <a:srgbClr val="2A2C2D"/>
                </a:solidFill>
                <a:latin typeface="Tw Cen MT" pitchFamily="34" charset="0"/>
                <a:ea typeface="+mn-ea"/>
                <a:cs typeface="+mn-cs"/>
              </a:defRPr>
            </a:lvl4pPr>
            <a:lvl5pPr marL="2057400" indent="-228600" algn="l" rtl="0" eaLnBrk="1" fontAlgn="base" hangingPunct="1">
              <a:spcBef>
                <a:spcPct val="20000"/>
              </a:spcBef>
              <a:spcAft>
                <a:spcPct val="0"/>
              </a:spcAft>
              <a:buSzPct val="80000"/>
              <a:buFont typeface="Arial" charset="0"/>
              <a:buChar char="»"/>
              <a:defRPr sz="2000" kern="1200" baseline="0">
                <a:solidFill>
                  <a:srgbClr val="2A2C2D"/>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Font typeface="Arial" panose="020B0604020202020204" pitchFamily="34" charset="0"/>
              <a:buNone/>
            </a:pPr>
            <a:r>
              <a:rPr lang="en-US" sz="3600" b="1" dirty="0"/>
              <a:t>February 14, 2022, Hazard Briefing</a:t>
            </a:r>
          </a:p>
          <a:p>
            <a:pPr marL="0" indent="0" algn="ctr">
              <a:spcBef>
                <a:spcPts val="0"/>
              </a:spcBef>
              <a:spcAft>
                <a:spcPts val="0"/>
              </a:spcAft>
              <a:buFont typeface="Arial" panose="020B0604020202020204" pitchFamily="34" charset="0"/>
              <a:buNone/>
            </a:pPr>
            <a:endParaRPr lang="en-US" sz="3600" b="1" dirty="0"/>
          </a:p>
          <a:p>
            <a:pPr marL="0" indent="0" algn="ctr">
              <a:spcBef>
                <a:spcPts val="0"/>
              </a:spcBef>
              <a:spcAft>
                <a:spcPts val="0"/>
              </a:spcAft>
              <a:buFont typeface="Arial" panose="020B0604020202020204" pitchFamily="34" charset="0"/>
              <a:buNone/>
            </a:pPr>
            <a:r>
              <a:rPr lang="en-US" sz="3600" dirty="0"/>
              <a:t>FEWS NET Science Team:</a:t>
            </a:r>
          </a:p>
          <a:p>
            <a:pPr marL="0" indent="0" algn="ctr">
              <a:spcBef>
                <a:spcPts val="0"/>
              </a:spcBef>
              <a:spcAft>
                <a:spcPts val="0"/>
              </a:spcAft>
              <a:buFont typeface="Arial" panose="020B0604020202020204" pitchFamily="34" charset="0"/>
              <a:buNone/>
            </a:pPr>
            <a:r>
              <a:rPr lang="en-US" sz="3600" dirty="0"/>
              <a:t>USGS, NASA, NOAA, </a:t>
            </a:r>
            <a:r>
              <a:rPr lang="en-US" sz="3600" dirty="0" err="1"/>
              <a:t>UCSB+Regional</a:t>
            </a:r>
            <a:r>
              <a:rPr lang="en-US" sz="3600" dirty="0"/>
              <a:t> Scientists</a:t>
            </a:r>
          </a:p>
        </p:txBody>
      </p:sp>
    </p:spTree>
    <p:extLst>
      <p:ext uri="{BB962C8B-B14F-4D97-AF65-F5344CB8AC3E}">
        <p14:creationId xmlns:p14="http://schemas.microsoft.com/office/powerpoint/2010/main" val="68432631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7A0D028-DCBD-4FD9-B816-70F56F97FB82}"/>
              </a:ext>
            </a:extLst>
          </p:cNvPr>
          <p:cNvPicPr>
            <a:picLocks noChangeAspect="1"/>
          </p:cNvPicPr>
          <p:nvPr/>
        </p:nvPicPr>
        <p:blipFill>
          <a:blip r:embed="rId2"/>
          <a:stretch>
            <a:fillRect/>
          </a:stretch>
        </p:blipFill>
        <p:spPr>
          <a:xfrm>
            <a:off x="6083300" y="3763029"/>
            <a:ext cx="5775158" cy="2743200"/>
          </a:xfrm>
          <a:prstGeom prst="rect">
            <a:avLst/>
          </a:prstGeom>
        </p:spPr>
      </p:pic>
      <p:pic>
        <p:nvPicPr>
          <p:cNvPr id="17" name="Picture 16">
            <a:extLst>
              <a:ext uri="{FF2B5EF4-FFF2-40B4-BE49-F238E27FC236}">
                <a16:creationId xmlns:a16="http://schemas.microsoft.com/office/drawing/2014/main" id="{65C29287-08FB-439F-B929-4BECE3FF1F56}"/>
              </a:ext>
            </a:extLst>
          </p:cNvPr>
          <p:cNvPicPr>
            <a:picLocks noChangeAspect="1"/>
          </p:cNvPicPr>
          <p:nvPr/>
        </p:nvPicPr>
        <p:blipFill>
          <a:blip r:embed="rId3"/>
          <a:stretch>
            <a:fillRect/>
          </a:stretch>
        </p:blipFill>
        <p:spPr>
          <a:xfrm>
            <a:off x="6096000" y="1431607"/>
            <a:ext cx="5775158" cy="2743200"/>
          </a:xfrm>
          <a:prstGeom prst="rect">
            <a:avLst/>
          </a:prstGeom>
        </p:spPr>
      </p:pic>
      <p:pic>
        <p:nvPicPr>
          <p:cNvPr id="18" name="Picture 17">
            <a:extLst>
              <a:ext uri="{FF2B5EF4-FFF2-40B4-BE49-F238E27FC236}">
                <a16:creationId xmlns:a16="http://schemas.microsoft.com/office/drawing/2014/main" id="{E467D18B-800D-4509-BD9F-BB5A40D71D3A}"/>
              </a:ext>
            </a:extLst>
          </p:cNvPr>
          <p:cNvPicPr>
            <a:picLocks noChangeAspect="1"/>
          </p:cNvPicPr>
          <p:nvPr/>
        </p:nvPicPr>
        <p:blipFill rotWithShape="1">
          <a:blip r:embed="rId4"/>
          <a:srcRect l="20944" t="15620" r="28750" b="9577"/>
          <a:stretch/>
        </p:blipFill>
        <p:spPr>
          <a:xfrm>
            <a:off x="611567" y="1439650"/>
            <a:ext cx="5420029" cy="4114800"/>
          </a:xfrm>
          <a:prstGeom prst="rect">
            <a:avLst/>
          </a:prstGeom>
        </p:spPr>
      </p:pic>
      <p:sp>
        <p:nvSpPr>
          <p:cNvPr id="22" name="Title 1">
            <a:extLst>
              <a:ext uri="{FF2B5EF4-FFF2-40B4-BE49-F238E27FC236}">
                <a16:creationId xmlns:a16="http://schemas.microsoft.com/office/drawing/2014/main" id="{F991F5C0-88AC-432E-9BBF-17B2200B48E7}"/>
              </a:ext>
            </a:extLst>
          </p:cNvPr>
          <p:cNvSpPr>
            <a:spLocks noGrp="1"/>
          </p:cNvSpPr>
          <p:nvPr>
            <p:ph type="title"/>
          </p:nvPr>
        </p:nvSpPr>
        <p:spPr>
          <a:xfrm>
            <a:off x="609600" y="777240"/>
            <a:ext cx="10972800" cy="731520"/>
          </a:xfrm>
        </p:spPr>
        <p:txBody>
          <a:bodyPr/>
          <a:lstStyle/>
          <a:p>
            <a:r>
              <a:rPr lang="en-US" dirty="0" err="1"/>
              <a:t>GloFAS</a:t>
            </a:r>
            <a:r>
              <a:rPr lang="en-US" dirty="0"/>
              <a:t> Monthly Streamflow Forecast</a:t>
            </a:r>
          </a:p>
        </p:txBody>
      </p:sp>
      <p:cxnSp>
        <p:nvCxnSpPr>
          <p:cNvPr id="24" name="Straight Arrow Connector 23">
            <a:extLst>
              <a:ext uri="{FF2B5EF4-FFF2-40B4-BE49-F238E27FC236}">
                <a16:creationId xmlns:a16="http://schemas.microsoft.com/office/drawing/2014/main" id="{75D69C85-1366-44AC-BD99-ED284D4C0C2A}"/>
              </a:ext>
            </a:extLst>
          </p:cNvPr>
          <p:cNvCxnSpPr>
            <a:cxnSpLocks/>
          </p:cNvCxnSpPr>
          <p:nvPr/>
        </p:nvCxnSpPr>
        <p:spPr>
          <a:xfrm flipH="1">
            <a:off x="5791200" y="2660523"/>
            <a:ext cx="32084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AC27AD7F-903C-4FB5-8FD2-D91B9CA513AD}"/>
              </a:ext>
            </a:extLst>
          </p:cNvPr>
          <p:cNvCxnSpPr>
            <a:cxnSpLocks/>
          </p:cNvCxnSpPr>
          <p:nvPr/>
        </p:nvCxnSpPr>
        <p:spPr>
          <a:xfrm flipH="1" flipV="1">
            <a:off x="2971800" y="3322934"/>
            <a:ext cx="3140242" cy="18586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7EE67E3F-1979-40A8-92E1-35095A2FDAF2}"/>
              </a:ext>
            </a:extLst>
          </p:cNvPr>
          <p:cNvSpPr txBox="1"/>
          <p:nvPr/>
        </p:nvSpPr>
        <p:spPr>
          <a:xfrm>
            <a:off x="8303393" y="6160845"/>
            <a:ext cx="2221185" cy="338554"/>
          </a:xfrm>
          <a:prstGeom prst="rect">
            <a:avLst/>
          </a:prstGeom>
          <a:noFill/>
        </p:spPr>
        <p:txBody>
          <a:bodyPr wrap="none" rtlCol="0">
            <a:spAutoFit/>
          </a:bodyPr>
          <a:lstStyle/>
          <a:p>
            <a:r>
              <a:rPr lang="en-US" sz="1600" dirty="0">
                <a:latin typeface="Tw Cen MT" panose="020B0602020104020603" pitchFamily="34" charset="0"/>
              </a:rPr>
              <a:t>Zambezi River in Zambia</a:t>
            </a:r>
          </a:p>
        </p:txBody>
      </p:sp>
      <p:sp>
        <p:nvSpPr>
          <p:cNvPr id="28" name="TextBox 27">
            <a:extLst>
              <a:ext uri="{FF2B5EF4-FFF2-40B4-BE49-F238E27FC236}">
                <a16:creationId xmlns:a16="http://schemas.microsoft.com/office/drawing/2014/main" id="{8AD98BFB-0512-4E00-9B45-3FC515B4C4A8}"/>
              </a:ext>
            </a:extLst>
          </p:cNvPr>
          <p:cNvSpPr txBox="1"/>
          <p:nvPr/>
        </p:nvSpPr>
        <p:spPr>
          <a:xfrm>
            <a:off x="7391840" y="3729479"/>
            <a:ext cx="3564950" cy="338554"/>
          </a:xfrm>
          <a:prstGeom prst="rect">
            <a:avLst/>
          </a:prstGeom>
          <a:noFill/>
        </p:spPr>
        <p:txBody>
          <a:bodyPr wrap="none" rtlCol="0">
            <a:spAutoFit/>
          </a:bodyPr>
          <a:lstStyle/>
          <a:p>
            <a:r>
              <a:rPr lang="en-US" sz="1600" dirty="0">
                <a:latin typeface="Tw Cen MT" panose="020B0602020104020603" pitchFamily="34" charset="0"/>
              </a:rPr>
              <a:t>Rio </a:t>
            </a:r>
            <a:r>
              <a:rPr lang="en-US" sz="1600" dirty="0" err="1">
                <a:latin typeface="Tw Cen MT" panose="020B0602020104020603" pitchFamily="34" charset="0"/>
              </a:rPr>
              <a:t>Livenda</a:t>
            </a:r>
            <a:r>
              <a:rPr lang="en-US" sz="1600" dirty="0">
                <a:latin typeface="Tw Cen MT" panose="020B0602020104020603" pitchFamily="34" charset="0"/>
              </a:rPr>
              <a:t> River, Mozambique/Tanzania</a:t>
            </a:r>
          </a:p>
        </p:txBody>
      </p:sp>
      <p:sp>
        <p:nvSpPr>
          <p:cNvPr id="29" name="TextBox 28">
            <a:extLst>
              <a:ext uri="{FF2B5EF4-FFF2-40B4-BE49-F238E27FC236}">
                <a16:creationId xmlns:a16="http://schemas.microsoft.com/office/drawing/2014/main" id="{C52ECFAD-2EA5-4192-AD3B-BB359401F63C}"/>
              </a:ext>
            </a:extLst>
          </p:cNvPr>
          <p:cNvSpPr txBox="1"/>
          <p:nvPr/>
        </p:nvSpPr>
        <p:spPr>
          <a:xfrm>
            <a:off x="504972" y="5673780"/>
            <a:ext cx="5526624"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w Cen MT" panose="020B0602020104020603" pitchFamily="34" charset="0"/>
              </a:rPr>
              <a:t>Discharges in many rivers in Zambia, Malawi, and Mozambique are expected to be between 2 and 5-yr return period levels by the end of February.</a:t>
            </a:r>
          </a:p>
        </p:txBody>
      </p:sp>
    </p:spTree>
    <p:extLst>
      <p:ext uri="{BB962C8B-B14F-4D97-AF65-F5344CB8AC3E}">
        <p14:creationId xmlns:p14="http://schemas.microsoft.com/office/powerpoint/2010/main" val="224064891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D828-69BE-4525-9124-BCA5F85B281E}"/>
              </a:ext>
            </a:extLst>
          </p:cNvPr>
          <p:cNvSpPr>
            <a:spLocks noGrp="1"/>
          </p:cNvSpPr>
          <p:nvPr>
            <p:ph type="title"/>
          </p:nvPr>
        </p:nvSpPr>
        <p:spPr/>
        <p:txBody>
          <a:bodyPr/>
          <a:lstStyle/>
          <a:p>
            <a:r>
              <a:rPr lang="en-US" dirty="0"/>
              <a:t>Flooding Polygons</a:t>
            </a:r>
          </a:p>
        </p:txBody>
      </p:sp>
      <p:pic>
        <p:nvPicPr>
          <p:cNvPr id="4" name="Picture 3" descr="Map&#10;&#10;Description automatically generated">
            <a:extLst>
              <a:ext uri="{FF2B5EF4-FFF2-40B4-BE49-F238E27FC236}">
                <a16:creationId xmlns:a16="http://schemas.microsoft.com/office/drawing/2014/main" id="{22B56D0B-69D7-4CF7-8EA4-2C9ADCFFF833}"/>
              </a:ext>
            </a:extLst>
          </p:cNvPr>
          <p:cNvPicPr>
            <a:picLocks noChangeAspect="1"/>
          </p:cNvPicPr>
          <p:nvPr/>
        </p:nvPicPr>
        <p:blipFill rotWithShape="1">
          <a:blip r:embed="rId2">
            <a:extLst>
              <a:ext uri="{28A0092B-C50C-407E-A947-70E740481C1C}">
                <a14:useLocalDpi xmlns:a14="http://schemas.microsoft.com/office/drawing/2010/main" val="0"/>
              </a:ext>
            </a:extLst>
          </a:blip>
          <a:srcRect l="1061" t="15556" r="1061" b="6666"/>
          <a:stretch/>
        </p:blipFill>
        <p:spPr>
          <a:xfrm>
            <a:off x="611459" y="1508760"/>
            <a:ext cx="7391399" cy="4538578"/>
          </a:xfrm>
          <a:prstGeom prst="rect">
            <a:avLst/>
          </a:prstGeom>
        </p:spPr>
      </p:pic>
    </p:spTree>
    <p:extLst>
      <p:ext uri="{BB962C8B-B14F-4D97-AF65-F5344CB8AC3E}">
        <p14:creationId xmlns:p14="http://schemas.microsoft.com/office/powerpoint/2010/main" val="267713154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Map&#10;&#10;Description automatically generated">
            <a:extLst>
              <a:ext uri="{FF2B5EF4-FFF2-40B4-BE49-F238E27FC236}">
                <a16:creationId xmlns:a16="http://schemas.microsoft.com/office/drawing/2014/main" id="{050831C0-E88D-43CC-882B-E6A0A0AA2A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499796"/>
            <a:ext cx="5325035" cy="4114800"/>
          </a:xfrm>
          <a:prstGeom prst="rect">
            <a:avLst/>
          </a:prstGeom>
        </p:spPr>
      </p:pic>
      <p:pic>
        <p:nvPicPr>
          <p:cNvPr id="4" name="Picture 3">
            <a:extLst>
              <a:ext uri="{FF2B5EF4-FFF2-40B4-BE49-F238E27FC236}">
                <a16:creationId xmlns:a16="http://schemas.microsoft.com/office/drawing/2014/main" id="{A4F6BE8B-2DE2-4BAB-815C-CEE21F70B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17358"/>
            <a:ext cx="5325035" cy="4114800"/>
          </a:xfrm>
          <a:prstGeom prst="rect">
            <a:avLst/>
          </a:prstGeom>
        </p:spPr>
      </p:pic>
      <p:sp>
        <p:nvSpPr>
          <p:cNvPr id="20" name="Title 1">
            <a:extLst>
              <a:ext uri="{FF2B5EF4-FFF2-40B4-BE49-F238E27FC236}">
                <a16:creationId xmlns:a16="http://schemas.microsoft.com/office/drawing/2014/main" id="{D0F001AC-65F0-4574-8102-94AA2ACE926D}"/>
              </a:ext>
            </a:extLst>
          </p:cNvPr>
          <p:cNvSpPr txBox="1">
            <a:spLocks/>
          </p:cNvSpPr>
          <p:nvPr/>
        </p:nvSpPr>
        <p:spPr>
          <a:xfrm>
            <a:off x="331380" y="816587"/>
            <a:ext cx="10972800" cy="731520"/>
          </a:xfrm>
          <a:prstGeom prst="rect">
            <a:avLst/>
          </a:prstGeom>
        </p:spPr>
        <p:txBody>
          <a:bodyPr anchor="ctr" anchorCtr="0"/>
          <a:lstStyle>
            <a:lvl1pPr algn="l" rtl="0" eaLnBrk="1" fontAlgn="base" hangingPunct="1">
              <a:spcBef>
                <a:spcPct val="0"/>
              </a:spcBef>
              <a:spcAft>
                <a:spcPct val="0"/>
              </a:spcAft>
              <a:defRPr sz="3200" b="1" i="0" kern="1200" baseline="0">
                <a:solidFill>
                  <a:srgbClr val="002F6C"/>
                </a:solidFill>
                <a:latin typeface="Tw Cen MT"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a:t>Inundation in the Sudd Wetlands </a:t>
            </a:r>
          </a:p>
        </p:txBody>
      </p:sp>
      <p:sp>
        <p:nvSpPr>
          <p:cNvPr id="21" name="TextBox 20">
            <a:extLst>
              <a:ext uri="{FF2B5EF4-FFF2-40B4-BE49-F238E27FC236}">
                <a16:creationId xmlns:a16="http://schemas.microsoft.com/office/drawing/2014/main" id="{B5AF448E-D04A-445A-9A7F-B50B270F351D}"/>
              </a:ext>
            </a:extLst>
          </p:cNvPr>
          <p:cNvSpPr txBox="1"/>
          <p:nvPr/>
        </p:nvSpPr>
        <p:spPr>
          <a:xfrm>
            <a:off x="341689" y="6180701"/>
            <a:ext cx="11638795"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w Cen MT" panose="020B0602020104020603" pitchFamily="34" charset="0"/>
              </a:rPr>
              <a:t>Inundation conditions mostly remain unchanged</a:t>
            </a:r>
          </a:p>
        </p:txBody>
      </p:sp>
      <p:sp>
        <p:nvSpPr>
          <p:cNvPr id="22" name="Rectangle 21">
            <a:extLst>
              <a:ext uri="{FF2B5EF4-FFF2-40B4-BE49-F238E27FC236}">
                <a16:creationId xmlns:a16="http://schemas.microsoft.com/office/drawing/2014/main" id="{D6D61892-7989-4320-BA62-DEA4CE3A889E}"/>
              </a:ext>
            </a:extLst>
          </p:cNvPr>
          <p:cNvSpPr/>
          <p:nvPr/>
        </p:nvSpPr>
        <p:spPr>
          <a:xfrm>
            <a:off x="458178" y="5664913"/>
            <a:ext cx="5325035" cy="353943"/>
          </a:xfrm>
          <a:prstGeom prst="rect">
            <a:avLst/>
          </a:prstGeom>
          <a:solidFill>
            <a:schemeClr val="bg1"/>
          </a:solidFill>
        </p:spPr>
        <p:txBody>
          <a:bodyPr wrap="square">
            <a:spAutoFit/>
          </a:bodyPr>
          <a:lstStyle/>
          <a:p>
            <a:r>
              <a:rPr lang="en-US" sz="1700" dirty="0">
                <a:latin typeface="Tw Cen MT" panose="020B0602020104020603" pitchFamily="34" charset="0"/>
              </a:rPr>
              <a:t>NOAA VIIRS 5-day composite: </a:t>
            </a:r>
            <a:r>
              <a:rPr lang="en-US" sz="1700" b="1" dirty="0">
                <a:latin typeface="Tw Cen MT" panose="020B0602020104020603" pitchFamily="34" charset="0"/>
              </a:rPr>
              <a:t>2-7 Feb 2022</a:t>
            </a:r>
          </a:p>
        </p:txBody>
      </p:sp>
      <p:grpSp>
        <p:nvGrpSpPr>
          <p:cNvPr id="23" name="Group 22">
            <a:extLst>
              <a:ext uri="{FF2B5EF4-FFF2-40B4-BE49-F238E27FC236}">
                <a16:creationId xmlns:a16="http://schemas.microsoft.com/office/drawing/2014/main" id="{00DC12D4-A189-4161-B36F-3B259CED82D0}"/>
              </a:ext>
            </a:extLst>
          </p:cNvPr>
          <p:cNvGrpSpPr/>
          <p:nvPr/>
        </p:nvGrpSpPr>
        <p:grpSpPr>
          <a:xfrm>
            <a:off x="458178" y="1442486"/>
            <a:ext cx="3048000" cy="396466"/>
            <a:chOff x="443445" y="5506720"/>
            <a:chExt cx="3048000" cy="396466"/>
          </a:xfrm>
        </p:grpSpPr>
        <p:pic>
          <p:nvPicPr>
            <p:cNvPr id="24" name="Picture 23">
              <a:extLst>
                <a:ext uri="{FF2B5EF4-FFF2-40B4-BE49-F238E27FC236}">
                  <a16:creationId xmlns:a16="http://schemas.microsoft.com/office/drawing/2014/main" id="{A1A5A8E8-12AE-4C93-8A3E-852F27C8B64B}"/>
                </a:ext>
              </a:extLst>
            </p:cNvPr>
            <p:cNvPicPr>
              <a:picLocks noChangeAspect="1"/>
            </p:cNvPicPr>
            <p:nvPr/>
          </p:nvPicPr>
          <p:blipFill>
            <a:blip r:embed="rId4"/>
            <a:stretch>
              <a:fillRect/>
            </a:stretch>
          </p:blipFill>
          <p:spPr>
            <a:xfrm>
              <a:off x="443445" y="5569811"/>
              <a:ext cx="3048000" cy="333375"/>
            </a:xfrm>
            <a:prstGeom prst="rect">
              <a:avLst/>
            </a:prstGeom>
          </p:spPr>
        </p:pic>
        <p:sp>
          <p:nvSpPr>
            <p:cNvPr id="25" name="TextBox 24">
              <a:extLst>
                <a:ext uri="{FF2B5EF4-FFF2-40B4-BE49-F238E27FC236}">
                  <a16:creationId xmlns:a16="http://schemas.microsoft.com/office/drawing/2014/main" id="{C394AB7A-CF04-48EB-9D1D-3A3525EEB8CA}"/>
                </a:ext>
              </a:extLst>
            </p:cNvPr>
            <p:cNvSpPr txBox="1"/>
            <p:nvPr/>
          </p:nvSpPr>
          <p:spPr>
            <a:xfrm>
              <a:off x="2570480" y="5506720"/>
              <a:ext cx="909223" cy="230832"/>
            </a:xfrm>
            <a:prstGeom prst="rect">
              <a:avLst/>
            </a:prstGeom>
            <a:noFill/>
          </p:spPr>
          <p:txBody>
            <a:bodyPr wrap="none" rtlCol="0">
              <a:spAutoFit/>
            </a:bodyPr>
            <a:lstStyle/>
            <a:p>
              <a:r>
                <a:rPr lang="en-US" sz="900" dirty="0">
                  <a:latin typeface="Tw Cen MT" panose="020B0602020104020603" pitchFamily="34" charset="0"/>
                </a:rPr>
                <a:t>(% of the pixel)</a:t>
              </a:r>
            </a:p>
          </p:txBody>
        </p:sp>
      </p:grpSp>
      <p:sp>
        <p:nvSpPr>
          <p:cNvPr id="26" name="TextBox 25">
            <a:extLst>
              <a:ext uri="{FF2B5EF4-FFF2-40B4-BE49-F238E27FC236}">
                <a16:creationId xmlns:a16="http://schemas.microsoft.com/office/drawing/2014/main" id="{4C91DEC4-E0B8-4ADA-8F0A-2B621AF8B730}"/>
              </a:ext>
            </a:extLst>
          </p:cNvPr>
          <p:cNvSpPr txBox="1"/>
          <p:nvPr/>
        </p:nvSpPr>
        <p:spPr>
          <a:xfrm>
            <a:off x="3972479" y="2768601"/>
            <a:ext cx="886909" cy="276999"/>
          </a:xfrm>
          <a:prstGeom prst="rect">
            <a:avLst/>
          </a:prstGeom>
          <a:noFill/>
        </p:spPr>
        <p:txBody>
          <a:bodyPr wrap="none" rtlCol="0">
            <a:spAutoFit/>
          </a:bodyPr>
          <a:lstStyle/>
          <a:p>
            <a:r>
              <a:rPr lang="en-US" sz="1200" dirty="0" err="1">
                <a:latin typeface="Tw Cen MT" panose="020B0602020104020603" pitchFamily="34" charset="0"/>
              </a:rPr>
              <a:t>Sobet</a:t>
            </a:r>
            <a:r>
              <a:rPr lang="en-US" sz="1200" dirty="0">
                <a:latin typeface="Tw Cen MT" panose="020B0602020104020603" pitchFamily="34" charset="0"/>
              </a:rPr>
              <a:t> River</a:t>
            </a:r>
          </a:p>
        </p:txBody>
      </p:sp>
      <p:sp>
        <p:nvSpPr>
          <p:cNvPr id="27" name="TextBox 26">
            <a:extLst>
              <a:ext uri="{FF2B5EF4-FFF2-40B4-BE49-F238E27FC236}">
                <a16:creationId xmlns:a16="http://schemas.microsoft.com/office/drawing/2014/main" id="{3161A30B-D232-4305-9F08-F320D25FA5DF}"/>
              </a:ext>
            </a:extLst>
          </p:cNvPr>
          <p:cNvSpPr txBox="1"/>
          <p:nvPr/>
        </p:nvSpPr>
        <p:spPr>
          <a:xfrm>
            <a:off x="4523847" y="4864407"/>
            <a:ext cx="853247" cy="276999"/>
          </a:xfrm>
          <a:prstGeom prst="rect">
            <a:avLst/>
          </a:prstGeom>
          <a:noFill/>
        </p:spPr>
        <p:txBody>
          <a:bodyPr wrap="none" rtlCol="0">
            <a:spAutoFit/>
          </a:bodyPr>
          <a:lstStyle/>
          <a:p>
            <a:r>
              <a:rPr lang="en-US" sz="1200" dirty="0">
                <a:latin typeface="Tw Cen MT" panose="020B0602020104020603" pitchFamily="34" charset="0"/>
              </a:rPr>
              <a:t>Pibor River</a:t>
            </a:r>
          </a:p>
        </p:txBody>
      </p:sp>
      <p:sp>
        <p:nvSpPr>
          <p:cNvPr id="28" name="TextBox 27">
            <a:extLst>
              <a:ext uri="{FF2B5EF4-FFF2-40B4-BE49-F238E27FC236}">
                <a16:creationId xmlns:a16="http://schemas.microsoft.com/office/drawing/2014/main" id="{B63FCFF1-49B5-479F-8B11-5FDE7DFE2979}"/>
              </a:ext>
            </a:extLst>
          </p:cNvPr>
          <p:cNvSpPr txBox="1"/>
          <p:nvPr/>
        </p:nvSpPr>
        <p:spPr>
          <a:xfrm>
            <a:off x="3979646" y="3805979"/>
            <a:ext cx="927113" cy="276999"/>
          </a:xfrm>
          <a:prstGeom prst="rect">
            <a:avLst/>
          </a:prstGeom>
          <a:noFill/>
        </p:spPr>
        <p:txBody>
          <a:bodyPr wrap="none" rtlCol="0">
            <a:spAutoFit/>
          </a:bodyPr>
          <a:lstStyle/>
          <a:p>
            <a:r>
              <a:rPr lang="en-US" sz="1200" dirty="0">
                <a:latin typeface="Tw Cen MT" panose="020B0602020104020603" pitchFamily="34" charset="0"/>
              </a:rPr>
              <a:t>Akobo River</a:t>
            </a:r>
          </a:p>
        </p:txBody>
      </p:sp>
      <p:sp>
        <p:nvSpPr>
          <p:cNvPr id="29" name="TextBox 28">
            <a:extLst>
              <a:ext uri="{FF2B5EF4-FFF2-40B4-BE49-F238E27FC236}">
                <a16:creationId xmlns:a16="http://schemas.microsoft.com/office/drawing/2014/main" id="{AE340BDD-5CC5-46F3-8879-08ED2C3B98C7}"/>
              </a:ext>
            </a:extLst>
          </p:cNvPr>
          <p:cNvSpPr txBox="1"/>
          <p:nvPr/>
        </p:nvSpPr>
        <p:spPr>
          <a:xfrm>
            <a:off x="2369069" y="2612515"/>
            <a:ext cx="1706173" cy="276999"/>
          </a:xfrm>
          <a:prstGeom prst="rect">
            <a:avLst/>
          </a:prstGeom>
          <a:noFill/>
        </p:spPr>
        <p:txBody>
          <a:bodyPr wrap="none" rtlCol="0">
            <a:spAutoFit/>
          </a:bodyPr>
          <a:lstStyle/>
          <a:p>
            <a:r>
              <a:rPr lang="en-US" sz="1200" dirty="0">
                <a:latin typeface="Tw Cen MT" panose="020B0602020104020603" pitchFamily="34" charset="0"/>
              </a:rPr>
              <a:t>Northern Sudd Wetlands</a:t>
            </a:r>
          </a:p>
        </p:txBody>
      </p:sp>
      <p:sp>
        <p:nvSpPr>
          <p:cNvPr id="30" name="Rectangle 29">
            <a:extLst>
              <a:ext uri="{FF2B5EF4-FFF2-40B4-BE49-F238E27FC236}">
                <a16:creationId xmlns:a16="http://schemas.microsoft.com/office/drawing/2014/main" id="{5CB76FED-22DD-4C5B-B253-466F7964AEF7}"/>
              </a:ext>
            </a:extLst>
          </p:cNvPr>
          <p:cNvSpPr/>
          <p:nvPr/>
        </p:nvSpPr>
        <p:spPr>
          <a:xfrm>
            <a:off x="5862484" y="5653480"/>
            <a:ext cx="5610329" cy="353943"/>
          </a:xfrm>
          <a:prstGeom prst="rect">
            <a:avLst/>
          </a:prstGeom>
          <a:solidFill>
            <a:schemeClr val="bg1"/>
          </a:solidFill>
        </p:spPr>
        <p:txBody>
          <a:bodyPr wrap="square">
            <a:spAutoFit/>
          </a:bodyPr>
          <a:lstStyle/>
          <a:p>
            <a:r>
              <a:rPr lang="en-US" sz="1700" dirty="0">
                <a:latin typeface="Tw Cen MT" panose="020B0602020104020603" pitchFamily="34" charset="0"/>
              </a:rPr>
              <a:t>NOAA VIIRS 5-day composite: </a:t>
            </a:r>
            <a:r>
              <a:rPr lang="en-US" sz="1700" b="1" dirty="0">
                <a:latin typeface="Tw Cen MT" panose="020B0602020104020603" pitchFamily="34" charset="0"/>
              </a:rPr>
              <a:t>8-12 Feb 2022</a:t>
            </a:r>
          </a:p>
        </p:txBody>
      </p:sp>
      <p:sp>
        <p:nvSpPr>
          <p:cNvPr id="31" name="TextBox 30">
            <a:extLst>
              <a:ext uri="{FF2B5EF4-FFF2-40B4-BE49-F238E27FC236}">
                <a16:creationId xmlns:a16="http://schemas.microsoft.com/office/drawing/2014/main" id="{8FFD41CB-C8B5-417D-B691-7473CA3A1B89}"/>
              </a:ext>
            </a:extLst>
          </p:cNvPr>
          <p:cNvSpPr txBox="1"/>
          <p:nvPr/>
        </p:nvSpPr>
        <p:spPr>
          <a:xfrm>
            <a:off x="9605652" y="2907100"/>
            <a:ext cx="886909" cy="276999"/>
          </a:xfrm>
          <a:prstGeom prst="rect">
            <a:avLst/>
          </a:prstGeom>
          <a:noFill/>
        </p:spPr>
        <p:txBody>
          <a:bodyPr wrap="none" rtlCol="0">
            <a:spAutoFit/>
          </a:bodyPr>
          <a:lstStyle/>
          <a:p>
            <a:r>
              <a:rPr lang="en-US" sz="1200" dirty="0" err="1">
                <a:latin typeface="Tw Cen MT" panose="020B0602020104020603" pitchFamily="34" charset="0"/>
              </a:rPr>
              <a:t>Sobet</a:t>
            </a:r>
            <a:r>
              <a:rPr lang="en-US" sz="1200" dirty="0">
                <a:latin typeface="Tw Cen MT" panose="020B0602020104020603" pitchFamily="34" charset="0"/>
              </a:rPr>
              <a:t> River</a:t>
            </a:r>
          </a:p>
        </p:txBody>
      </p:sp>
      <p:sp>
        <p:nvSpPr>
          <p:cNvPr id="32" name="TextBox 31">
            <a:extLst>
              <a:ext uri="{FF2B5EF4-FFF2-40B4-BE49-F238E27FC236}">
                <a16:creationId xmlns:a16="http://schemas.microsoft.com/office/drawing/2014/main" id="{E24235F4-1E45-4448-8512-CFD1E6914050}"/>
              </a:ext>
            </a:extLst>
          </p:cNvPr>
          <p:cNvSpPr txBox="1"/>
          <p:nvPr/>
        </p:nvSpPr>
        <p:spPr>
          <a:xfrm>
            <a:off x="10049107" y="4652502"/>
            <a:ext cx="853247" cy="276999"/>
          </a:xfrm>
          <a:prstGeom prst="rect">
            <a:avLst/>
          </a:prstGeom>
          <a:noFill/>
        </p:spPr>
        <p:txBody>
          <a:bodyPr wrap="none" rtlCol="0">
            <a:spAutoFit/>
          </a:bodyPr>
          <a:lstStyle/>
          <a:p>
            <a:r>
              <a:rPr lang="en-US" sz="1200" dirty="0">
                <a:latin typeface="Tw Cen MT" panose="020B0602020104020603" pitchFamily="34" charset="0"/>
              </a:rPr>
              <a:t>Pibor River</a:t>
            </a:r>
          </a:p>
        </p:txBody>
      </p:sp>
      <p:sp>
        <p:nvSpPr>
          <p:cNvPr id="33" name="TextBox 32">
            <a:extLst>
              <a:ext uri="{FF2B5EF4-FFF2-40B4-BE49-F238E27FC236}">
                <a16:creationId xmlns:a16="http://schemas.microsoft.com/office/drawing/2014/main" id="{2A923B93-4F11-4A3B-BEF5-3275015B5746}"/>
              </a:ext>
            </a:extLst>
          </p:cNvPr>
          <p:cNvSpPr txBox="1"/>
          <p:nvPr/>
        </p:nvSpPr>
        <p:spPr>
          <a:xfrm>
            <a:off x="9539323" y="3892292"/>
            <a:ext cx="927113" cy="276999"/>
          </a:xfrm>
          <a:prstGeom prst="rect">
            <a:avLst/>
          </a:prstGeom>
          <a:noFill/>
        </p:spPr>
        <p:txBody>
          <a:bodyPr wrap="none" rtlCol="0">
            <a:spAutoFit/>
          </a:bodyPr>
          <a:lstStyle/>
          <a:p>
            <a:r>
              <a:rPr lang="en-US" sz="1200" dirty="0">
                <a:latin typeface="Tw Cen MT" panose="020B0602020104020603" pitchFamily="34" charset="0"/>
              </a:rPr>
              <a:t>Akobo River</a:t>
            </a:r>
          </a:p>
        </p:txBody>
      </p:sp>
      <p:sp>
        <p:nvSpPr>
          <p:cNvPr id="34" name="TextBox 33">
            <a:extLst>
              <a:ext uri="{FF2B5EF4-FFF2-40B4-BE49-F238E27FC236}">
                <a16:creationId xmlns:a16="http://schemas.microsoft.com/office/drawing/2014/main" id="{49BFF2D6-B8A1-4C44-BCE0-B91A2BCB8654}"/>
              </a:ext>
            </a:extLst>
          </p:cNvPr>
          <p:cNvSpPr txBox="1"/>
          <p:nvPr/>
        </p:nvSpPr>
        <p:spPr>
          <a:xfrm>
            <a:off x="7772400" y="2552220"/>
            <a:ext cx="1706173" cy="276999"/>
          </a:xfrm>
          <a:prstGeom prst="rect">
            <a:avLst/>
          </a:prstGeom>
          <a:noFill/>
        </p:spPr>
        <p:txBody>
          <a:bodyPr wrap="none" rtlCol="0">
            <a:spAutoFit/>
          </a:bodyPr>
          <a:lstStyle/>
          <a:p>
            <a:r>
              <a:rPr lang="en-US" sz="1200" dirty="0">
                <a:latin typeface="Tw Cen MT" panose="020B0602020104020603" pitchFamily="34" charset="0"/>
              </a:rPr>
              <a:t>Northern Sudd Wetlands</a:t>
            </a:r>
          </a:p>
        </p:txBody>
      </p:sp>
      <p:pic>
        <p:nvPicPr>
          <p:cNvPr id="35" name="Picture 34" descr="Map&#10;&#10;Description automatically generated">
            <a:extLst>
              <a:ext uri="{FF2B5EF4-FFF2-40B4-BE49-F238E27FC236}">
                <a16:creationId xmlns:a16="http://schemas.microsoft.com/office/drawing/2014/main" id="{7544025C-F5E6-4917-8D9F-53780DE8F5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3200" y="1517358"/>
            <a:ext cx="1701496" cy="1314792"/>
          </a:xfrm>
          <a:prstGeom prst="rect">
            <a:avLst/>
          </a:prstGeom>
        </p:spPr>
      </p:pic>
      <p:grpSp>
        <p:nvGrpSpPr>
          <p:cNvPr id="36" name="Group 35">
            <a:extLst>
              <a:ext uri="{FF2B5EF4-FFF2-40B4-BE49-F238E27FC236}">
                <a16:creationId xmlns:a16="http://schemas.microsoft.com/office/drawing/2014/main" id="{0EC985FD-DD7D-4487-BDC0-57AE2C345D7D}"/>
              </a:ext>
            </a:extLst>
          </p:cNvPr>
          <p:cNvGrpSpPr/>
          <p:nvPr/>
        </p:nvGrpSpPr>
        <p:grpSpPr>
          <a:xfrm>
            <a:off x="6161087" y="1467115"/>
            <a:ext cx="3048000" cy="396466"/>
            <a:chOff x="443445" y="5506720"/>
            <a:chExt cx="3048000" cy="396466"/>
          </a:xfrm>
        </p:grpSpPr>
        <p:pic>
          <p:nvPicPr>
            <p:cNvPr id="37" name="Picture 36">
              <a:extLst>
                <a:ext uri="{FF2B5EF4-FFF2-40B4-BE49-F238E27FC236}">
                  <a16:creationId xmlns:a16="http://schemas.microsoft.com/office/drawing/2014/main" id="{C7655FCF-6094-4E4C-ADE7-90A2888C81F2}"/>
                </a:ext>
              </a:extLst>
            </p:cNvPr>
            <p:cNvPicPr>
              <a:picLocks noChangeAspect="1"/>
            </p:cNvPicPr>
            <p:nvPr/>
          </p:nvPicPr>
          <p:blipFill>
            <a:blip r:embed="rId4"/>
            <a:stretch>
              <a:fillRect/>
            </a:stretch>
          </p:blipFill>
          <p:spPr>
            <a:xfrm>
              <a:off x="443445" y="5569811"/>
              <a:ext cx="3048000" cy="333375"/>
            </a:xfrm>
            <a:prstGeom prst="rect">
              <a:avLst/>
            </a:prstGeom>
          </p:spPr>
        </p:pic>
        <p:sp>
          <p:nvSpPr>
            <p:cNvPr id="38" name="TextBox 37">
              <a:extLst>
                <a:ext uri="{FF2B5EF4-FFF2-40B4-BE49-F238E27FC236}">
                  <a16:creationId xmlns:a16="http://schemas.microsoft.com/office/drawing/2014/main" id="{D9245B2D-5FF4-498F-8908-A3FCB99EF546}"/>
                </a:ext>
              </a:extLst>
            </p:cNvPr>
            <p:cNvSpPr txBox="1"/>
            <p:nvPr/>
          </p:nvSpPr>
          <p:spPr>
            <a:xfrm>
              <a:off x="2570480" y="5506720"/>
              <a:ext cx="909223" cy="230832"/>
            </a:xfrm>
            <a:prstGeom prst="rect">
              <a:avLst/>
            </a:prstGeom>
            <a:noFill/>
          </p:spPr>
          <p:txBody>
            <a:bodyPr wrap="none" rtlCol="0">
              <a:spAutoFit/>
            </a:bodyPr>
            <a:lstStyle/>
            <a:p>
              <a:r>
                <a:rPr lang="en-US" sz="900" dirty="0">
                  <a:latin typeface="Tw Cen MT" panose="020B0602020104020603" pitchFamily="34" charset="0"/>
                </a:rPr>
                <a:t>(% of the pixel)</a:t>
              </a:r>
            </a:p>
          </p:txBody>
        </p:sp>
      </p:grpSp>
      <p:sp>
        <p:nvSpPr>
          <p:cNvPr id="39" name="Rectangle 38">
            <a:extLst>
              <a:ext uri="{FF2B5EF4-FFF2-40B4-BE49-F238E27FC236}">
                <a16:creationId xmlns:a16="http://schemas.microsoft.com/office/drawing/2014/main" id="{3F04CE0A-72A8-4439-87D8-319F5BCA204F}"/>
              </a:ext>
            </a:extLst>
          </p:cNvPr>
          <p:cNvSpPr/>
          <p:nvPr/>
        </p:nvSpPr>
        <p:spPr>
          <a:xfrm>
            <a:off x="9297515" y="1863581"/>
            <a:ext cx="923504" cy="104351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8B64AE7C-2C74-4BDB-A2B1-82B584BA4CED}"/>
              </a:ext>
            </a:extLst>
          </p:cNvPr>
          <p:cNvSpPr/>
          <p:nvPr/>
        </p:nvSpPr>
        <p:spPr>
          <a:xfrm>
            <a:off x="6462798" y="2768601"/>
            <a:ext cx="2764300" cy="1123691"/>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569044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B9A38E-5D3D-4CBA-9864-C2E30E3717DB}"/>
              </a:ext>
            </a:extLst>
          </p:cNvPr>
          <p:cNvSpPr>
            <a:spLocks noGrp="1"/>
          </p:cNvSpPr>
          <p:nvPr>
            <p:ph type="title"/>
          </p:nvPr>
        </p:nvSpPr>
        <p:spPr>
          <a:xfrm>
            <a:off x="609600" y="777240"/>
            <a:ext cx="10972800" cy="731520"/>
          </a:xfrm>
        </p:spPr>
        <p:txBody>
          <a:bodyPr/>
          <a:lstStyle/>
          <a:p>
            <a:r>
              <a:rPr lang="en-US" dirty="0"/>
              <a:t>Flooding in Zambia</a:t>
            </a:r>
          </a:p>
        </p:txBody>
      </p:sp>
      <p:sp>
        <p:nvSpPr>
          <p:cNvPr id="15" name="TextBox 14">
            <a:extLst>
              <a:ext uri="{FF2B5EF4-FFF2-40B4-BE49-F238E27FC236}">
                <a16:creationId xmlns:a16="http://schemas.microsoft.com/office/drawing/2014/main" id="{D144EE8F-18E3-496B-9F1E-A82CB473CC0A}"/>
              </a:ext>
            </a:extLst>
          </p:cNvPr>
          <p:cNvSpPr txBox="1"/>
          <p:nvPr/>
        </p:nvSpPr>
        <p:spPr>
          <a:xfrm>
            <a:off x="576072" y="6019800"/>
            <a:ext cx="5257801" cy="369332"/>
          </a:xfrm>
          <a:prstGeom prst="rect">
            <a:avLst/>
          </a:prstGeom>
          <a:noFill/>
        </p:spPr>
        <p:txBody>
          <a:bodyPr wrap="square" rtlCol="0">
            <a:spAutoFit/>
          </a:bodyPr>
          <a:lstStyle/>
          <a:p>
            <a:r>
              <a:rPr lang="en-US" dirty="0">
                <a:latin typeface="Tw Cen MT" panose="020B0602020104020603" pitchFamily="34" charset="0"/>
              </a:rPr>
              <a:t>NOAA VIIRS 5-Day composite: 8-12 Feb 2022</a:t>
            </a:r>
          </a:p>
        </p:txBody>
      </p:sp>
      <p:pic>
        <p:nvPicPr>
          <p:cNvPr id="23" name="Picture 22" descr="Map&#10;&#10;Description automatically generated">
            <a:extLst>
              <a:ext uri="{FF2B5EF4-FFF2-40B4-BE49-F238E27FC236}">
                <a16:creationId xmlns:a16="http://schemas.microsoft.com/office/drawing/2014/main" id="{7E3A162B-2340-4E2E-B5B0-5E424296F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612" y="1447800"/>
            <a:ext cx="5916706" cy="4572000"/>
          </a:xfrm>
          <a:prstGeom prst="rect">
            <a:avLst/>
          </a:prstGeom>
        </p:spPr>
      </p:pic>
      <p:pic>
        <p:nvPicPr>
          <p:cNvPr id="24" name="Picture 23" descr="Map&#10;&#10;Description automatically generated">
            <a:extLst>
              <a:ext uri="{FF2B5EF4-FFF2-40B4-BE49-F238E27FC236}">
                <a16:creationId xmlns:a16="http://schemas.microsoft.com/office/drawing/2014/main" id="{8D768AB6-81F1-4145-A9C8-0C842A7B9A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6070" y="4419600"/>
            <a:ext cx="2070848" cy="1600200"/>
          </a:xfrm>
          <a:prstGeom prst="rect">
            <a:avLst/>
          </a:prstGeom>
        </p:spPr>
      </p:pic>
      <p:sp>
        <p:nvSpPr>
          <p:cNvPr id="25" name="TextBox 24">
            <a:extLst>
              <a:ext uri="{FF2B5EF4-FFF2-40B4-BE49-F238E27FC236}">
                <a16:creationId xmlns:a16="http://schemas.microsoft.com/office/drawing/2014/main" id="{F5E0E26F-1E21-4536-9560-A19B33673FD2}"/>
              </a:ext>
            </a:extLst>
          </p:cNvPr>
          <p:cNvSpPr txBox="1"/>
          <p:nvPr/>
        </p:nvSpPr>
        <p:spPr>
          <a:xfrm>
            <a:off x="6705630" y="1521460"/>
            <a:ext cx="5257801" cy="769441"/>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w Cen MT" panose="020B0602020104020603" pitchFamily="34" charset="0"/>
              </a:rPr>
              <a:t>Flooding continues in the upper reaches of Zambezi River in Zambia.</a:t>
            </a:r>
          </a:p>
        </p:txBody>
      </p:sp>
      <p:grpSp>
        <p:nvGrpSpPr>
          <p:cNvPr id="26" name="Group 25">
            <a:extLst>
              <a:ext uri="{FF2B5EF4-FFF2-40B4-BE49-F238E27FC236}">
                <a16:creationId xmlns:a16="http://schemas.microsoft.com/office/drawing/2014/main" id="{FC9902D2-35B5-4C6D-ACED-C1D22B231284}"/>
              </a:ext>
            </a:extLst>
          </p:cNvPr>
          <p:cNvGrpSpPr/>
          <p:nvPr/>
        </p:nvGrpSpPr>
        <p:grpSpPr>
          <a:xfrm>
            <a:off x="731632" y="1440366"/>
            <a:ext cx="3048000" cy="396466"/>
            <a:chOff x="443445" y="5506720"/>
            <a:chExt cx="3048000" cy="396466"/>
          </a:xfrm>
        </p:grpSpPr>
        <p:pic>
          <p:nvPicPr>
            <p:cNvPr id="27" name="Picture 26">
              <a:extLst>
                <a:ext uri="{FF2B5EF4-FFF2-40B4-BE49-F238E27FC236}">
                  <a16:creationId xmlns:a16="http://schemas.microsoft.com/office/drawing/2014/main" id="{6321FF6B-E38A-49DA-A3DC-F43E1A9B0CF2}"/>
                </a:ext>
              </a:extLst>
            </p:cNvPr>
            <p:cNvPicPr>
              <a:picLocks noChangeAspect="1"/>
            </p:cNvPicPr>
            <p:nvPr/>
          </p:nvPicPr>
          <p:blipFill>
            <a:blip r:embed="rId4"/>
            <a:stretch>
              <a:fillRect/>
            </a:stretch>
          </p:blipFill>
          <p:spPr>
            <a:xfrm>
              <a:off x="443445" y="5569811"/>
              <a:ext cx="3048000" cy="333375"/>
            </a:xfrm>
            <a:prstGeom prst="rect">
              <a:avLst/>
            </a:prstGeom>
          </p:spPr>
        </p:pic>
        <p:sp>
          <p:nvSpPr>
            <p:cNvPr id="28" name="TextBox 27">
              <a:extLst>
                <a:ext uri="{FF2B5EF4-FFF2-40B4-BE49-F238E27FC236}">
                  <a16:creationId xmlns:a16="http://schemas.microsoft.com/office/drawing/2014/main" id="{515D8715-DCEC-4ABB-B6C5-1A9822E6D41D}"/>
                </a:ext>
              </a:extLst>
            </p:cNvPr>
            <p:cNvSpPr txBox="1"/>
            <p:nvPr/>
          </p:nvSpPr>
          <p:spPr>
            <a:xfrm>
              <a:off x="2570480" y="5506720"/>
              <a:ext cx="909223" cy="230832"/>
            </a:xfrm>
            <a:prstGeom prst="rect">
              <a:avLst/>
            </a:prstGeom>
            <a:noFill/>
          </p:spPr>
          <p:txBody>
            <a:bodyPr wrap="none" rtlCol="0">
              <a:spAutoFit/>
            </a:bodyPr>
            <a:lstStyle/>
            <a:p>
              <a:r>
                <a:rPr lang="en-US" sz="900" dirty="0">
                  <a:latin typeface="Tw Cen MT" panose="020B0602020104020603" pitchFamily="34" charset="0"/>
                </a:rPr>
                <a:t>(% of the pixel)</a:t>
              </a:r>
            </a:p>
          </p:txBody>
        </p:sp>
      </p:grpSp>
    </p:spTree>
    <p:extLst>
      <p:ext uri="{BB962C8B-B14F-4D97-AF65-F5344CB8AC3E}">
        <p14:creationId xmlns:p14="http://schemas.microsoft.com/office/powerpoint/2010/main" val="213618302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3685B26-6150-4CF5-A4D2-149D68DA23D5}"/>
              </a:ext>
            </a:extLst>
          </p:cNvPr>
          <p:cNvSpPr>
            <a:spLocks noGrp="1"/>
          </p:cNvSpPr>
          <p:nvPr>
            <p:ph type="title"/>
          </p:nvPr>
        </p:nvSpPr>
        <p:spPr>
          <a:xfrm>
            <a:off x="609600" y="777240"/>
            <a:ext cx="10972800" cy="731520"/>
          </a:xfrm>
        </p:spPr>
        <p:txBody>
          <a:bodyPr/>
          <a:lstStyle/>
          <a:p>
            <a:r>
              <a:rPr lang="en-US" dirty="0"/>
              <a:t>Flooding in Mozambique and Malawi Caused by TC Ana</a:t>
            </a:r>
          </a:p>
        </p:txBody>
      </p:sp>
      <p:pic>
        <p:nvPicPr>
          <p:cNvPr id="6" name="Picture 5" descr="Map&#10;&#10;Description automatically generated">
            <a:extLst>
              <a:ext uri="{FF2B5EF4-FFF2-40B4-BE49-F238E27FC236}">
                <a16:creationId xmlns:a16="http://schemas.microsoft.com/office/drawing/2014/main" id="{723A6578-CD81-4C59-8BB4-31A3C79D2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8965" y="1423940"/>
            <a:ext cx="5325035" cy="4114800"/>
          </a:xfrm>
          <a:prstGeom prst="rect">
            <a:avLst/>
          </a:prstGeom>
        </p:spPr>
      </p:pic>
      <p:sp>
        <p:nvSpPr>
          <p:cNvPr id="7" name="TextBox 6">
            <a:extLst>
              <a:ext uri="{FF2B5EF4-FFF2-40B4-BE49-F238E27FC236}">
                <a16:creationId xmlns:a16="http://schemas.microsoft.com/office/drawing/2014/main" id="{49BEB3BC-823F-49DA-BD63-EE727127C595}"/>
              </a:ext>
            </a:extLst>
          </p:cNvPr>
          <p:cNvSpPr txBox="1"/>
          <p:nvPr/>
        </p:nvSpPr>
        <p:spPr>
          <a:xfrm>
            <a:off x="6248399" y="5572025"/>
            <a:ext cx="5257801" cy="369332"/>
          </a:xfrm>
          <a:prstGeom prst="rect">
            <a:avLst/>
          </a:prstGeom>
          <a:noFill/>
        </p:spPr>
        <p:txBody>
          <a:bodyPr wrap="square" rtlCol="0">
            <a:spAutoFit/>
          </a:bodyPr>
          <a:lstStyle/>
          <a:p>
            <a:r>
              <a:rPr lang="en-US" dirty="0">
                <a:latin typeface="Tw Cen MT" panose="020B0602020104020603" pitchFamily="34" charset="0"/>
              </a:rPr>
              <a:t>NOAA VIIRS 5-Day composite: 8-12 Feb 2022</a:t>
            </a:r>
          </a:p>
        </p:txBody>
      </p:sp>
      <p:pic>
        <p:nvPicPr>
          <p:cNvPr id="8" name="Picture 7" descr="Map&#10;&#10;Description automatically generated">
            <a:extLst>
              <a:ext uri="{FF2B5EF4-FFF2-40B4-BE49-F238E27FC236}">
                <a16:creationId xmlns:a16="http://schemas.microsoft.com/office/drawing/2014/main" id="{50354076-FCEC-481D-9794-696588CC9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65" y="1423940"/>
            <a:ext cx="5325035" cy="4114800"/>
          </a:xfrm>
          <a:prstGeom prst="rect">
            <a:avLst/>
          </a:prstGeom>
        </p:spPr>
      </p:pic>
      <p:sp>
        <p:nvSpPr>
          <p:cNvPr id="9" name="TextBox 8">
            <a:extLst>
              <a:ext uri="{FF2B5EF4-FFF2-40B4-BE49-F238E27FC236}">
                <a16:creationId xmlns:a16="http://schemas.microsoft.com/office/drawing/2014/main" id="{F4909F85-AF72-4C93-B0BB-83B637C25DA0}"/>
              </a:ext>
            </a:extLst>
          </p:cNvPr>
          <p:cNvSpPr txBox="1"/>
          <p:nvPr/>
        </p:nvSpPr>
        <p:spPr>
          <a:xfrm>
            <a:off x="656665" y="5567682"/>
            <a:ext cx="5244354" cy="369332"/>
          </a:xfrm>
          <a:prstGeom prst="rect">
            <a:avLst/>
          </a:prstGeom>
          <a:noFill/>
        </p:spPr>
        <p:txBody>
          <a:bodyPr wrap="square" rtlCol="0">
            <a:spAutoFit/>
          </a:bodyPr>
          <a:lstStyle/>
          <a:p>
            <a:r>
              <a:rPr lang="en-US" dirty="0">
                <a:latin typeface="Tw Cen MT" panose="020B0602020104020603" pitchFamily="34" charset="0"/>
              </a:rPr>
              <a:t>NOAA VIIRS 5-Day composite: 26-30 Jan 2022</a:t>
            </a:r>
          </a:p>
        </p:txBody>
      </p:sp>
      <p:grpSp>
        <p:nvGrpSpPr>
          <p:cNvPr id="10" name="Group 9">
            <a:extLst>
              <a:ext uri="{FF2B5EF4-FFF2-40B4-BE49-F238E27FC236}">
                <a16:creationId xmlns:a16="http://schemas.microsoft.com/office/drawing/2014/main" id="{90E3D08A-DC82-48D2-9A5F-55A6DE82D02B}"/>
              </a:ext>
            </a:extLst>
          </p:cNvPr>
          <p:cNvGrpSpPr/>
          <p:nvPr/>
        </p:nvGrpSpPr>
        <p:grpSpPr>
          <a:xfrm>
            <a:off x="8636000" y="5142274"/>
            <a:ext cx="3048000" cy="396466"/>
            <a:chOff x="443445" y="5506720"/>
            <a:chExt cx="3048000" cy="396466"/>
          </a:xfrm>
        </p:grpSpPr>
        <p:pic>
          <p:nvPicPr>
            <p:cNvPr id="11" name="Picture 10">
              <a:extLst>
                <a:ext uri="{FF2B5EF4-FFF2-40B4-BE49-F238E27FC236}">
                  <a16:creationId xmlns:a16="http://schemas.microsoft.com/office/drawing/2014/main" id="{39D4C793-0DFD-4420-A55E-DD5AB2C125E8}"/>
                </a:ext>
              </a:extLst>
            </p:cNvPr>
            <p:cNvPicPr>
              <a:picLocks noChangeAspect="1"/>
            </p:cNvPicPr>
            <p:nvPr/>
          </p:nvPicPr>
          <p:blipFill>
            <a:blip r:embed="rId4"/>
            <a:stretch>
              <a:fillRect/>
            </a:stretch>
          </p:blipFill>
          <p:spPr>
            <a:xfrm>
              <a:off x="443445" y="5569811"/>
              <a:ext cx="3048000" cy="333375"/>
            </a:xfrm>
            <a:prstGeom prst="rect">
              <a:avLst/>
            </a:prstGeom>
          </p:spPr>
        </p:pic>
        <p:sp>
          <p:nvSpPr>
            <p:cNvPr id="12" name="TextBox 11">
              <a:extLst>
                <a:ext uri="{FF2B5EF4-FFF2-40B4-BE49-F238E27FC236}">
                  <a16:creationId xmlns:a16="http://schemas.microsoft.com/office/drawing/2014/main" id="{7EFF82AF-B2AC-4913-9ED4-26A6B872A8A4}"/>
                </a:ext>
              </a:extLst>
            </p:cNvPr>
            <p:cNvSpPr txBox="1"/>
            <p:nvPr/>
          </p:nvSpPr>
          <p:spPr>
            <a:xfrm>
              <a:off x="2570480" y="5506720"/>
              <a:ext cx="909223" cy="230832"/>
            </a:xfrm>
            <a:prstGeom prst="rect">
              <a:avLst/>
            </a:prstGeom>
            <a:noFill/>
          </p:spPr>
          <p:txBody>
            <a:bodyPr wrap="none" rtlCol="0">
              <a:spAutoFit/>
            </a:bodyPr>
            <a:lstStyle/>
            <a:p>
              <a:r>
                <a:rPr lang="en-US" sz="900" dirty="0">
                  <a:latin typeface="Tw Cen MT" panose="020B0602020104020603" pitchFamily="34" charset="0"/>
                </a:rPr>
                <a:t>(% of the pixel)</a:t>
              </a:r>
            </a:p>
          </p:txBody>
        </p:sp>
      </p:grpSp>
      <p:pic>
        <p:nvPicPr>
          <p:cNvPr id="13" name="Picture 12" descr="Map&#10;&#10;Description automatically generated">
            <a:extLst>
              <a:ext uri="{FF2B5EF4-FFF2-40B4-BE49-F238E27FC236}">
                <a16:creationId xmlns:a16="http://schemas.microsoft.com/office/drawing/2014/main" id="{16391F39-0BDA-4689-ACA6-4F815C8FE3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5588" y="4181611"/>
            <a:ext cx="1775012" cy="1371600"/>
          </a:xfrm>
          <a:prstGeom prst="rect">
            <a:avLst/>
          </a:prstGeom>
        </p:spPr>
      </p:pic>
      <p:grpSp>
        <p:nvGrpSpPr>
          <p:cNvPr id="14" name="Group 13">
            <a:extLst>
              <a:ext uri="{FF2B5EF4-FFF2-40B4-BE49-F238E27FC236}">
                <a16:creationId xmlns:a16="http://schemas.microsoft.com/office/drawing/2014/main" id="{9BD1F42E-B500-4D83-901B-F8614C5D3D3D}"/>
              </a:ext>
            </a:extLst>
          </p:cNvPr>
          <p:cNvGrpSpPr/>
          <p:nvPr/>
        </p:nvGrpSpPr>
        <p:grpSpPr>
          <a:xfrm>
            <a:off x="3022600" y="1394998"/>
            <a:ext cx="3048000" cy="396466"/>
            <a:chOff x="443445" y="5506720"/>
            <a:chExt cx="3048000" cy="396466"/>
          </a:xfrm>
        </p:grpSpPr>
        <p:pic>
          <p:nvPicPr>
            <p:cNvPr id="15" name="Picture 14">
              <a:extLst>
                <a:ext uri="{FF2B5EF4-FFF2-40B4-BE49-F238E27FC236}">
                  <a16:creationId xmlns:a16="http://schemas.microsoft.com/office/drawing/2014/main" id="{89B0FE28-038B-4239-837E-0DE866EFE584}"/>
                </a:ext>
              </a:extLst>
            </p:cNvPr>
            <p:cNvPicPr>
              <a:picLocks noChangeAspect="1"/>
            </p:cNvPicPr>
            <p:nvPr/>
          </p:nvPicPr>
          <p:blipFill>
            <a:blip r:embed="rId4"/>
            <a:stretch>
              <a:fillRect/>
            </a:stretch>
          </p:blipFill>
          <p:spPr>
            <a:xfrm>
              <a:off x="443445" y="5569811"/>
              <a:ext cx="3048000" cy="333375"/>
            </a:xfrm>
            <a:prstGeom prst="rect">
              <a:avLst/>
            </a:prstGeom>
          </p:spPr>
        </p:pic>
        <p:sp>
          <p:nvSpPr>
            <p:cNvPr id="16" name="TextBox 15">
              <a:extLst>
                <a:ext uri="{FF2B5EF4-FFF2-40B4-BE49-F238E27FC236}">
                  <a16:creationId xmlns:a16="http://schemas.microsoft.com/office/drawing/2014/main" id="{14FCF7AB-CA8D-4F70-B926-2F0C9F922A74}"/>
                </a:ext>
              </a:extLst>
            </p:cNvPr>
            <p:cNvSpPr txBox="1"/>
            <p:nvPr/>
          </p:nvSpPr>
          <p:spPr>
            <a:xfrm>
              <a:off x="2570480" y="5506720"/>
              <a:ext cx="909223" cy="230832"/>
            </a:xfrm>
            <a:prstGeom prst="rect">
              <a:avLst/>
            </a:prstGeom>
            <a:noFill/>
          </p:spPr>
          <p:txBody>
            <a:bodyPr wrap="none" rtlCol="0">
              <a:spAutoFit/>
            </a:bodyPr>
            <a:lstStyle/>
            <a:p>
              <a:r>
                <a:rPr lang="en-US" sz="900" dirty="0">
                  <a:latin typeface="Tw Cen MT" panose="020B0602020104020603" pitchFamily="34" charset="0"/>
                </a:rPr>
                <a:t>(% of the pixel)</a:t>
              </a:r>
            </a:p>
          </p:txBody>
        </p:sp>
      </p:grpSp>
      <p:sp>
        <p:nvSpPr>
          <p:cNvPr id="17" name="TextBox 16">
            <a:extLst>
              <a:ext uri="{FF2B5EF4-FFF2-40B4-BE49-F238E27FC236}">
                <a16:creationId xmlns:a16="http://schemas.microsoft.com/office/drawing/2014/main" id="{9384724D-C793-4E33-BB6A-A44B9BE2632D}"/>
              </a:ext>
            </a:extLst>
          </p:cNvPr>
          <p:cNvSpPr txBox="1"/>
          <p:nvPr/>
        </p:nvSpPr>
        <p:spPr>
          <a:xfrm>
            <a:off x="609600" y="6063159"/>
            <a:ext cx="11074400" cy="430887"/>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w Cen MT" panose="020B0602020104020603" pitchFamily="34" charset="0"/>
              </a:rPr>
              <a:t>Flooded areas due to TC Ana have been significantly retreaded in Malawi and Mozambique.</a:t>
            </a:r>
          </a:p>
        </p:txBody>
      </p:sp>
    </p:spTree>
    <p:extLst>
      <p:ext uri="{BB962C8B-B14F-4D97-AF65-F5344CB8AC3E}">
        <p14:creationId xmlns:p14="http://schemas.microsoft.com/office/powerpoint/2010/main" val="16085234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DF372E9-84D0-4C35-B305-85F22AD96469}"/>
              </a:ext>
            </a:extLst>
          </p:cNvPr>
          <p:cNvSpPr>
            <a:spLocks noGrp="1"/>
          </p:cNvSpPr>
          <p:nvPr>
            <p:ph type="title"/>
          </p:nvPr>
        </p:nvSpPr>
        <p:spPr>
          <a:xfrm>
            <a:off x="609600" y="777240"/>
            <a:ext cx="10972800" cy="731520"/>
          </a:xfrm>
        </p:spPr>
        <p:txBody>
          <a:bodyPr/>
          <a:lstStyle/>
          <a:p>
            <a:r>
              <a:rPr lang="en-US" dirty="0"/>
              <a:t>Flooding in Madagascar C</a:t>
            </a:r>
            <a:r>
              <a:rPr lang="en-US" dirty="0">
                <a:latin typeface="Tw Cen MT" panose="020B0602020104020603" pitchFamily="34" charset="0"/>
              </a:rPr>
              <a:t>aused by Tropical Cyclone Ana</a:t>
            </a:r>
            <a:endParaRPr lang="en-US" dirty="0"/>
          </a:p>
        </p:txBody>
      </p:sp>
      <p:pic>
        <p:nvPicPr>
          <p:cNvPr id="6" name="Picture 5" descr="Map&#10;&#10;Description automatically generated">
            <a:extLst>
              <a:ext uri="{FF2B5EF4-FFF2-40B4-BE49-F238E27FC236}">
                <a16:creationId xmlns:a16="http://schemas.microsoft.com/office/drawing/2014/main" id="{01A38070-A345-4B3E-AA43-3D8F6CFAF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035" y="1534160"/>
            <a:ext cx="5325035" cy="4114800"/>
          </a:xfrm>
          <a:prstGeom prst="rect">
            <a:avLst/>
          </a:prstGeom>
        </p:spPr>
      </p:pic>
      <p:pic>
        <p:nvPicPr>
          <p:cNvPr id="7" name="Picture 6" descr="A picture containing map&#10;&#10;Description automatically generated">
            <a:extLst>
              <a:ext uri="{FF2B5EF4-FFF2-40B4-BE49-F238E27FC236}">
                <a16:creationId xmlns:a16="http://schemas.microsoft.com/office/drawing/2014/main" id="{E8868AEA-ACFD-4F4C-83AA-3457EA1F1E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0" t="2222" r="60303" b="2222"/>
          <a:stretch/>
        </p:blipFill>
        <p:spPr>
          <a:xfrm>
            <a:off x="3293035" y="3820160"/>
            <a:ext cx="956931" cy="1828800"/>
          </a:xfrm>
          <a:prstGeom prst="rect">
            <a:avLst/>
          </a:prstGeom>
        </p:spPr>
      </p:pic>
      <p:sp>
        <p:nvSpPr>
          <p:cNvPr id="8" name="TextBox 7">
            <a:extLst>
              <a:ext uri="{FF2B5EF4-FFF2-40B4-BE49-F238E27FC236}">
                <a16:creationId xmlns:a16="http://schemas.microsoft.com/office/drawing/2014/main" id="{6D9CA3F1-C92C-4022-9468-F1D9E4B6B7EC}"/>
              </a:ext>
            </a:extLst>
          </p:cNvPr>
          <p:cNvSpPr txBox="1"/>
          <p:nvPr/>
        </p:nvSpPr>
        <p:spPr>
          <a:xfrm>
            <a:off x="3200400" y="5618482"/>
            <a:ext cx="5244354" cy="369332"/>
          </a:xfrm>
          <a:prstGeom prst="rect">
            <a:avLst/>
          </a:prstGeom>
          <a:noFill/>
        </p:spPr>
        <p:txBody>
          <a:bodyPr wrap="square" rtlCol="0">
            <a:spAutoFit/>
          </a:bodyPr>
          <a:lstStyle/>
          <a:p>
            <a:r>
              <a:rPr lang="en-US" dirty="0">
                <a:latin typeface="Tw Cen MT" panose="020B0602020104020603" pitchFamily="34" charset="0"/>
              </a:rPr>
              <a:t>NOAA VIIRS 5-Day composite: 8-12 Feb 2022</a:t>
            </a:r>
          </a:p>
        </p:txBody>
      </p:sp>
      <p:pic>
        <p:nvPicPr>
          <p:cNvPr id="9" name="Picture 8">
            <a:extLst>
              <a:ext uri="{FF2B5EF4-FFF2-40B4-BE49-F238E27FC236}">
                <a16:creationId xmlns:a16="http://schemas.microsoft.com/office/drawing/2014/main" id="{D17AF409-C944-415F-84B2-DA74A1793A4C}"/>
              </a:ext>
            </a:extLst>
          </p:cNvPr>
          <p:cNvPicPr>
            <a:picLocks noChangeAspect="1"/>
          </p:cNvPicPr>
          <p:nvPr/>
        </p:nvPicPr>
        <p:blipFill rotWithShape="1">
          <a:blip r:embed="rId4"/>
          <a:srcRect l="26317" t="11334" r="43233" b="4444"/>
          <a:stretch/>
        </p:blipFill>
        <p:spPr>
          <a:xfrm>
            <a:off x="762000" y="1534160"/>
            <a:ext cx="2442823" cy="4114800"/>
          </a:xfrm>
          <a:prstGeom prst="rect">
            <a:avLst/>
          </a:prstGeom>
        </p:spPr>
      </p:pic>
      <p:pic>
        <p:nvPicPr>
          <p:cNvPr id="10" name="Picture 9">
            <a:extLst>
              <a:ext uri="{FF2B5EF4-FFF2-40B4-BE49-F238E27FC236}">
                <a16:creationId xmlns:a16="http://schemas.microsoft.com/office/drawing/2014/main" id="{7A794693-9BBD-4FBC-A6ED-10CCB4460DD6}"/>
              </a:ext>
            </a:extLst>
          </p:cNvPr>
          <p:cNvPicPr>
            <a:picLocks noChangeAspect="1"/>
          </p:cNvPicPr>
          <p:nvPr/>
        </p:nvPicPr>
        <p:blipFill rotWithShape="1">
          <a:blip r:embed="rId5"/>
          <a:srcRect l="22256" t="11334" r="38497" b="3333"/>
          <a:stretch/>
        </p:blipFill>
        <p:spPr>
          <a:xfrm>
            <a:off x="8700425" y="1506221"/>
            <a:ext cx="3107531" cy="4114800"/>
          </a:xfrm>
          <a:prstGeom prst="rect">
            <a:avLst/>
          </a:prstGeom>
        </p:spPr>
      </p:pic>
      <p:cxnSp>
        <p:nvCxnSpPr>
          <p:cNvPr id="11" name="Straight Arrow Connector 10">
            <a:extLst>
              <a:ext uri="{FF2B5EF4-FFF2-40B4-BE49-F238E27FC236}">
                <a16:creationId xmlns:a16="http://schemas.microsoft.com/office/drawing/2014/main" id="{C6725B23-BE09-4037-867E-9D68B76FE6BF}"/>
              </a:ext>
            </a:extLst>
          </p:cNvPr>
          <p:cNvCxnSpPr>
            <a:stCxn id="9" idx="3"/>
          </p:cNvCxnSpPr>
          <p:nvPr/>
        </p:nvCxnSpPr>
        <p:spPr>
          <a:xfrm flipV="1">
            <a:off x="3204823" y="2286000"/>
            <a:ext cx="1519577" cy="13055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A620BCBF-1B3B-42B1-A331-CD4C15E8A1E8}"/>
              </a:ext>
            </a:extLst>
          </p:cNvPr>
          <p:cNvCxnSpPr>
            <a:stCxn id="10" idx="1"/>
          </p:cNvCxnSpPr>
          <p:nvPr/>
        </p:nvCxnSpPr>
        <p:spPr>
          <a:xfrm flipH="1">
            <a:off x="5955552" y="3563621"/>
            <a:ext cx="2744873" cy="17602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AACD85C0-A1B4-4C22-8ECA-22CDA612BA77}"/>
              </a:ext>
            </a:extLst>
          </p:cNvPr>
          <p:cNvSpPr txBox="1"/>
          <p:nvPr/>
        </p:nvSpPr>
        <p:spPr>
          <a:xfrm>
            <a:off x="8700425" y="5641565"/>
            <a:ext cx="3364761" cy="323165"/>
          </a:xfrm>
          <a:prstGeom prst="rect">
            <a:avLst/>
          </a:prstGeom>
          <a:noFill/>
        </p:spPr>
        <p:txBody>
          <a:bodyPr wrap="square" rtlCol="0">
            <a:spAutoFit/>
          </a:bodyPr>
          <a:lstStyle/>
          <a:p>
            <a:r>
              <a:rPr lang="en-US" sz="1500" dirty="0">
                <a:latin typeface="Tw Cen MT" panose="020B0602020104020603" pitchFamily="34" charset="0"/>
              </a:rPr>
              <a:t>SAOCOM Jan 25-29, 2022 (Int. Charter)</a:t>
            </a:r>
          </a:p>
        </p:txBody>
      </p:sp>
      <p:sp>
        <p:nvSpPr>
          <p:cNvPr id="14" name="TextBox 13">
            <a:extLst>
              <a:ext uri="{FF2B5EF4-FFF2-40B4-BE49-F238E27FC236}">
                <a16:creationId xmlns:a16="http://schemas.microsoft.com/office/drawing/2014/main" id="{7FD70C21-40E0-47E7-988C-46BABD17D546}"/>
              </a:ext>
            </a:extLst>
          </p:cNvPr>
          <p:cNvSpPr txBox="1"/>
          <p:nvPr/>
        </p:nvSpPr>
        <p:spPr>
          <a:xfrm>
            <a:off x="609601" y="5641565"/>
            <a:ext cx="2590800" cy="553998"/>
          </a:xfrm>
          <a:prstGeom prst="rect">
            <a:avLst/>
          </a:prstGeom>
          <a:noFill/>
        </p:spPr>
        <p:txBody>
          <a:bodyPr wrap="square" rtlCol="0">
            <a:spAutoFit/>
          </a:bodyPr>
          <a:lstStyle/>
          <a:p>
            <a:r>
              <a:rPr lang="en-US" sz="1500" dirty="0">
                <a:latin typeface="Tw Cen MT" panose="020B0602020104020603" pitchFamily="34" charset="0"/>
              </a:rPr>
              <a:t>RADARSAT Jan 25-29, 2022 (Int. Charter)</a:t>
            </a:r>
          </a:p>
        </p:txBody>
      </p:sp>
      <p:grpSp>
        <p:nvGrpSpPr>
          <p:cNvPr id="15" name="Group 14">
            <a:extLst>
              <a:ext uri="{FF2B5EF4-FFF2-40B4-BE49-F238E27FC236}">
                <a16:creationId xmlns:a16="http://schemas.microsoft.com/office/drawing/2014/main" id="{E533F0B2-DC6C-4DE4-9843-A89766661A56}"/>
              </a:ext>
            </a:extLst>
          </p:cNvPr>
          <p:cNvGrpSpPr/>
          <p:nvPr/>
        </p:nvGrpSpPr>
        <p:grpSpPr>
          <a:xfrm>
            <a:off x="8754937" y="5321088"/>
            <a:ext cx="1499253" cy="307777"/>
            <a:chOff x="685800" y="6034551"/>
            <a:chExt cx="1499253" cy="307777"/>
          </a:xfrm>
        </p:grpSpPr>
        <p:sp>
          <p:nvSpPr>
            <p:cNvPr id="16" name="Rectangle 15">
              <a:extLst>
                <a:ext uri="{FF2B5EF4-FFF2-40B4-BE49-F238E27FC236}">
                  <a16:creationId xmlns:a16="http://schemas.microsoft.com/office/drawing/2014/main" id="{6EB3AB5F-1B2C-4F72-84BF-33ED44AFBDB3}"/>
                </a:ext>
              </a:extLst>
            </p:cNvPr>
            <p:cNvSpPr/>
            <p:nvPr/>
          </p:nvSpPr>
          <p:spPr>
            <a:xfrm>
              <a:off x="685800" y="6097000"/>
              <a:ext cx="304800"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2C880E86-6F0E-4D06-83CB-763F1FB2D603}"/>
                </a:ext>
              </a:extLst>
            </p:cNvPr>
            <p:cNvSpPr txBox="1"/>
            <p:nvPr/>
          </p:nvSpPr>
          <p:spPr>
            <a:xfrm>
              <a:off x="956832" y="6034551"/>
              <a:ext cx="1228221" cy="307777"/>
            </a:xfrm>
            <a:prstGeom prst="rect">
              <a:avLst/>
            </a:prstGeom>
            <a:noFill/>
          </p:spPr>
          <p:txBody>
            <a:bodyPr wrap="none" rtlCol="0">
              <a:spAutoFit/>
            </a:bodyPr>
            <a:lstStyle/>
            <a:p>
              <a:r>
                <a:rPr lang="en-US" sz="1400" dirty="0">
                  <a:latin typeface="Tw Cen MT" panose="020B0602020104020603" pitchFamily="34" charset="0"/>
                </a:rPr>
                <a:t>Flooded areas</a:t>
              </a:r>
            </a:p>
          </p:txBody>
        </p:sp>
      </p:grpSp>
      <p:grpSp>
        <p:nvGrpSpPr>
          <p:cNvPr id="18" name="Group 17">
            <a:extLst>
              <a:ext uri="{FF2B5EF4-FFF2-40B4-BE49-F238E27FC236}">
                <a16:creationId xmlns:a16="http://schemas.microsoft.com/office/drawing/2014/main" id="{F28A5D21-5C68-43C8-86DE-B20A33B3972D}"/>
              </a:ext>
            </a:extLst>
          </p:cNvPr>
          <p:cNvGrpSpPr/>
          <p:nvPr/>
        </p:nvGrpSpPr>
        <p:grpSpPr>
          <a:xfrm>
            <a:off x="822521" y="5341183"/>
            <a:ext cx="1499253" cy="307777"/>
            <a:chOff x="685800" y="6034551"/>
            <a:chExt cx="1499253" cy="307777"/>
          </a:xfrm>
        </p:grpSpPr>
        <p:sp>
          <p:nvSpPr>
            <p:cNvPr id="19" name="Rectangle 18">
              <a:extLst>
                <a:ext uri="{FF2B5EF4-FFF2-40B4-BE49-F238E27FC236}">
                  <a16:creationId xmlns:a16="http://schemas.microsoft.com/office/drawing/2014/main" id="{18C93DC4-5EC8-4F1B-986C-36DEB2AF6FD4}"/>
                </a:ext>
              </a:extLst>
            </p:cNvPr>
            <p:cNvSpPr/>
            <p:nvPr/>
          </p:nvSpPr>
          <p:spPr>
            <a:xfrm>
              <a:off x="685800" y="6097000"/>
              <a:ext cx="304800" cy="18288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9B68D40A-FDFB-4FDC-82C2-6492E2C0D5D9}"/>
                </a:ext>
              </a:extLst>
            </p:cNvPr>
            <p:cNvSpPr txBox="1"/>
            <p:nvPr/>
          </p:nvSpPr>
          <p:spPr>
            <a:xfrm>
              <a:off x="956832" y="6034551"/>
              <a:ext cx="1228221" cy="307777"/>
            </a:xfrm>
            <a:prstGeom prst="rect">
              <a:avLst/>
            </a:prstGeom>
            <a:noFill/>
          </p:spPr>
          <p:txBody>
            <a:bodyPr wrap="none" rtlCol="0">
              <a:spAutoFit/>
            </a:bodyPr>
            <a:lstStyle/>
            <a:p>
              <a:r>
                <a:rPr lang="en-US" sz="1400" dirty="0">
                  <a:latin typeface="Tw Cen MT" panose="020B0602020104020603" pitchFamily="34" charset="0"/>
                </a:rPr>
                <a:t>Flooded areas</a:t>
              </a:r>
            </a:p>
          </p:txBody>
        </p:sp>
      </p:grpSp>
      <p:grpSp>
        <p:nvGrpSpPr>
          <p:cNvPr id="21" name="Group 20">
            <a:extLst>
              <a:ext uri="{FF2B5EF4-FFF2-40B4-BE49-F238E27FC236}">
                <a16:creationId xmlns:a16="http://schemas.microsoft.com/office/drawing/2014/main" id="{BF6AE7C9-27A2-430E-8C63-28A9D74EF8D6}"/>
              </a:ext>
            </a:extLst>
          </p:cNvPr>
          <p:cNvGrpSpPr/>
          <p:nvPr/>
        </p:nvGrpSpPr>
        <p:grpSpPr>
          <a:xfrm>
            <a:off x="5557370" y="1508760"/>
            <a:ext cx="3048000" cy="396466"/>
            <a:chOff x="443445" y="5506720"/>
            <a:chExt cx="3048000" cy="396466"/>
          </a:xfrm>
        </p:grpSpPr>
        <p:pic>
          <p:nvPicPr>
            <p:cNvPr id="22" name="Picture 21">
              <a:extLst>
                <a:ext uri="{FF2B5EF4-FFF2-40B4-BE49-F238E27FC236}">
                  <a16:creationId xmlns:a16="http://schemas.microsoft.com/office/drawing/2014/main" id="{FECAB595-11A0-488B-A6C7-378F6CBB2ABC}"/>
                </a:ext>
              </a:extLst>
            </p:cNvPr>
            <p:cNvPicPr>
              <a:picLocks noChangeAspect="1"/>
            </p:cNvPicPr>
            <p:nvPr/>
          </p:nvPicPr>
          <p:blipFill>
            <a:blip r:embed="rId6"/>
            <a:stretch>
              <a:fillRect/>
            </a:stretch>
          </p:blipFill>
          <p:spPr>
            <a:xfrm>
              <a:off x="443445" y="5569811"/>
              <a:ext cx="3048000" cy="333375"/>
            </a:xfrm>
            <a:prstGeom prst="rect">
              <a:avLst/>
            </a:prstGeom>
          </p:spPr>
        </p:pic>
        <p:sp>
          <p:nvSpPr>
            <p:cNvPr id="23" name="TextBox 22">
              <a:extLst>
                <a:ext uri="{FF2B5EF4-FFF2-40B4-BE49-F238E27FC236}">
                  <a16:creationId xmlns:a16="http://schemas.microsoft.com/office/drawing/2014/main" id="{E3748CBB-E7B1-4ADA-9FC2-2D01D6AE6F73}"/>
                </a:ext>
              </a:extLst>
            </p:cNvPr>
            <p:cNvSpPr txBox="1"/>
            <p:nvPr/>
          </p:nvSpPr>
          <p:spPr>
            <a:xfrm>
              <a:off x="2570480" y="5506720"/>
              <a:ext cx="909223" cy="230832"/>
            </a:xfrm>
            <a:prstGeom prst="rect">
              <a:avLst/>
            </a:prstGeom>
            <a:noFill/>
          </p:spPr>
          <p:txBody>
            <a:bodyPr wrap="none" rtlCol="0">
              <a:spAutoFit/>
            </a:bodyPr>
            <a:lstStyle/>
            <a:p>
              <a:r>
                <a:rPr lang="en-US" sz="900" dirty="0">
                  <a:latin typeface="Tw Cen MT" panose="020B0602020104020603" pitchFamily="34" charset="0"/>
                </a:rPr>
                <a:t>(% of the pixel)</a:t>
              </a:r>
            </a:p>
          </p:txBody>
        </p:sp>
      </p:grpSp>
      <p:sp>
        <p:nvSpPr>
          <p:cNvPr id="24" name="TextBox 23">
            <a:extLst>
              <a:ext uri="{FF2B5EF4-FFF2-40B4-BE49-F238E27FC236}">
                <a16:creationId xmlns:a16="http://schemas.microsoft.com/office/drawing/2014/main" id="{3E6D0DD9-D069-4C6C-BEAB-2901E36ABFDF}"/>
              </a:ext>
            </a:extLst>
          </p:cNvPr>
          <p:cNvSpPr txBox="1"/>
          <p:nvPr/>
        </p:nvSpPr>
        <p:spPr>
          <a:xfrm>
            <a:off x="507999" y="6195563"/>
            <a:ext cx="11074400" cy="430887"/>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w Cen MT" panose="020B0602020104020603" pitchFamily="34" charset="0"/>
              </a:rPr>
              <a:t>Similarly flooded areas in northern Madagascar due to TC Ana have also been retreaded.</a:t>
            </a:r>
          </a:p>
        </p:txBody>
      </p:sp>
    </p:spTree>
    <p:extLst>
      <p:ext uri="{BB962C8B-B14F-4D97-AF65-F5344CB8AC3E}">
        <p14:creationId xmlns:p14="http://schemas.microsoft.com/office/powerpoint/2010/main" val="380532197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1D0FEB5-9DD2-498F-9756-1084A03F8BCB}"/>
              </a:ext>
            </a:extLst>
          </p:cNvPr>
          <p:cNvSpPr>
            <a:spLocks noGrp="1"/>
          </p:cNvSpPr>
          <p:nvPr>
            <p:ph type="title"/>
          </p:nvPr>
        </p:nvSpPr>
        <p:spPr>
          <a:xfrm>
            <a:off x="609600" y="777240"/>
            <a:ext cx="10972800" cy="731520"/>
          </a:xfrm>
        </p:spPr>
        <p:txBody>
          <a:bodyPr/>
          <a:lstStyle/>
          <a:p>
            <a:r>
              <a:rPr lang="en-US" dirty="0"/>
              <a:t>Flooding in Madagascar C</a:t>
            </a:r>
            <a:r>
              <a:rPr lang="en-US" dirty="0">
                <a:latin typeface="Tw Cen MT" panose="020B0602020104020603" pitchFamily="34" charset="0"/>
              </a:rPr>
              <a:t>aused by Tropical Cyclone </a:t>
            </a:r>
            <a:r>
              <a:rPr lang="en-US" dirty="0" err="1">
                <a:latin typeface="Tw Cen MT" panose="020B0602020104020603" pitchFamily="34" charset="0"/>
              </a:rPr>
              <a:t>Batsirai</a:t>
            </a:r>
            <a:endParaRPr lang="en-US" dirty="0"/>
          </a:p>
        </p:txBody>
      </p:sp>
      <p:pic>
        <p:nvPicPr>
          <p:cNvPr id="6" name="Picture 5" descr="Map&#10;&#10;Description automatically generated">
            <a:extLst>
              <a:ext uri="{FF2B5EF4-FFF2-40B4-BE49-F238E27FC236}">
                <a16:creationId xmlns:a16="http://schemas.microsoft.com/office/drawing/2014/main" id="{BD9D434A-0EE7-4126-BE6B-B8F5965D9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1534160"/>
            <a:ext cx="5325035" cy="4114800"/>
          </a:xfrm>
          <a:prstGeom prst="rect">
            <a:avLst/>
          </a:prstGeom>
        </p:spPr>
      </p:pic>
      <p:pic>
        <p:nvPicPr>
          <p:cNvPr id="7" name="Picture 6" descr="A picture containing map&#10;&#10;Description automatically generated">
            <a:extLst>
              <a:ext uri="{FF2B5EF4-FFF2-40B4-BE49-F238E27FC236}">
                <a16:creationId xmlns:a16="http://schemas.microsoft.com/office/drawing/2014/main" id="{8189319D-B16A-4926-B4E2-7669408FB7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2" t="2222" r="60303" b="2222"/>
          <a:stretch/>
        </p:blipFill>
        <p:spPr>
          <a:xfrm>
            <a:off x="3505200" y="3820160"/>
            <a:ext cx="963824" cy="1828800"/>
          </a:xfrm>
          <a:prstGeom prst="rect">
            <a:avLst/>
          </a:prstGeom>
        </p:spPr>
      </p:pic>
      <p:sp>
        <p:nvSpPr>
          <p:cNvPr id="8" name="TextBox 7">
            <a:extLst>
              <a:ext uri="{FF2B5EF4-FFF2-40B4-BE49-F238E27FC236}">
                <a16:creationId xmlns:a16="http://schemas.microsoft.com/office/drawing/2014/main" id="{7541C17E-6F64-4E29-8730-C719FB202C22}"/>
              </a:ext>
            </a:extLst>
          </p:cNvPr>
          <p:cNvSpPr txBox="1"/>
          <p:nvPr/>
        </p:nvSpPr>
        <p:spPr>
          <a:xfrm>
            <a:off x="3465550" y="5650134"/>
            <a:ext cx="5364685" cy="369332"/>
          </a:xfrm>
          <a:prstGeom prst="rect">
            <a:avLst/>
          </a:prstGeom>
          <a:noFill/>
        </p:spPr>
        <p:txBody>
          <a:bodyPr wrap="square" rtlCol="0">
            <a:spAutoFit/>
          </a:bodyPr>
          <a:lstStyle/>
          <a:p>
            <a:r>
              <a:rPr lang="en-US" dirty="0">
                <a:latin typeface="Tw Cen MT" panose="020B0602020104020603" pitchFamily="34" charset="0"/>
              </a:rPr>
              <a:t>NOAA VIIRS 5-Day composite: 8-12 Feb 2022</a:t>
            </a:r>
          </a:p>
        </p:txBody>
      </p:sp>
      <p:sp>
        <p:nvSpPr>
          <p:cNvPr id="9" name="TextBox 8">
            <a:extLst>
              <a:ext uri="{FF2B5EF4-FFF2-40B4-BE49-F238E27FC236}">
                <a16:creationId xmlns:a16="http://schemas.microsoft.com/office/drawing/2014/main" id="{814D9DAF-4ED4-4529-86F2-F8E03F208266}"/>
              </a:ext>
            </a:extLst>
          </p:cNvPr>
          <p:cNvSpPr txBox="1"/>
          <p:nvPr/>
        </p:nvSpPr>
        <p:spPr>
          <a:xfrm>
            <a:off x="516965" y="5618482"/>
            <a:ext cx="2948585" cy="646331"/>
          </a:xfrm>
          <a:prstGeom prst="rect">
            <a:avLst/>
          </a:prstGeom>
          <a:noFill/>
        </p:spPr>
        <p:txBody>
          <a:bodyPr wrap="square" rtlCol="0">
            <a:spAutoFit/>
          </a:bodyPr>
          <a:lstStyle/>
          <a:p>
            <a:r>
              <a:rPr lang="en-US" dirty="0">
                <a:latin typeface="Tw Cen MT" panose="020B0602020104020603" pitchFamily="34" charset="0"/>
              </a:rPr>
              <a:t>Sentinel 1: 8 Feb 2022 (Int. Charter)</a:t>
            </a:r>
          </a:p>
        </p:txBody>
      </p:sp>
      <p:pic>
        <p:nvPicPr>
          <p:cNvPr id="10" name="Picture 2">
            <a:extLst>
              <a:ext uri="{FF2B5EF4-FFF2-40B4-BE49-F238E27FC236}">
                <a16:creationId xmlns:a16="http://schemas.microsoft.com/office/drawing/2014/main" id="{60D4D748-FAEC-481F-97F1-C82866CF42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2405" y="1534160"/>
            <a:ext cx="2908935"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23C1CAEC-D616-4945-8676-00E3A54750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615" y="1518921"/>
            <a:ext cx="2908935" cy="41148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F86FEFD-9772-4DB8-8140-77E4D55E32A8}"/>
              </a:ext>
            </a:extLst>
          </p:cNvPr>
          <p:cNvSpPr txBox="1"/>
          <p:nvPr/>
        </p:nvSpPr>
        <p:spPr>
          <a:xfrm>
            <a:off x="8830235" y="5618481"/>
            <a:ext cx="3021105" cy="646331"/>
          </a:xfrm>
          <a:prstGeom prst="rect">
            <a:avLst/>
          </a:prstGeom>
          <a:noFill/>
        </p:spPr>
        <p:txBody>
          <a:bodyPr wrap="square" rtlCol="0">
            <a:spAutoFit/>
          </a:bodyPr>
          <a:lstStyle/>
          <a:p>
            <a:r>
              <a:rPr lang="en-US" dirty="0">
                <a:latin typeface="Tw Cen MT" panose="020B0602020104020603" pitchFamily="34" charset="0"/>
              </a:rPr>
              <a:t>Sentinel 1: 8 Feb 2022 (Int. Charter)</a:t>
            </a:r>
          </a:p>
        </p:txBody>
      </p:sp>
      <p:cxnSp>
        <p:nvCxnSpPr>
          <p:cNvPr id="13" name="Straight Arrow Connector 12">
            <a:extLst>
              <a:ext uri="{FF2B5EF4-FFF2-40B4-BE49-F238E27FC236}">
                <a16:creationId xmlns:a16="http://schemas.microsoft.com/office/drawing/2014/main" id="{63554889-110D-4C62-A059-E9D275675F68}"/>
              </a:ext>
            </a:extLst>
          </p:cNvPr>
          <p:cNvCxnSpPr/>
          <p:nvPr/>
        </p:nvCxnSpPr>
        <p:spPr>
          <a:xfrm flipH="1" flipV="1">
            <a:off x="2590800" y="3733800"/>
            <a:ext cx="4876800" cy="1143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FBD3DA4F-4676-49E3-A8F1-B0A4605C1CC4}"/>
              </a:ext>
            </a:extLst>
          </p:cNvPr>
          <p:cNvCxnSpPr>
            <a:cxnSpLocks/>
          </p:cNvCxnSpPr>
          <p:nvPr/>
        </p:nvCxnSpPr>
        <p:spPr>
          <a:xfrm flipV="1">
            <a:off x="8686800" y="3591560"/>
            <a:ext cx="1033123" cy="3231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706B965E-6B38-4973-A8E8-DF849B48E9CE}"/>
              </a:ext>
            </a:extLst>
          </p:cNvPr>
          <p:cNvSpPr txBox="1"/>
          <p:nvPr/>
        </p:nvSpPr>
        <p:spPr>
          <a:xfrm>
            <a:off x="507999" y="6248400"/>
            <a:ext cx="11074400" cy="430887"/>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w Cen MT" panose="020B0602020104020603" pitchFamily="34" charset="0"/>
              </a:rPr>
              <a:t>TC </a:t>
            </a:r>
            <a:r>
              <a:rPr lang="en-US" sz="2200" dirty="0" err="1">
                <a:latin typeface="Tw Cen MT" panose="020B0602020104020603" pitchFamily="34" charset="0"/>
              </a:rPr>
              <a:t>Batsirai</a:t>
            </a:r>
            <a:r>
              <a:rPr lang="en-US" sz="2200" dirty="0">
                <a:latin typeface="Tw Cen MT" panose="020B0602020104020603" pitchFamily="34" charset="0"/>
              </a:rPr>
              <a:t> caused flooding mostly in southeastern Madagascar.</a:t>
            </a:r>
          </a:p>
        </p:txBody>
      </p:sp>
      <p:grpSp>
        <p:nvGrpSpPr>
          <p:cNvPr id="16" name="Group 15">
            <a:extLst>
              <a:ext uri="{FF2B5EF4-FFF2-40B4-BE49-F238E27FC236}">
                <a16:creationId xmlns:a16="http://schemas.microsoft.com/office/drawing/2014/main" id="{9B133594-7769-4E8E-9671-A144A820A712}"/>
              </a:ext>
            </a:extLst>
          </p:cNvPr>
          <p:cNvGrpSpPr/>
          <p:nvPr/>
        </p:nvGrpSpPr>
        <p:grpSpPr>
          <a:xfrm>
            <a:off x="5557370" y="1508760"/>
            <a:ext cx="3048000" cy="396466"/>
            <a:chOff x="443445" y="5506720"/>
            <a:chExt cx="3048000" cy="396466"/>
          </a:xfrm>
        </p:grpSpPr>
        <p:pic>
          <p:nvPicPr>
            <p:cNvPr id="17" name="Picture 16">
              <a:extLst>
                <a:ext uri="{FF2B5EF4-FFF2-40B4-BE49-F238E27FC236}">
                  <a16:creationId xmlns:a16="http://schemas.microsoft.com/office/drawing/2014/main" id="{987A6666-D435-48A9-8B72-75ED20792D65}"/>
                </a:ext>
              </a:extLst>
            </p:cNvPr>
            <p:cNvPicPr>
              <a:picLocks noChangeAspect="1"/>
            </p:cNvPicPr>
            <p:nvPr/>
          </p:nvPicPr>
          <p:blipFill>
            <a:blip r:embed="rId6"/>
            <a:stretch>
              <a:fillRect/>
            </a:stretch>
          </p:blipFill>
          <p:spPr>
            <a:xfrm>
              <a:off x="443445" y="5569811"/>
              <a:ext cx="3048000" cy="333375"/>
            </a:xfrm>
            <a:prstGeom prst="rect">
              <a:avLst/>
            </a:prstGeom>
          </p:spPr>
        </p:pic>
        <p:sp>
          <p:nvSpPr>
            <p:cNvPr id="18" name="TextBox 17">
              <a:extLst>
                <a:ext uri="{FF2B5EF4-FFF2-40B4-BE49-F238E27FC236}">
                  <a16:creationId xmlns:a16="http://schemas.microsoft.com/office/drawing/2014/main" id="{998A9C7F-E067-4338-A936-E929F234CB82}"/>
                </a:ext>
              </a:extLst>
            </p:cNvPr>
            <p:cNvSpPr txBox="1"/>
            <p:nvPr/>
          </p:nvSpPr>
          <p:spPr>
            <a:xfrm>
              <a:off x="2570480" y="5506720"/>
              <a:ext cx="909223" cy="230832"/>
            </a:xfrm>
            <a:prstGeom prst="rect">
              <a:avLst/>
            </a:prstGeom>
            <a:noFill/>
          </p:spPr>
          <p:txBody>
            <a:bodyPr wrap="none" rtlCol="0">
              <a:spAutoFit/>
            </a:bodyPr>
            <a:lstStyle/>
            <a:p>
              <a:r>
                <a:rPr lang="en-US" sz="900" dirty="0">
                  <a:latin typeface="Tw Cen MT" panose="020B0602020104020603" pitchFamily="34" charset="0"/>
                </a:rPr>
                <a:t>(% of the pixel)</a:t>
              </a:r>
            </a:p>
          </p:txBody>
        </p:sp>
      </p:grpSp>
    </p:spTree>
    <p:extLst>
      <p:ext uri="{BB962C8B-B14F-4D97-AF65-F5344CB8AC3E}">
        <p14:creationId xmlns:p14="http://schemas.microsoft.com/office/powerpoint/2010/main" val="269450724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63C9FDC-4213-4A31-84F5-C1E75D794D32}"/>
              </a:ext>
            </a:extLst>
          </p:cNvPr>
          <p:cNvSpPr>
            <a:spLocks noGrp="1"/>
          </p:cNvSpPr>
          <p:nvPr>
            <p:ph type="title"/>
          </p:nvPr>
        </p:nvSpPr>
        <p:spPr>
          <a:xfrm>
            <a:off x="609600" y="777240"/>
            <a:ext cx="10972800" cy="731520"/>
          </a:xfrm>
        </p:spPr>
        <p:txBody>
          <a:bodyPr/>
          <a:lstStyle/>
          <a:p>
            <a:r>
              <a:rPr lang="en-US" dirty="0"/>
              <a:t>Another Tropical Cyclone is Brewing</a:t>
            </a:r>
          </a:p>
        </p:txBody>
      </p:sp>
      <p:pic>
        <p:nvPicPr>
          <p:cNvPr id="17" name="Picture 16" descr="Map&#10;&#10;Description automatically generated">
            <a:extLst>
              <a:ext uri="{FF2B5EF4-FFF2-40B4-BE49-F238E27FC236}">
                <a16:creationId xmlns:a16="http://schemas.microsoft.com/office/drawing/2014/main" id="{AE88996E-80DE-40AD-85E0-C842D64931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508760"/>
            <a:ext cx="7006099" cy="4953000"/>
          </a:xfrm>
          <a:prstGeom prst="rect">
            <a:avLst/>
          </a:prstGeom>
        </p:spPr>
      </p:pic>
      <p:sp>
        <p:nvSpPr>
          <p:cNvPr id="18" name="TextBox 17">
            <a:extLst>
              <a:ext uri="{FF2B5EF4-FFF2-40B4-BE49-F238E27FC236}">
                <a16:creationId xmlns:a16="http://schemas.microsoft.com/office/drawing/2014/main" id="{9AF6B17E-6E58-41CC-AD7F-66ED4A5DCA91}"/>
              </a:ext>
            </a:extLst>
          </p:cNvPr>
          <p:cNvSpPr txBox="1"/>
          <p:nvPr/>
        </p:nvSpPr>
        <p:spPr>
          <a:xfrm>
            <a:off x="7577599" y="1508760"/>
            <a:ext cx="4385801" cy="2800767"/>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w Cen MT" panose="020B0602020104020603" pitchFamily="34" charset="0"/>
              </a:rPr>
              <a:t>Third Tropical Cyclone (</a:t>
            </a:r>
            <a:r>
              <a:rPr lang="en-US" sz="2200" dirty="0" err="1">
                <a:latin typeface="Tw Cen MT" panose="020B0602020104020603" pitchFamily="34" charset="0"/>
              </a:rPr>
              <a:t>Dumako</a:t>
            </a:r>
            <a:r>
              <a:rPr lang="en-US" sz="2200" dirty="0">
                <a:latin typeface="Tw Cen MT" panose="020B0602020104020603" pitchFamily="34" charset="0"/>
              </a:rPr>
              <a:t>), within less than a month, is expected to make landfall in Feb 15.</a:t>
            </a:r>
          </a:p>
          <a:p>
            <a:pPr marL="285750" indent="-285750">
              <a:buFont typeface="Arial" panose="020B0604020202020204" pitchFamily="34" charset="0"/>
              <a:buChar char="•"/>
            </a:pPr>
            <a:r>
              <a:rPr lang="en-US" sz="2200" dirty="0">
                <a:latin typeface="Tw Cen MT" panose="020B0602020104020603" pitchFamily="34" charset="0"/>
              </a:rPr>
              <a:t>Rainfall up to 300 mm is expected over 5-day period mostly in the northern Madagascar.</a:t>
            </a:r>
          </a:p>
          <a:p>
            <a:pPr marL="285750" indent="-285750">
              <a:buFont typeface="Arial" panose="020B0604020202020204" pitchFamily="34" charset="0"/>
              <a:buChar char="•"/>
            </a:pPr>
            <a:endParaRPr lang="en-US" sz="2200" dirty="0">
              <a:latin typeface="Tw Cen MT" panose="020B0602020104020603" pitchFamily="34" charset="0"/>
            </a:endParaRPr>
          </a:p>
        </p:txBody>
      </p:sp>
    </p:spTree>
    <p:extLst>
      <p:ext uri="{BB962C8B-B14F-4D97-AF65-F5344CB8AC3E}">
        <p14:creationId xmlns:p14="http://schemas.microsoft.com/office/powerpoint/2010/main" val="330875510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61E7ABC-0C1E-481A-B7FB-459C6F6C40B6}"/>
              </a:ext>
            </a:extLst>
          </p:cNvPr>
          <p:cNvPicPr>
            <a:picLocks noChangeAspect="1"/>
          </p:cNvPicPr>
          <p:nvPr/>
        </p:nvPicPr>
        <p:blipFill rotWithShape="1">
          <a:blip r:embed="rId2"/>
          <a:srcRect l="16825" t="94444" r="10505"/>
          <a:stretch/>
        </p:blipFill>
        <p:spPr>
          <a:xfrm>
            <a:off x="7696200" y="4428744"/>
            <a:ext cx="3505200" cy="381000"/>
          </a:xfrm>
          <a:prstGeom prst="rect">
            <a:avLst/>
          </a:prstGeom>
        </p:spPr>
      </p:pic>
      <p:sp>
        <p:nvSpPr>
          <p:cNvPr id="20" name="TextBox 19">
            <a:extLst>
              <a:ext uri="{FF2B5EF4-FFF2-40B4-BE49-F238E27FC236}">
                <a16:creationId xmlns:a16="http://schemas.microsoft.com/office/drawing/2014/main" id="{599274EF-248E-4FC8-8603-0B650F00FE63}"/>
              </a:ext>
            </a:extLst>
          </p:cNvPr>
          <p:cNvSpPr txBox="1"/>
          <p:nvPr/>
        </p:nvSpPr>
        <p:spPr>
          <a:xfrm>
            <a:off x="231648" y="4465465"/>
            <a:ext cx="3003771" cy="369332"/>
          </a:xfrm>
          <a:prstGeom prst="rect">
            <a:avLst/>
          </a:prstGeom>
          <a:noFill/>
        </p:spPr>
        <p:txBody>
          <a:bodyPr wrap="none" rtlCol="0">
            <a:spAutoFit/>
          </a:bodyPr>
          <a:lstStyle/>
          <a:p>
            <a:r>
              <a:rPr lang="en-US" dirty="0">
                <a:latin typeface="Tw Cen MT" panose="020B0602020104020603" pitchFamily="34" charset="0"/>
              </a:rPr>
              <a:t>GFS week 1 ending on Feb 21</a:t>
            </a:r>
          </a:p>
        </p:txBody>
      </p:sp>
      <p:sp>
        <p:nvSpPr>
          <p:cNvPr id="22" name="TextBox 21">
            <a:extLst>
              <a:ext uri="{FF2B5EF4-FFF2-40B4-BE49-F238E27FC236}">
                <a16:creationId xmlns:a16="http://schemas.microsoft.com/office/drawing/2014/main" id="{B1F98C5F-D39B-4541-BE73-DD5FE787EEBF}"/>
              </a:ext>
            </a:extLst>
          </p:cNvPr>
          <p:cNvSpPr txBox="1"/>
          <p:nvPr/>
        </p:nvSpPr>
        <p:spPr>
          <a:xfrm>
            <a:off x="3905635" y="4446495"/>
            <a:ext cx="3003771" cy="369332"/>
          </a:xfrm>
          <a:prstGeom prst="rect">
            <a:avLst/>
          </a:prstGeom>
          <a:noFill/>
        </p:spPr>
        <p:txBody>
          <a:bodyPr wrap="none" rtlCol="0">
            <a:spAutoFit/>
          </a:bodyPr>
          <a:lstStyle/>
          <a:p>
            <a:r>
              <a:rPr lang="en-US" dirty="0">
                <a:latin typeface="Tw Cen MT" panose="020B0602020104020603" pitchFamily="34" charset="0"/>
              </a:rPr>
              <a:t>GFS week 2 ending on Feb 28</a:t>
            </a:r>
          </a:p>
        </p:txBody>
      </p:sp>
      <p:sp>
        <p:nvSpPr>
          <p:cNvPr id="23" name="TextBox 22">
            <a:extLst>
              <a:ext uri="{FF2B5EF4-FFF2-40B4-BE49-F238E27FC236}">
                <a16:creationId xmlns:a16="http://schemas.microsoft.com/office/drawing/2014/main" id="{663ED7A0-CC74-4111-A27D-E2131E9B91D9}"/>
              </a:ext>
            </a:extLst>
          </p:cNvPr>
          <p:cNvSpPr txBox="1"/>
          <p:nvPr/>
        </p:nvSpPr>
        <p:spPr>
          <a:xfrm>
            <a:off x="8672184" y="4779263"/>
            <a:ext cx="1452835" cy="369332"/>
          </a:xfrm>
          <a:prstGeom prst="rect">
            <a:avLst/>
          </a:prstGeom>
          <a:noFill/>
        </p:spPr>
        <p:txBody>
          <a:bodyPr wrap="none" rtlCol="0">
            <a:spAutoFit/>
          </a:bodyPr>
          <a:lstStyle/>
          <a:p>
            <a:pPr algn="ctr"/>
            <a:r>
              <a:rPr lang="en-US" dirty="0" err="1">
                <a:latin typeface="Tw Cen MT" panose="020B0602020104020603" pitchFamily="34" charset="0"/>
              </a:rPr>
              <a:t>SubX</a:t>
            </a:r>
            <a:r>
              <a:rPr lang="en-US" dirty="0">
                <a:latin typeface="Tw Cen MT" panose="020B0602020104020603" pitchFamily="34" charset="0"/>
              </a:rPr>
              <a:t> forecast</a:t>
            </a:r>
          </a:p>
        </p:txBody>
      </p:sp>
      <p:sp>
        <p:nvSpPr>
          <p:cNvPr id="24" name="TextBox 23">
            <a:extLst>
              <a:ext uri="{FF2B5EF4-FFF2-40B4-BE49-F238E27FC236}">
                <a16:creationId xmlns:a16="http://schemas.microsoft.com/office/drawing/2014/main" id="{E3D1A2F4-9B3A-4BA3-81AA-C585F50BF9CB}"/>
              </a:ext>
            </a:extLst>
          </p:cNvPr>
          <p:cNvSpPr txBox="1"/>
          <p:nvPr/>
        </p:nvSpPr>
        <p:spPr>
          <a:xfrm>
            <a:off x="231648" y="5181600"/>
            <a:ext cx="11503152" cy="147732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latin typeface="Tw Cen MT" panose="020B0602020104020603" pitchFamily="34" charset="0"/>
              </a:rPr>
              <a:t>Up to 250 mm of rainfall is expected over the flooded areas in Malawi, and in northeastern Madagascar by Feb 21, and another round of rainfall in excess of 300 mm is expected over the already saturated areas from TC Ana and </a:t>
            </a:r>
            <a:r>
              <a:rPr lang="en-US" sz="2000" dirty="0" err="1">
                <a:latin typeface="Tw Cen MT" panose="020B0602020104020603" pitchFamily="34" charset="0"/>
              </a:rPr>
              <a:t>Batsirai</a:t>
            </a:r>
            <a:r>
              <a:rPr lang="en-US" sz="2000" dirty="0">
                <a:latin typeface="Tw Cen MT" panose="020B0602020104020603" pitchFamily="34" charset="0"/>
              </a:rPr>
              <a:t> in Malawi, central Mozambique, and north and eastern Madagascar by Feb 28.</a:t>
            </a:r>
          </a:p>
          <a:p>
            <a:pPr marL="285750" indent="-285750">
              <a:buFont typeface="Arial" panose="020B0604020202020204" pitchFamily="34" charset="0"/>
              <a:buChar char="•"/>
            </a:pPr>
            <a:r>
              <a:rPr lang="en-US" sz="2000" dirty="0">
                <a:latin typeface="Tw Cen MT" panose="020B0602020104020603" pitchFamily="34" charset="0"/>
              </a:rPr>
              <a:t> Retrieved flooded areas from TC Ana and </a:t>
            </a:r>
            <a:r>
              <a:rPr lang="en-US" sz="2000" dirty="0" err="1">
                <a:latin typeface="Tw Cen MT" panose="020B0602020104020603" pitchFamily="34" charset="0"/>
              </a:rPr>
              <a:t>Batsirai</a:t>
            </a:r>
            <a:r>
              <a:rPr lang="en-US" sz="2000" dirty="0">
                <a:latin typeface="Tw Cen MT" panose="020B0602020104020603" pitchFamily="34" charset="0"/>
              </a:rPr>
              <a:t> are expected to be flooded again. </a:t>
            </a:r>
          </a:p>
        </p:txBody>
      </p:sp>
      <p:pic>
        <p:nvPicPr>
          <p:cNvPr id="26" name="Picture 2" descr="GFS Week1 Total Precp">
            <a:extLst>
              <a:ext uri="{FF2B5EF4-FFF2-40B4-BE49-F238E27FC236}">
                <a16:creationId xmlns:a16="http://schemas.microsoft.com/office/drawing/2014/main" id="{581C3B54-DD4C-4E57-9668-F5C92FA8C1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648" y="1676400"/>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GFS Week2 Total Precp">
            <a:extLst>
              <a:ext uri="{FF2B5EF4-FFF2-40B4-BE49-F238E27FC236}">
                <a16:creationId xmlns:a16="http://schemas.microsoft.com/office/drawing/2014/main" id="{BD4EB204-611C-4D54-8371-489903AF77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3924" y="1685544"/>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5D5A59A6-61D3-44CF-845A-326B1B17648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0311"/>
          <a:stretch/>
        </p:blipFill>
        <p:spPr bwMode="auto">
          <a:xfrm>
            <a:off x="7696200" y="1010983"/>
            <a:ext cx="3429000" cy="3398027"/>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a:extLst>
              <a:ext uri="{FF2B5EF4-FFF2-40B4-BE49-F238E27FC236}">
                <a16:creationId xmlns:a16="http://schemas.microsoft.com/office/drawing/2014/main" id="{D97A970F-70E7-4694-AB20-2048A28862D3}"/>
              </a:ext>
            </a:extLst>
          </p:cNvPr>
          <p:cNvSpPr>
            <a:spLocks noGrp="1"/>
          </p:cNvSpPr>
          <p:nvPr>
            <p:ph type="title"/>
          </p:nvPr>
        </p:nvSpPr>
        <p:spPr>
          <a:xfrm>
            <a:off x="231648" y="838200"/>
            <a:ext cx="10972800" cy="731520"/>
          </a:xfrm>
        </p:spPr>
        <p:txBody>
          <a:bodyPr/>
          <a:lstStyle/>
          <a:p>
            <a:r>
              <a:rPr lang="en-US" dirty="0"/>
              <a:t>Short Term Rainfall Forecast</a:t>
            </a:r>
          </a:p>
        </p:txBody>
      </p:sp>
    </p:spTree>
    <p:extLst>
      <p:ext uri="{BB962C8B-B14F-4D97-AF65-F5344CB8AC3E}">
        <p14:creationId xmlns:p14="http://schemas.microsoft.com/office/powerpoint/2010/main" val="373962452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78b7a1be1ac0afe75db47d8f1927cc93dd9c8"/>
</p:tagLst>
</file>

<file path=ppt/theme/theme1.xml><?xml version="1.0" encoding="utf-8"?>
<a:theme xmlns:a="http://schemas.openxmlformats.org/drawingml/2006/main" name="FEWS NET Official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 template" id="{B5B6F9D2-3256-4DF9-AAB8-2527F5E10F20}" vid="{B5468DB9-E6B6-4235-B40F-CB319F7112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00C1B7B06AD3F419130A1F47FDA189E" ma:contentTypeVersion="3" ma:contentTypeDescription="Create a new document." ma:contentTypeScope="" ma:versionID="419d1987f412ccc28608e69c40962296">
  <xsd:schema xmlns:xsd="http://www.w3.org/2001/XMLSchema" xmlns:p="http://schemas.microsoft.com/office/2006/metadata/properties" targetNamespace="http://schemas.microsoft.com/office/2006/metadata/properties" ma:root="true" ma:fieldsID="3ee0e18589dc207c86e23992378a7ab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Ent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0D781DA4-1154-4DB3-9281-B2797870FFC7}">
  <ds:schemaRefs>
    <ds:schemaRef ds:uri="http://schemas.microsoft.com/sharepoint/v3/contenttype/forms"/>
  </ds:schemaRefs>
</ds:datastoreItem>
</file>

<file path=customXml/itemProps2.xml><?xml version="1.0" encoding="utf-8"?>
<ds:datastoreItem xmlns:ds="http://schemas.openxmlformats.org/officeDocument/2006/customXml" ds:itemID="{9167280C-57A5-48DB-AC3A-497A70A85A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A18D9057-24BC-4375-B825-AB308A9687D2}">
  <ds:schemaRef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Presentation template</Template>
  <TotalTime>45606</TotalTime>
  <Words>465</Words>
  <Application>Microsoft Office PowerPoint</Application>
  <PresentationFormat>Widescreen</PresentationFormat>
  <Paragraphs>57</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Courier New</vt:lpstr>
      <vt:lpstr>Tw Cen MT</vt:lpstr>
      <vt:lpstr>Wingdings</vt:lpstr>
      <vt:lpstr>FEWS NET Official PPT Template</vt:lpstr>
      <vt:lpstr>FEWS NET Enhanced Flood Monitoring – East Africa, West Africa, southern Africa and Yemen</vt:lpstr>
      <vt:lpstr>Flooding Polygons</vt:lpstr>
      <vt:lpstr>PowerPoint Presentation</vt:lpstr>
      <vt:lpstr>Flooding in Zambia</vt:lpstr>
      <vt:lpstr>Flooding in Mozambique and Malawi Caused by TC Ana</vt:lpstr>
      <vt:lpstr>Flooding in Madagascar Caused by Tropical Cyclone Ana</vt:lpstr>
      <vt:lpstr>Flooding in Madagascar Caused by Tropical Cyclone Batsirai</vt:lpstr>
      <vt:lpstr>Another Tropical Cyclone is Brewing</vt:lpstr>
      <vt:lpstr>Short Term Rainfall Forecast</vt:lpstr>
      <vt:lpstr>GloFAS Monthly Streamflow Forecast</vt:lpstr>
    </vt:vector>
  </TitlesOfParts>
  <Company>Chemonics International,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Lamport</dc:creator>
  <cp:lastModifiedBy>Pervez, Shahriar (Contractor)</cp:lastModifiedBy>
  <cp:revision>1389</cp:revision>
  <cp:lastPrinted>2015-08-11T15:53:42Z</cp:lastPrinted>
  <dcterms:created xsi:type="dcterms:W3CDTF">2016-04-22T19:29:16Z</dcterms:created>
  <dcterms:modified xsi:type="dcterms:W3CDTF">2022-02-15T00:04:51Z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0x010100F00C1B7B06AD3F419130A1F47FDA189E</vt:lpwstr>
  </property>
</Properties>
</file>