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505" r:id="rId5"/>
    <p:sldId id="657" r:id="rId6"/>
    <p:sldId id="667" r:id="rId7"/>
    <p:sldId id="666" r:id="rId8"/>
    <p:sldId id="665" r:id="rId9"/>
    <p:sldId id="660" r:id="rId10"/>
    <p:sldId id="661" r:id="rId11"/>
    <p:sldId id="649" r:id="rId12"/>
    <p:sldId id="663" r:id="rId13"/>
    <p:sldId id="664" r:id="rId14"/>
  </p:sldIdLst>
  <p:sldSz cx="12192000" cy="6858000"/>
  <p:notesSz cx="6950075" cy="9236075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57"/>
            <p14:sldId id="667"/>
            <p14:sldId id="666"/>
            <p14:sldId id="665"/>
            <p14:sldId id="660"/>
            <p14:sldId id="661"/>
            <p14:sldId id="649"/>
            <p14:sldId id="663"/>
            <p14:sldId id="664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33FF"/>
    <a:srgbClr val="800080"/>
    <a:srgbClr val="FFDD4F"/>
    <a:srgbClr val="FFCC00"/>
    <a:srgbClr val="FF6600"/>
    <a:srgbClr val="E9EDF4"/>
    <a:srgbClr val="D0D8E8"/>
    <a:srgbClr val="CC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85609" autoAdjust="0"/>
  </p:normalViewPr>
  <p:slideViewPr>
    <p:cSldViewPr>
      <p:cViewPr varScale="1">
        <p:scale>
          <a:sx n="71" d="100"/>
          <a:sy n="71" d="100"/>
        </p:scale>
        <p:origin x="78" y="2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8/29/2022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August 29, 2022,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Yemen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B179EF-8713-4A97-9B29-30E63A4837FD}"/>
              </a:ext>
            </a:extLst>
          </p:cNvPr>
          <p:cNvSpPr txBox="1"/>
          <p:nvPr/>
        </p:nvSpPr>
        <p:spPr>
          <a:xfrm>
            <a:off x="6996064" y="1548107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is expected along the western and central Wadis in Yemen.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21535A-0437-4BFE-8B9C-75D69BF61520}"/>
              </a:ext>
            </a:extLst>
          </p:cNvPr>
          <p:cNvSpPr txBox="1"/>
          <p:nvPr/>
        </p:nvSpPr>
        <p:spPr>
          <a:xfrm>
            <a:off x="422318" y="5690940"/>
            <a:ext cx="630422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UMD depth above threshold map: </a:t>
            </a:r>
            <a:r>
              <a:rPr lang="en-US" sz="1600" b="1" dirty="0">
                <a:latin typeface="Tw Cen MT" panose="020B0602020104020603" pitchFamily="34" charset="0"/>
              </a:rPr>
              <a:t>Valid for Sep 01,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0CFE7B-6608-4087-9093-D0E02FFCD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1" t="15157" r="3435" b="6358"/>
          <a:stretch/>
        </p:blipFill>
        <p:spPr>
          <a:xfrm>
            <a:off x="422319" y="1548107"/>
            <a:ext cx="630422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6106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8873-2284-4392-8428-06FAE72C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Flooding Polygons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28ECDE6E-C603-46A1-A3F9-EBBFDEAF6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32222"/>
          <a:stretch/>
        </p:blipFill>
        <p:spPr>
          <a:xfrm>
            <a:off x="609600" y="1676400"/>
            <a:ext cx="1135182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2499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Flooding in Libera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F9C29-9D61-4F93-A01E-DE172AD46FF5}"/>
              </a:ext>
            </a:extLst>
          </p:cNvPr>
          <p:cNvSpPr txBox="1"/>
          <p:nvPr/>
        </p:nvSpPr>
        <p:spPr>
          <a:xfrm>
            <a:off x="579474" y="5943600"/>
            <a:ext cx="1140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w Cen MT" panose="020B0602020104020603" pitchFamily="34" charset="0"/>
              </a:rPr>
              <a:t>In response to decent rainfall forecast, coastal rivers in Sierra Leone and Liberia are expecting discharge at 2 to 5-yr return period level.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35AA4A-EFFA-4A45-B544-B9EB9BC62C4A}"/>
              </a:ext>
            </a:extLst>
          </p:cNvPr>
          <p:cNvSpPr txBox="1"/>
          <p:nvPr/>
        </p:nvSpPr>
        <p:spPr>
          <a:xfrm>
            <a:off x="714363" y="5562600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GEOGloWS</a:t>
            </a:r>
            <a:r>
              <a:rPr lang="en-US" sz="1600" dirty="0">
                <a:latin typeface="Tw Cen MT" panose="020B0602020104020603" pitchFamily="34" charset="0"/>
              </a:rPr>
              <a:t> SF Forecast.: </a:t>
            </a:r>
            <a:r>
              <a:rPr lang="en-US" sz="1600" b="1" dirty="0">
                <a:latin typeface="Tw Cen MT" panose="020B0602020104020603" pitchFamily="34" charset="0"/>
              </a:rPr>
              <a:t>30 Aug – 13 Sep 2022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714363" y="1573370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8798F52-3004-4303-84C1-4211BF19462D}"/>
              </a:ext>
            </a:extLst>
          </p:cNvPr>
          <p:cNvSpPr txBox="1"/>
          <p:nvPr/>
        </p:nvSpPr>
        <p:spPr>
          <a:xfrm>
            <a:off x="6688084" y="5474194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GEOGloWS</a:t>
            </a:r>
            <a:r>
              <a:rPr lang="en-US" sz="1600" dirty="0">
                <a:latin typeface="Tw Cen MT" panose="020B0602020104020603" pitchFamily="34" charset="0"/>
              </a:rPr>
              <a:t> streamflow forecast 30 Aug to 13 Sep 2022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FF1088-C096-42FE-80D0-BFA371E316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21" t="15187" r="11626" b="11765"/>
          <a:stretch/>
        </p:blipFill>
        <p:spPr>
          <a:xfrm>
            <a:off x="673125" y="1446023"/>
            <a:ext cx="5655101" cy="4114800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5A524348-AA2E-4848-B03B-996DA6F928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30" y="1518701"/>
            <a:ext cx="5266944" cy="1828800"/>
          </a:xfrm>
          <a:prstGeom prst="rect">
            <a:avLst/>
          </a:prstGeom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F3C33232-77FD-41C5-AE87-1D21315956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83" y="3554365"/>
            <a:ext cx="5323839" cy="1828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C0DD49-51F3-4E49-92F6-D95D2386149C}"/>
              </a:ext>
            </a:extLst>
          </p:cNvPr>
          <p:cNvSpPr txBox="1"/>
          <p:nvPr/>
        </p:nvSpPr>
        <p:spPr>
          <a:xfrm>
            <a:off x="8455261" y="1573370"/>
            <a:ext cx="1616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Lofa River, Libera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F51E0C-6AB4-49AC-A98D-68EFE42C61E2}"/>
              </a:ext>
            </a:extLst>
          </p:cNvPr>
          <p:cNvSpPr txBox="1"/>
          <p:nvPr/>
        </p:nvSpPr>
        <p:spPr>
          <a:xfrm>
            <a:off x="8455261" y="3512591"/>
            <a:ext cx="1865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Nianda</a:t>
            </a:r>
            <a:r>
              <a:rPr lang="en-US" sz="1600" dirty="0">
                <a:latin typeface="Tw Cen MT" panose="020B0602020104020603" pitchFamily="34" charset="0"/>
              </a:rPr>
              <a:t> River, Libera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4166DB-32EA-4A7C-AEBB-B37DBC8C2B16}"/>
              </a:ext>
            </a:extLst>
          </p:cNvPr>
          <p:cNvCxnSpPr>
            <a:stCxn id="7" idx="1"/>
          </p:cNvCxnSpPr>
          <p:nvPr/>
        </p:nvCxnSpPr>
        <p:spPr>
          <a:xfrm flipH="1">
            <a:off x="3962400" y="2433101"/>
            <a:ext cx="2754730" cy="1529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63281CB-6BDF-4688-A704-33FE7BA6DE91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5488318" y="4053429"/>
            <a:ext cx="1215365" cy="415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3C115A17-0B9F-4D09-817C-6653D9D35C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9102" t="72712" r="540" b="16242"/>
          <a:stretch/>
        </p:blipFill>
        <p:spPr>
          <a:xfrm>
            <a:off x="673125" y="4745758"/>
            <a:ext cx="1169895" cy="7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7628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4D4D2FAA-A9DD-452A-86C4-16367D42D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9" y="1571795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Central Mali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F9C29-9D61-4F93-A01E-DE172AD46FF5}"/>
              </a:ext>
            </a:extLst>
          </p:cNvPr>
          <p:cNvSpPr txBox="1"/>
          <p:nvPr/>
        </p:nvSpPr>
        <p:spPr>
          <a:xfrm>
            <a:off x="700019" y="6096000"/>
            <a:ext cx="1140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With &gt;100 mm of expected rainfall, 1-in-20-yr return period level inundation is expected in central Mali in the next six days.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35AA4A-EFFA-4A45-B544-B9EB9BC62C4A}"/>
              </a:ext>
            </a:extLst>
          </p:cNvPr>
          <p:cNvSpPr txBox="1"/>
          <p:nvPr/>
        </p:nvSpPr>
        <p:spPr>
          <a:xfrm>
            <a:off x="714363" y="5731701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24-28 Aug 2022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714363" y="1573370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8798F52-3004-4303-84C1-4211BF19462D}"/>
              </a:ext>
            </a:extLst>
          </p:cNvPr>
          <p:cNvSpPr txBox="1"/>
          <p:nvPr/>
        </p:nvSpPr>
        <p:spPr>
          <a:xfrm>
            <a:off x="6152601" y="5643817"/>
            <a:ext cx="53250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ADAM Forecast: 1-in-20-yr Inundation forecast for next six days (until Sep 3)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F5E0BD-50C1-4427-8E9A-2CDEBC6FBF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45" t="19778" r="39880" b="8888"/>
          <a:stretch/>
        </p:blipFill>
        <p:spPr>
          <a:xfrm>
            <a:off x="6166948" y="1591754"/>
            <a:ext cx="4101981" cy="411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1753F6-C82C-47B1-98BE-8C14517EB7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764" t="70000" r="8175" b="23210"/>
          <a:stretch/>
        </p:blipFill>
        <p:spPr>
          <a:xfrm>
            <a:off x="6183081" y="1600482"/>
            <a:ext cx="2379019" cy="4656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B6234E-1A9A-4DF5-AD6E-DC544E20EF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079" t="24941" r="6444" b="52628"/>
          <a:stretch/>
        </p:blipFill>
        <p:spPr>
          <a:xfrm>
            <a:off x="10378431" y="1584222"/>
            <a:ext cx="957431" cy="153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9310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08798F52-3004-4303-84C1-4211BF19462D}"/>
              </a:ext>
            </a:extLst>
          </p:cNvPr>
          <p:cNvSpPr txBox="1"/>
          <p:nvPr/>
        </p:nvSpPr>
        <p:spPr>
          <a:xfrm>
            <a:off x="6152601" y="5638800"/>
            <a:ext cx="53250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ADAM Forecast: 1-in-20-yr Inundation forecast for next six days (until Sep 3)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188E3-B9C6-4483-BA89-380DA2272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45" t="27228" r="33809" b="14909"/>
          <a:stretch/>
        </p:blipFill>
        <p:spPr>
          <a:xfrm>
            <a:off x="6152601" y="1563264"/>
            <a:ext cx="5768089" cy="41148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4D4D2FAA-A9DD-452A-86C4-16367D42D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9" y="1571795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Burkina Faso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F9C29-9D61-4F93-A01E-DE172AD46FF5}"/>
              </a:ext>
            </a:extLst>
          </p:cNvPr>
          <p:cNvSpPr txBox="1"/>
          <p:nvPr/>
        </p:nvSpPr>
        <p:spPr>
          <a:xfrm>
            <a:off x="714363" y="6096000"/>
            <a:ext cx="1140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With &gt;100 mm expected rainfall over western Burkina Faso, inundation is expected to be at 1-in-20-yr return period level in the six days.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35AA4A-EFFA-4A45-B544-B9EB9BC62C4A}"/>
              </a:ext>
            </a:extLst>
          </p:cNvPr>
          <p:cNvSpPr txBox="1"/>
          <p:nvPr/>
        </p:nvSpPr>
        <p:spPr>
          <a:xfrm>
            <a:off x="714363" y="5731701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24-28 Aug 2022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714363" y="1573370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E1753F6-C82C-47B1-98BE-8C14517EB7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764" t="70000" r="8175" b="23210"/>
          <a:stretch/>
        </p:blipFill>
        <p:spPr>
          <a:xfrm>
            <a:off x="6183081" y="1600482"/>
            <a:ext cx="2379019" cy="4656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45C822-2458-4977-A005-37E01C03B4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079" t="24941" r="6444" b="52628"/>
          <a:stretch/>
        </p:blipFill>
        <p:spPr>
          <a:xfrm>
            <a:off x="10963259" y="1596896"/>
            <a:ext cx="957431" cy="153834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4D62BC2-49F5-4A60-9EF7-CB8CD73524BE}"/>
              </a:ext>
            </a:extLst>
          </p:cNvPr>
          <p:cNvSpPr/>
          <p:nvPr/>
        </p:nvSpPr>
        <p:spPr>
          <a:xfrm rot="2421035">
            <a:off x="3280913" y="3492781"/>
            <a:ext cx="939416" cy="20204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275CED-5FD0-485B-91D8-00A8D3512E5B}"/>
              </a:ext>
            </a:extLst>
          </p:cNvPr>
          <p:cNvCxnSpPr>
            <a:cxnSpLocks/>
            <a:endCxn id="6" idx="7"/>
          </p:cNvCxnSpPr>
          <p:nvPr/>
        </p:nvCxnSpPr>
        <p:spPr>
          <a:xfrm flipH="1">
            <a:off x="4466249" y="3733800"/>
            <a:ext cx="2906341" cy="439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10134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7467B77-9507-4090-8489-F3C53E518018}"/>
              </a:ext>
            </a:extLst>
          </p:cNvPr>
          <p:cNvSpPr txBox="1"/>
          <p:nvPr/>
        </p:nvSpPr>
        <p:spPr>
          <a:xfrm>
            <a:off x="6450805" y="5562600"/>
            <a:ext cx="50415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ADAM Forecast: 1-in-20-yr Inundation forecast for next six days (until Sep 3)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F6302745-8C0E-43AE-9813-610FF37EE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1" y="1508760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Nigeria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F9C29-9D61-4F93-A01E-DE172AD46FF5}"/>
              </a:ext>
            </a:extLst>
          </p:cNvPr>
          <p:cNvSpPr txBox="1"/>
          <p:nvPr/>
        </p:nvSpPr>
        <p:spPr>
          <a:xfrm>
            <a:off x="598181" y="6012359"/>
            <a:ext cx="536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Currently flooding is occurring along the </a:t>
            </a:r>
            <a:r>
              <a:rPr lang="en-US" sz="1600" dirty="0" err="1">
                <a:latin typeface="Tw Cen MT" panose="020B0602020104020603" pitchFamily="34" charset="0"/>
              </a:rPr>
              <a:t>Komadugu</a:t>
            </a:r>
            <a:r>
              <a:rPr lang="en-US" sz="1600" dirty="0">
                <a:latin typeface="Tw Cen MT" panose="020B0602020104020603" pitchFamily="34" charset="0"/>
              </a:rPr>
              <a:t> Rivers in northern Nigeria and in Adamawa State in eastern Nigeria.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35AA4A-EFFA-4A45-B544-B9EB9BC62C4A}"/>
              </a:ext>
            </a:extLst>
          </p:cNvPr>
          <p:cNvSpPr txBox="1"/>
          <p:nvPr/>
        </p:nvSpPr>
        <p:spPr>
          <a:xfrm>
            <a:off x="681611" y="5637762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24-28 Aug 2022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672353" y="1474694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CC12107-817A-4685-B5C6-794CD9D3D7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45" t="24869" r="34484" b="9462"/>
          <a:stretch/>
        </p:blipFill>
        <p:spPr>
          <a:xfrm>
            <a:off x="6471680" y="1508760"/>
            <a:ext cx="5012755" cy="4114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27C214E-080B-4AB5-8778-E51F85112FCE}"/>
              </a:ext>
            </a:extLst>
          </p:cNvPr>
          <p:cNvSpPr txBox="1"/>
          <p:nvPr/>
        </p:nvSpPr>
        <p:spPr>
          <a:xfrm>
            <a:off x="6233477" y="6196168"/>
            <a:ext cx="5577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But this is expected to change in next six days. Major flooding expected along Sokoto, </a:t>
            </a:r>
            <a:r>
              <a:rPr lang="en-US" sz="1600" dirty="0" err="1">
                <a:latin typeface="Tw Cen MT" panose="020B0602020104020603" pitchFamily="34" charset="0"/>
              </a:rPr>
              <a:t>komadugu</a:t>
            </a:r>
            <a:r>
              <a:rPr lang="en-US" sz="1600" dirty="0">
                <a:latin typeface="Tw Cen MT" panose="020B0602020104020603" pitchFamily="34" charset="0"/>
              </a:rPr>
              <a:t>, Niger and Benue Rivers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994BC9E-AAFE-4F86-A140-AD5B777879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764" t="70000" r="8175" b="23210"/>
          <a:stretch/>
        </p:blipFill>
        <p:spPr>
          <a:xfrm>
            <a:off x="9086429" y="5142759"/>
            <a:ext cx="2379019" cy="4656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87AB8C-ADC9-4648-8936-BEC4C6E3E9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079" t="24941" r="6444" b="52628"/>
          <a:stretch/>
        </p:blipFill>
        <p:spPr>
          <a:xfrm>
            <a:off x="10508017" y="3626984"/>
            <a:ext cx="957431" cy="153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2741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A071B9E-808D-4EAC-BF89-ECAD0C761FDB}"/>
              </a:ext>
            </a:extLst>
          </p:cNvPr>
          <p:cNvSpPr txBox="1"/>
          <p:nvPr/>
        </p:nvSpPr>
        <p:spPr>
          <a:xfrm>
            <a:off x="6083663" y="5562600"/>
            <a:ext cx="60706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ADAM Forecast: 1-in-20-yr Inundation forecast for next six days (until Sep 3)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E9D5006D-D14C-4CE0-95E3-7B5A2A652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36" y="1508760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Chad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F9C29-9D61-4F93-A01E-DE172AD46FF5}"/>
              </a:ext>
            </a:extLst>
          </p:cNvPr>
          <p:cNvSpPr txBox="1"/>
          <p:nvPr/>
        </p:nvSpPr>
        <p:spPr>
          <a:xfrm>
            <a:off x="533400" y="6255576"/>
            <a:ext cx="11219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w Cen MT" panose="020B0602020104020603" pitchFamily="34" charset="0"/>
              </a:rPr>
              <a:t>New inundation along many rivers are expected in next six days in response to high rainfall forecast.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727810" y="1465794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5204C3D-EC99-4E0F-A694-BE9BBD28A6D8}"/>
              </a:ext>
            </a:extLst>
          </p:cNvPr>
          <p:cNvSpPr txBox="1"/>
          <p:nvPr/>
        </p:nvSpPr>
        <p:spPr>
          <a:xfrm>
            <a:off x="706936" y="5770291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24-28 Aug 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9D7607-8BF8-4CD5-927F-DE1976AC70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16" t="32667" r="19642" b="2500"/>
          <a:stretch/>
        </p:blipFill>
        <p:spPr>
          <a:xfrm>
            <a:off x="6160031" y="1528885"/>
            <a:ext cx="5994256" cy="4114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754CBF-4CB8-4BE7-BF6F-8A484C2CFB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764" t="70000" r="8175" b="23210"/>
          <a:stretch/>
        </p:blipFill>
        <p:spPr>
          <a:xfrm>
            <a:off x="6156271" y="1553805"/>
            <a:ext cx="2379019" cy="4656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6B91370-0B3B-4DE6-BBF1-65E8B7B496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079" t="24941" r="6444" b="52628"/>
          <a:stretch/>
        </p:blipFill>
        <p:spPr>
          <a:xfrm>
            <a:off x="11196856" y="4084676"/>
            <a:ext cx="957431" cy="153834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780DE7-17D0-4890-B2C4-EE6DC3B76B78}"/>
              </a:ext>
            </a:extLst>
          </p:cNvPr>
          <p:cNvCxnSpPr/>
          <p:nvPr/>
        </p:nvCxnSpPr>
        <p:spPr>
          <a:xfrm flipH="1" flipV="1">
            <a:off x="2251810" y="2590800"/>
            <a:ext cx="574919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F44430-BA37-486D-8AA7-B51B753F4689}"/>
              </a:ext>
            </a:extLst>
          </p:cNvPr>
          <p:cNvCxnSpPr>
            <a:cxnSpLocks/>
          </p:cNvCxnSpPr>
          <p:nvPr/>
        </p:nvCxnSpPr>
        <p:spPr>
          <a:xfrm flipH="1" flipV="1">
            <a:off x="1981200" y="2986684"/>
            <a:ext cx="5867400" cy="81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44BE94-F539-46E1-AB4E-EFBB37F76B29}"/>
              </a:ext>
            </a:extLst>
          </p:cNvPr>
          <p:cNvCxnSpPr/>
          <p:nvPr/>
        </p:nvCxnSpPr>
        <p:spPr>
          <a:xfrm flipH="1">
            <a:off x="5126405" y="4599402"/>
            <a:ext cx="50081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37D6B15-A626-4A20-9FC9-B1FD717877B7}"/>
              </a:ext>
            </a:extLst>
          </p:cNvPr>
          <p:cNvCxnSpPr/>
          <p:nvPr/>
        </p:nvCxnSpPr>
        <p:spPr>
          <a:xfrm flipH="1">
            <a:off x="6031971" y="8001000"/>
            <a:ext cx="58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26449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7D8ACA-A8C0-4311-9949-0F5CE017A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62" t="25678" r="19085" b="12791"/>
          <a:stretch/>
        </p:blipFill>
        <p:spPr>
          <a:xfrm>
            <a:off x="344848" y="1442486"/>
            <a:ext cx="5634297" cy="41148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F9A50C5-4899-4FA4-9EB1-18865FC29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562" y="1461700"/>
            <a:ext cx="5325035" cy="41148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F04CE0A-72A8-4439-87D8-319F5BCA204F}"/>
              </a:ext>
            </a:extLst>
          </p:cNvPr>
          <p:cNvSpPr/>
          <p:nvPr/>
        </p:nvSpPr>
        <p:spPr>
          <a:xfrm>
            <a:off x="9996836" y="1695800"/>
            <a:ext cx="923504" cy="73152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the Sudd Wetlands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361360" y="5665295"/>
            <a:ext cx="5247857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ADAM Flood event: </a:t>
            </a:r>
            <a:r>
              <a:rPr lang="en-US" sz="1700" b="1" dirty="0">
                <a:latin typeface="Tw Cen MT" panose="020B0602020104020603" pitchFamily="34" charset="0"/>
              </a:rPr>
              <a:t>24 Aug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C91DEC4-E0B8-4ADA-8F0A-2B621AF8B730}"/>
              </a:ext>
            </a:extLst>
          </p:cNvPr>
          <p:cNvSpPr txBox="1"/>
          <p:nvPr/>
        </p:nvSpPr>
        <p:spPr>
          <a:xfrm>
            <a:off x="10363200" y="3029023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61A30B-D232-4305-9F08-F320D25FA5DF}"/>
              </a:ext>
            </a:extLst>
          </p:cNvPr>
          <p:cNvSpPr txBox="1"/>
          <p:nvPr/>
        </p:nvSpPr>
        <p:spPr>
          <a:xfrm>
            <a:off x="4523847" y="4864407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3FCFF1-49B5-479F-8B11-5FDE7DFE2979}"/>
              </a:ext>
            </a:extLst>
          </p:cNvPr>
          <p:cNvSpPr txBox="1"/>
          <p:nvPr/>
        </p:nvSpPr>
        <p:spPr>
          <a:xfrm>
            <a:off x="10370367" y="4066401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340BDD-5CC5-46F3-8879-08ED2C3B98C7}"/>
              </a:ext>
            </a:extLst>
          </p:cNvPr>
          <p:cNvSpPr txBox="1"/>
          <p:nvPr/>
        </p:nvSpPr>
        <p:spPr>
          <a:xfrm>
            <a:off x="2369069" y="2612515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BFF2D6-B8A1-4C44-BCE0-B91A2BCB8654}"/>
              </a:ext>
            </a:extLst>
          </p:cNvPr>
          <p:cNvSpPr txBox="1"/>
          <p:nvPr/>
        </p:nvSpPr>
        <p:spPr>
          <a:xfrm>
            <a:off x="8853292" y="2668878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C985FD-DD7D-4487-BDC0-57AE2C345D7D}"/>
              </a:ext>
            </a:extLst>
          </p:cNvPr>
          <p:cNvGrpSpPr/>
          <p:nvPr/>
        </p:nvGrpSpPr>
        <p:grpSpPr>
          <a:xfrm>
            <a:off x="6161087" y="1467115"/>
            <a:ext cx="3048000" cy="396466"/>
            <a:chOff x="443445" y="5506720"/>
            <a:chExt cx="3048000" cy="39646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655FCF-6094-4E4C-ADE7-90A2888C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245B2D-5FF4-498F-8908-A3FCB99EF54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8B64AE7C-2C74-4BDB-A2B1-82B584BA4CED}"/>
              </a:ext>
            </a:extLst>
          </p:cNvPr>
          <p:cNvSpPr/>
          <p:nvPr/>
        </p:nvSpPr>
        <p:spPr>
          <a:xfrm>
            <a:off x="6172200" y="2362200"/>
            <a:ext cx="3429000" cy="94349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B179EF-8713-4A97-9B29-30E63A4837FD}"/>
              </a:ext>
            </a:extLst>
          </p:cNvPr>
          <p:cNvSpPr txBox="1"/>
          <p:nvPr/>
        </p:nvSpPr>
        <p:spPr>
          <a:xfrm>
            <a:off x="324605" y="6057528"/>
            <a:ext cx="11638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conditions worsen in South Sudan and in Sudan with newly inundated areas along </a:t>
            </a:r>
            <a:r>
              <a:rPr lang="en-US" sz="2200" dirty="0" err="1">
                <a:latin typeface="Tw Cen MT" panose="020B0602020104020603" pitchFamily="34" charset="0"/>
              </a:rPr>
              <a:t>Sobet</a:t>
            </a:r>
            <a:r>
              <a:rPr lang="en-US" sz="2200" dirty="0">
                <a:latin typeface="Tw Cen MT" panose="020B0602020104020603" pitchFamily="34" charset="0"/>
              </a:rPr>
              <a:t> and Akobo Rivers in South Sudan and along the Nile in Southern Darfur and eastern Sudan.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21535A-0437-4BFE-8B9C-75D69BF61520}"/>
              </a:ext>
            </a:extLst>
          </p:cNvPr>
          <p:cNvSpPr txBox="1"/>
          <p:nvPr/>
        </p:nvSpPr>
        <p:spPr>
          <a:xfrm>
            <a:off x="6024576" y="5655128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24-28 Aug 2022</a:t>
            </a:r>
          </a:p>
        </p:txBody>
      </p:sp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94" y="4261708"/>
            <a:ext cx="1701496" cy="1314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29F6D3-444D-4B10-8B6C-51D37730DE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110" t="77104" r="51034" b="12230"/>
          <a:stretch/>
        </p:blipFill>
        <p:spPr>
          <a:xfrm>
            <a:off x="4130058" y="4857689"/>
            <a:ext cx="1903903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9044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48AB6A8-DF7C-4C9F-A214-DE71E291B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45" y="1442486"/>
            <a:ext cx="5325035" cy="41148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1A8E019-B727-48C2-A8AA-EDFB07ECF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67115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Eastern Sudan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361360" y="5665295"/>
            <a:ext cx="5247857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17-21 Aug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C985FD-DD7D-4487-BDC0-57AE2C345D7D}"/>
              </a:ext>
            </a:extLst>
          </p:cNvPr>
          <p:cNvGrpSpPr/>
          <p:nvPr/>
        </p:nvGrpSpPr>
        <p:grpSpPr>
          <a:xfrm>
            <a:off x="6019800" y="1411941"/>
            <a:ext cx="3048000" cy="396466"/>
            <a:chOff x="443445" y="5506720"/>
            <a:chExt cx="3048000" cy="39646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655FCF-6094-4E4C-ADE7-90A2888C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245B2D-5FF4-498F-8908-A3FCB99EF54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FB179EF-8713-4A97-9B29-30E63A4837FD}"/>
              </a:ext>
            </a:extLst>
          </p:cNvPr>
          <p:cNvSpPr txBox="1"/>
          <p:nvPr/>
        </p:nvSpPr>
        <p:spPr>
          <a:xfrm>
            <a:off x="324605" y="6057528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in the Blue Nile also spreading over new areas.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21535A-0437-4BFE-8B9C-75D69BF61520}"/>
              </a:ext>
            </a:extLst>
          </p:cNvPr>
          <p:cNvSpPr txBox="1"/>
          <p:nvPr/>
        </p:nvSpPr>
        <p:spPr>
          <a:xfrm>
            <a:off x="6024576" y="5655128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24-28 Aug 2022</a:t>
            </a:r>
          </a:p>
        </p:txBody>
      </p:sp>
    </p:spTree>
    <p:extLst>
      <p:ext uri="{BB962C8B-B14F-4D97-AF65-F5344CB8AC3E}">
        <p14:creationId xmlns:p14="http://schemas.microsoft.com/office/powerpoint/2010/main" val="54015338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47624</TotalTime>
  <Words>484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Potential Flooding Polygons</vt:lpstr>
      <vt:lpstr>Expected Flooding in Libera</vt:lpstr>
      <vt:lpstr>Flooding Conditions in Central Mali</vt:lpstr>
      <vt:lpstr>Flooding Conditions in Burkina Faso</vt:lpstr>
      <vt:lpstr>Flooding Conditions in Nigeria</vt:lpstr>
      <vt:lpstr>Flooding Conditions in Chad</vt:lpstr>
      <vt:lpstr>PowerPoint Presentation</vt:lpstr>
      <vt:lpstr>PowerPoint Presentation</vt:lpstr>
      <vt:lpstr>PowerPoint Presentation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1641</cp:revision>
  <cp:lastPrinted>2015-08-11T15:53:42Z</cp:lastPrinted>
  <dcterms:created xsi:type="dcterms:W3CDTF">2016-04-22T19:29:16Z</dcterms:created>
  <dcterms:modified xsi:type="dcterms:W3CDTF">2022-08-30T01:29:42Z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