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57" r:id="rId6"/>
    <p:sldId id="662" r:id="rId7"/>
    <p:sldId id="660" r:id="rId8"/>
    <p:sldId id="661" r:id="rId9"/>
    <p:sldId id="649" r:id="rId10"/>
    <p:sldId id="663" r:id="rId11"/>
    <p:sldId id="664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7"/>
            <p14:sldId id="662"/>
            <p14:sldId id="660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  <a:srgbClr val="800080"/>
    <a:srgbClr val="FFDD4F"/>
    <a:srgbClr val="FFCC00"/>
    <a:srgbClr val="FF6600"/>
    <a:srgbClr val="E9EDF4"/>
    <a:srgbClr val="D0D8E8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8/22/2022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August 22,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8873-2284-4392-8428-06FAE72C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531E5A3-3EE6-4778-8CF2-E7B3772A6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5" b="28888"/>
          <a:stretch/>
        </p:blipFill>
        <p:spPr>
          <a:xfrm>
            <a:off x="609600" y="1630680"/>
            <a:ext cx="11456894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49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C765EC9-E963-49A9-A847-B26E7B638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7179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Central Mali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14363" y="6198513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worsen in central Mali with newly flooded areas in Burkina Faso.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BBBDE56-B0DB-4DF6-A94A-CF7591684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" y="1633834"/>
            <a:ext cx="5325036" cy="4114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9-13 Aug 2022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D2AB4C-9D44-42A0-BEC1-5C5F7833BA21}"/>
              </a:ext>
            </a:extLst>
          </p:cNvPr>
          <p:cNvGrpSpPr/>
          <p:nvPr/>
        </p:nvGrpSpPr>
        <p:grpSpPr>
          <a:xfrm>
            <a:off x="8546143" y="1508760"/>
            <a:ext cx="3048000" cy="396466"/>
            <a:chOff x="443445" y="5506720"/>
            <a:chExt cx="3048000" cy="3964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430CD8-8FC6-49E5-88DA-EFF7DEC96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3DA062-E722-4099-8B9F-084A95990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269107" y="571783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</p:spTree>
    <p:extLst>
      <p:ext uri="{BB962C8B-B14F-4D97-AF65-F5344CB8AC3E}">
        <p14:creationId xmlns:p14="http://schemas.microsoft.com/office/powerpoint/2010/main" val="40448535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48674DE-2E4F-47E4-812F-96246F2C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2" y="158288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98181" y="6248400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have improved both along Sokoto and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Rivers in northern Nigeria.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1114FE09-B1E5-410F-AD13-17567E7DA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1" y="1573370"/>
            <a:ext cx="5325036" cy="4114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2A3042-644F-4C73-B905-BFB4FA784ED2}"/>
              </a:ext>
            </a:extLst>
          </p:cNvPr>
          <p:cNvGrpSpPr/>
          <p:nvPr/>
        </p:nvGrpSpPr>
        <p:grpSpPr>
          <a:xfrm>
            <a:off x="6185355" y="1540365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66C429-A053-4FF9-8E5D-6A1A39E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5A262-622F-42C6-AAB3-309908B8D16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9-13 Aug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6FE5A4-CF28-4638-AA27-5E8EF1750624}"/>
              </a:ext>
            </a:extLst>
          </p:cNvPr>
          <p:cNvSpPr txBox="1"/>
          <p:nvPr/>
        </p:nvSpPr>
        <p:spPr>
          <a:xfrm>
            <a:off x="6172200" y="571783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7C18603-E9C0-4403-A10D-AD6F5974A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9" y="1628362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73877" y="6244814"/>
            <a:ext cx="1111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worsen in southern Chad.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9990E858-5509-4CC4-898E-E10935CDB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6" y="1645976"/>
            <a:ext cx="5325036" cy="4114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2A3042-644F-4C73-B905-BFB4FA784ED2}"/>
              </a:ext>
            </a:extLst>
          </p:cNvPr>
          <p:cNvGrpSpPr/>
          <p:nvPr/>
        </p:nvGrpSpPr>
        <p:grpSpPr>
          <a:xfrm>
            <a:off x="8610600" y="1582885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66C429-A053-4FF9-8E5D-6A1A39E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5A262-622F-42C6-AAB3-309908B8D16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204C3D-EC99-4E0F-A694-BE9BBD28A6D8}"/>
              </a:ext>
            </a:extLst>
          </p:cNvPr>
          <p:cNvSpPr txBox="1"/>
          <p:nvPr/>
        </p:nvSpPr>
        <p:spPr>
          <a:xfrm>
            <a:off x="706936" y="577029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9-13 Aug 2022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1D7A9B-6F30-4051-BF62-C6D77F67A241}"/>
              </a:ext>
            </a:extLst>
          </p:cNvPr>
          <p:cNvSpPr txBox="1"/>
          <p:nvPr/>
        </p:nvSpPr>
        <p:spPr>
          <a:xfrm>
            <a:off x="6371263" y="576077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436865" y="1569244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3EAB2D6-6D52-4BD1-931A-53DA2937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76" y="146170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ABACA38-C196-4A42-81C1-6BBD4D510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77944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361360" y="5665295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3 - 7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8853292" y="2668878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7666721" y="2864058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worsen in South Sudan with newly inundated areas in the northwestern South Sudan.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9" y="1356258"/>
            <a:ext cx="1701496" cy="13147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89F9697-1DDD-4D4C-9904-F71C271F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1472408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1A8E019-B727-48C2-A8AA-EDFB07EC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54" y="146711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Eastern Sudan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361360" y="5665295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3 - 7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worsen in eastern Sudan with newly flooded areas along both White and Blue Nile Rivers.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A7BF696-75C5-4DF0-883A-967DBAFD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7" y="146711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 the western and southwestern Wadis in Yemen.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458178" y="558792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17-21 Aug 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721D34-E09B-434B-A1F1-5576ACB73178}"/>
              </a:ext>
            </a:extLst>
          </p:cNvPr>
          <p:cNvSpPr/>
          <p:nvPr/>
        </p:nvSpPr>
        <p:spPr>
          <a:xfrm rot="20851163">
            <a:off x="2209800" y="2743200"/>
            <a:ext cx="9144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9AD83D-031B-44BC-9ADE-490811B7CCD0}"/>
              </a:ext>
            </a:extLst>
          </p:cNvPr>
          <p:cNvSpPr/>
          <p:nvPr/>
        </p:nvSpPr>
        <p:spPr>
          <a:xfrm rot="14532325">
            <a:off x="1239490" y="3526885"/>
            <a:ext cx="708286" cy="1102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47264</TotalTime>
  <Words>304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Potential Flooding Polygons</vt:lpstr>
      <vt:lpstr>Flooding Conditions in Central Mali</vt:lpstr>
      <vt:lpstr>Flooding Conditions in Nigeria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1610</cp:revision>
  <cp:lastPrinted>2015-08-11T15:53:42Z</cp:lastPrinted>
  <dcterms:created xsi:type="dcterms:W3CDTF">2016-04-22T19:29:16Z</dcterms:created>
  <dcterms:modified xsi:type="dcterms:W3CDTF">2022-08-23T04:33:08Z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