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2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505" r:id="rId5"/>
    <p:sldId id="657" r:id="rId6"/>
    <p:sldId id="659" r:id="rId7"/>
    <p:sldId id="660" r:id="rId8"/>
    <p:sldId id="654" r:id="rId9"/>
    <p:sldId id="649" r:id="rId10"/>
    <p:sldId id="656" r:id="rId11"/>
    <p:sldId id="658" r:id="rId12"/>
  </p:sldIdLst>
  <p:sldSz cx="12192000" cy="6858000"/>
  <p:notesSz cx="6950075" cy="9236075"/>
  <p:custDataLst>
    <p:tags r:id="rId1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72922F-3812-4AC1-81B4-74E0A3CC4C18}">
          <p14:sldIdLst>
            <p14:sldId id="505"/>
            <p14:sldId id="657"/>
            <p14:sldId id="659"/>
            <p14:sldId id="660"/>
            <p14:sldId id="654"/>
            <p14:sldId id="649"/>
            <p14:sldId id="656"/>
            <p14:sldId id="658"/>
          </p14:sldIdLst>
        </p14:section>
        <p14:section name="Untitled Section" id="{69C5BBBF-59C5-4E37-97E1-BE2FEE0AEBE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ake Stabler" initials="B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9933FF"/>
    <a:srgbClr val="800080"/>
    <a:srgbClr val="FFDD4F"/>
    <a:srgbClr val="FFCC00"/>
    <a:srgbClr val="FF6600"/>
    <a:srgbClr val="E9EDF4"/>
    <a:srgbClr val="D0D8E8"/>
    <a:srgbClr val="CCCC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 autoAdjust="0"/>
    <p:restoredTop sz="85609" autoAdjust="0"/>
  </p:normalViewPr>
  <p:slideViewPr>
    <p:cSldViewPr>
      <p:cViewPr varScale="1">
        <p:scale>
          <a:sx n="95" d="100"/>
          <a:sy n="95" d="100"/>
        </p:scale>
        <p:origin x="84" y="20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3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211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28AE7B44-4A3A-4F68-A393-82A47AF755AD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211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ABDAC4E9-F8CA-4132-8404-263BDFCFE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3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451C3B-E755-4C0F-BBF5-A659D6D37FA5}" type="datetimeFigureOut">
              <a:rPr lang="en-US"/>
              <a:pPr>
                <a:defRPr/>
              </a:pPr>
              <a:t>8/14/2022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3738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4" tIns="46242" rIns="92484" bIns="4624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4" tIns="46242" rIns="92484" bIns="4624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58A452-DD65-468A-AB5D-05D2CF2673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400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925372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 i="0" baseline="0"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0743"/>
            <a:ext cx="10972800" cy="47548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>
              <a:spcBef>
                <a:spcPts val="800"/>
              </a:spcBef>
              <a:buFont typeface="Wingdings" pitchFamily="2" charset="2"/>
              <a:buChar char="§"/>
              <a:defRPr sz="24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latin typeface="Tw Cen MT" pitchFamily="34" charset="0"/>
              </a:defRPr>
            </a:lvl2pPr>
            <a:lvl3pPr>
              <a:buSzPct val="100000"/>
              <a:defRPr sz="2000" baseline="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latin typeface="Tw Cen MT" pitchFamily="34" charset="0"/>
              </a:defRPr>
            </a:lvl4pPr>
            <a:lvl5pPr>
              <a:buSzPct val="80000"/>
              <a:defRPr baseline="0">
                <a:latin typeface="Tw Cen M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BA9556-E8B9-4246-9619-D14475C0352C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ABBD0E5-C25E-4801-991A-ECA9F4435332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 i="0" baseline="0">
                <a:solidFill>
                  <a:srgbClr val="002F6C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10972800" cy="42976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 marL="342900" indent="-342900">
              <a:spcBef>
                <a:spcPts val="800"/>
              </a:spcBef>
              <a:buSzPct val="125000"/>
              <a:buFont typeface="Arial" panose="020B0604020202020204" pitchFamily="34" charset="0"/>
              <a:buChar char="•"/>
              <a:defRPr sz="2400" baseline="0">
                <a:solidFill>
                  <a:srgbClr val="2A2C2D"/>
                </a:solidFill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solidFill>
                  <a:srgbClr val="2A2C2D"/>
                </a:solidFill>
                <a:latin typeface="Tw Cen MT" pitchFamily="34" charset="0"/>
              </a:defRPr>
            </a:lvl2pPr>
            <a:lvl3pPr>
              <a:buSzPct val="100000"/>
              <a:defRPr sz="2000" baseline="0">
                <a:solidFill>
                  <a:srgbClr val="2A2C2D"/>
                </a:solidFill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solidFill>
                  <a:srgbClr val="2A2C2D"/>
                </a:solidFill>
                <a:latin typeface="Tw Cen MT" pitchFamily="34" charset="0"/>
              </a:defRPr>
            </a:lvl4pPr>
            <a:lvl5pPr>
              <a:buSzPct val="80000"/>
              <a:defRPr baseline="0">
                <a:solidFill>
                  <a:srgbClr val="2A2C2D"/>
                </a:solidFill>
                <a:latin typeface="Tw Cen M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609600" y="1600200"/>
            <a:ext cx="109728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2F6C"/>
                </a:solidFill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FEWS_NET_III_Logo-0.6in.jpg">
            <a:extLst>
              <a:ext uri="{FF2B5EF4-FFF2-40B4-BE49-F238E27FC236}">
                <a16:creationId xmlns:a16="http://schemas.microsoft.com/office/drawing/2014/main" id="{B6D35BA6-321F-4B00-A8DC-5106C3C735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014B34-EB99-4B2D-9483-8A19792317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57200"/>
            <a:ext cx="308235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 userDrawn="1"/>
        </p:nvSpPr>
        <p:spPr bwMode="auto">
          <a:xfrm>
            <a:off x="1828800" y="18288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b="0" dirty="0">
                <a:solidFill>
                  <a:schemeClr val="bg1"/>
                </a:solidFill>
                <a:effectLst/>
                <a:latin typeface="Tw Cen MT" pitchFamily="34" charset="0"/>
              </a:rPr>
              <a:t>Famine Early Warning Systems Network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4600"/>
            <a:ext cx="10363200" cy="1828800"/>
          </a:xfrm>
          <a:prstGeom prst="rect">
            <a:avLst/>
          </a:prstGeom>
        </p:spPr>
        <p:txBody>
          <a:bodyPr anchor="ctr" anchorCtr="0"/>
          <a:lstStyle>
            <a:lvl1pPr>
              <a:defRPr sz="4000" b="1" i="0" baseline="0">
                <a:solidFill>
                  <a:schemeClr val="tx1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800600"/>
            <a:ext cx="85344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Tw Cen M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enter date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460786"/>
            <a:ext cx="3052072" cy="91440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54880"/>
          </a:xfrm>
          <a:prstGeom prst="rect">
            <a:avLst/>
          </a:prstGeom>
        </p:spPr>
        <p:txBody>
          <a:bodyPr tIns="18288" bIns="18288" anchor="ctr" anchorCtr="0"/>
          <a:lstStyle>
            <a:lvl1pPr marL="914400" indent="0">
              <a:spcBef>
                <a:spcPts val="0"/>
              </a:spcBef>
              <a:buFontTx/>
              <a:buNone/>
              <a:defRPr sz="28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/>
            </a:lvl2pPr>
            <a:lvl3pPr>
              <a:buSzPct val="100000"/>
              <a:defRPr sz="2000" baseline="0"/>
            </a:lvl3pPr>
            <a:lvl4pPr>
              <a:buSzPct val="40000"/>
              <a:buFont typeface="Wingdings" pitchFamily="2" charset="2"/>
              <a:buChar char="q"/>
              <a:defRPr baseline="0"/>
            </a:lvl4pPr>
            <a:lvl5pPr>
              <a:buSzPct val="80000"/>
              <a:defRPr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943C15E-A428-4999-B5D1-6F22671A7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33029"/>
            <a:ext cx="10972800" cy="49362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002F6C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9" name="Picture 8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6448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600200"/>
            <a:ext cx="54864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0"/>
          </p:nvPr>
        </p:nvSpPr>
        <p:spPr>
          <a:xfrm>
            <a:off x="60960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23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1" name="Picture 10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0"/>
            <a:ext cx="10972800" cy="1828800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37360"/>
            <a:ext cx="10972800" cy="14630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Tw Cen MT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31" r:id="rId2"/>
    <p:sldLayoutId id="2147483721" r:id="rId3"/>
    <p:sldLayoutId id="2147483723" r:id="rId4"/>
    <p:sldLayoutId id="2147483725" r:id="rId5"/>
    <p:sldLayoutId id="2147483726" r:id="rId6"/>
    <p:sldLayoutId id="2147483724" r:id="rId7"/>
    <p:sldLayoutId id="2147483727" r:id="rId8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5A2A-853C-4BA4-BDCA-4525DCE83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95400"/>
            <a:ext cx="10972800" cy="2286000"/>
          </a:xfrm>
        </p:spPr>
        <p:txBody>
          <a:bodyPr/>
          <a:lstStyle/>
          <a:p>
            <a:pPr algn="ctr"/>
            <a:r>
              <a:rPr lang="en-US" sz="4200" dirty="0"/>
              <a:t>FEWS NET Enhanced Flood Monitoring – East Africa, West Africa, southern Africa and Yemen</a:t>
            </a:r>
          </a:p>
        </p:txBody>
      </p:sp>
      <p:sp>
        <p:nvSpPr>
          <p:cNvPr id="5" name="Google Shape;106;p26">
            <a:extLst>
              <a:ext uri="{FF2B5EF4-FFF2-40B4-BE49-F238E27FC236}">
                <a16:creationId xmlns:a16="http://schemas.microsoft.com/office/drawing/2014/main" id="{FDBFA06A-E0DD-4173-81B5-F7DEBDAF8DCB}"/>
              </a:ext>
            </a:extLst>
          </p:cNvPr>
          <p:cNvSpPr txBox="1">
            <a:spLocks/>
          </p:cNvSpPr>
          <p:nvPr/>
        </p:nvSpPr>
        <p:spPr>
          <a:xfrm>
            <a:off x="609600" y="3962400"/>
            <a:ext cx="10972800" cy="16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rtl="0" eaLnBrk="1" fontAlgn="base" hangingPunct="1">
              <a:spcBef>
                <a:spcPts val="8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Courier New" pitchFamily="49" charset="0"/>
              <a:buChar char="o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40000"/>
              <a:buFont typeface="Wingdings" pitchFamily="2" charset="2"/>
              <a:buChar char="q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»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b="1" dirty="0"/>
              <a:t>August 15, 2022, Hazard Briefing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3600" b="1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FEWS NET Science Team: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USGS, NASA, NOAA, </a:t>
            </a:r>
            <a:r>
              <a:rPr lang="en-US" sz="3600" dirty="0" err="1"/>
              <a:t>UCSB+Regional</a:t>
            </a:r>
            <a:r>
              <a:rPr lang="en-US" sz="3600" dirty="0"/>
              <a:t> Scientists</a:t>
            </a:r>
          </a:p>
        </p:txBody>
      </p:sp>
    </p:spTree>
    <p:extLst>
      <p:ext uri="{BB962C8B-B14F-4D97-AF65-F5344CB8AC3E}">
        <p14:creationId xmlns:p14="http://schemas.microsoft.com/office/powerpoint/2010/main" val="68432631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78873-2284-4392-8428-06FAE72C7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Flooding Polygons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1A83A632-D95B-49F1-BCB3-686E9D5D65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" t="28889" r="1061" b="25555"/>
          <a:stretch/>
        </p:blipFill>
        <p:spPr>
          <a:xfrm>
            <a:off x="685799" y="1676400"/>
            <a:ext cx="11017405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42499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76FDB02-8923-4844-9F1A-5D3E7DBAC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</p:spPr>
        <p:txBody>
          <a:bodyPr/>
          <a:lstStyle/>
          <a:p>
            <a:r>
              <a:rPr lang="en-US" dirty="0"/>
              <a:t>July Flooding Conditions in West Africa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972E34-ED0A-4E14-916F-99795BC93AB1}"/>
              </a:ext>
            </a:extLst>
          </p:cNvPr>
          <p:cNvSpPr txBox="1"/>
          <p:nvPr/>
        </p:nvSpPr>
        <p:spPr>
          <a:xfrm>
            <a:off x="584200" y="5224166"/>
            <a:ext cx="1140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w Cen MT" panose="020B0602020104020603" pitchFamily="34" charset="0"/>
              </a:rPr>
              <a:t>Flooding began in July especially along the Niger River in central Mali, along the Sokoto and </a:t>
            </a:r>
            <a:r>
              <a:rPr lang="en-US" sz="2200" dirty="0" err="1">
                <a:latin typeface="Tw Cen MT" panose="020B0602020104020603" pitchFamily="34" charset="0"/>
              </a:rPr>
              <a:t>Komadugu</a:t>
            </a:r>
            <a:r>
              <a:rPr lang="en-US" sz="2200" dirty="0">
                <a:latin typeface="Tw Cen MT" panose="020B0602020104020603" pitchFamily="34" charset="0"/>
              </a:rPr>
              <a:t> Rivers in northern Nigeria, and along the rivers in southern Chad.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DBEC29-8C54-4A72-B271-10469A81B3F2}"/>
              </a:ext>
            </a:extLst>
          </p:cNvPr>
          <p:cNvSpPr txBox="1"/>
          <p:nvPr/>
        </p:nvSpPr>
        <p:spPr>
          <a:xfrm>
            <a:off x="714364" y="4613254"/>
            <a:ext cx="114046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Cloud to Street flood map: </a:t>
            </a:r>
            <a:r>
              <a:rPr lang="en-US" sz="1600" b="1" dirty="0">
                <a:latin typeface="Tw Cen MT" panose="020B0602020104020603" pitchFamily="34" charset="0"/>
              </a:rPr>
              <a:t>July 2022</a:t>
            </a:r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4AD9DCE5-C048-47E9-AD90-C2B9DB686B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546" y="1633834"/>
            <a:ext cx="3786692" cy="2926080"/>
          </a:xfrm>
          <a:prstGeom prst="rect">
            <a:avLst/>
          </a:prstGeom>
        </p:spPr>
      </p:pic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2F2ACBFA-CAA3-4A95-9ADB-8C335DA91D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64" y="1633834"/>
            <a:ext cx="3786692" cy="2926080"/>
          </a:xfrm>
          <a:prstGeom prst="rect">
            <a:avLst/>
          </a:prstGeom>
        </p:spPr>
      </p:pic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9D392B73-4D74-4298-9AB7-4A6EB11A8D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955" y="1633834"/>
            <a:ext cx="3786692" cy="292608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5DB9C34-5740-4F42-A45C-C1D07FB1135C}"/>
              </a:ext>
            </a:extLst>
          </p:cNvPr>
          <p:cNvGrpSpPr/>
          <p:nvPr/>
        </p:nvGrpSpPr>
        <p:grpSpPr>
          <a:xfrm>
            <a:off x="4525955" y="4628642"/>
            <a:ext cx="1471151" cy="307777"/>
            <a:chOff x="6832000" y="1632313"/>
            <a:chExt cx="1471151" cy="30777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D2FDCDB-E669-48BD-BF4F-F18FB38AD096}"/>
                </a:ext>
              </a:extLst>
            </p:cNvPr>
            <p:cNvSpPr>
              <a:spLocks/>
            </p:cNvSpPr>
            <p:nvPr/>
          </p:nvSpPr>
          <p:spPr>
            <a:xfrm>
              <a:off x="6832000" y="1740482"/>
              <a:ext cx="182880" cy="91440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579E053-B5C2-4D49-A543-C8D96FB67B90}"/>
                </a:ext>
              </a:extLst>
            </p:cNvPr>
            <p:cNvSpPr txBox="1"/>
            <p:nvPr/>
          </p:nvSpPr>
          <p:spPr>
            <a:xfrm>
              <a:off x="7009207" y="1632313"/>
              <a:ext cx="129394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w Cen MT" panose="020B0602020104020603" pitchFamily="34" charset="0"/>
                </a:rPr>
                <a:t>Inundated area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64E170F-B1C0-4E38-80CB-8F86D6840FD4}"/>
              </a:ext>
            </a:extLst>
          </p:cNvPr>
          <p:cNvSpPr txBox="1"/>
          <p:nvPr/>
        </p:nvSpPr>
        <p:spPr>
          <a:xfrm>
            <a:off x="3215402" y="4231300"/>
            <a:ext cx="1326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Central Mali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EF6855-B58B-4E01-9BBA-917E1D8DC361}"/>
              </a:ext>
            </a:extLst>
          </p:cNvPr>
          <p:cNvSpPr txBox="1"/>
          <p:nvPr/>
        </p:nvSpPr>
        <p:spPr>
          <a:xfrm>
            <a:off x="6547177" y="4231300"/>
            <a:ext cx="175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Northern Nigeria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0814CE-6599-45B1-87A1-626EB16C6294}"/>
              </a:ext>
            </a:extLst>
          </p:cNvPr>
          <p:cNvSpPr txBox="1"/>
          <p:nvPr/>
        </p:nvSpPr>
        <p:spPr>
          <a:xfrm>
            <a:off x="10583159" y="4231300"/>
            <a:ext cx="1535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Southern Chad</a:t>
            </a:r>
          </a:p>
        </p:txBody>
      </p:sp>
    </p:spTree>
    <p:extLst>
      <p:ext uri="{BB962C8B-B14F-4D97-AF65-F5344CB8AC3E}">
        <p14:creationId xmlns:p14="http://schemas.microsoft.com/office/powerpoint/2010/main" val="212316526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5B712-C7B1-4EFC-AA7E-B47D2A9C6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Flooding Conditions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DF9C29-9D61-4F93-A01E-DE172AD46FF5}"/>
              </a:ext>
            </a:extLst>
          </p:cNvPr>
          <p:cNvSpPr txBox="1"/>
          <p:nvPr/>
        </p:nvSpPr>
        <p:spPr>
          <a:xfrm>
            <a:off x="533400" y="5224166"/>
            <a:ext cx="1140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w Cen MT" panose="020B0602020104020603" pitchFamily="34" charset="0"/>
              </a:rPr>
              <a:t>While flooding conditions improved in central Mali since July, the conditions worsen in </a:t>
            </a:r>
            <a:r>
              <a:rPr lang="en-US" sz="2200" dirty="0" err="1">
                <a:latin typeface="Tw Cen MT" panose="020B0602020104020603" pitchFamily="34" charset="0"/>
              </a:rPr>
              <a:t>Komadugu</a:t>
            </a:r>
            <a:r>
              <a:rPr lang="en-US" sz="2200" dirty="0">
                <a:latin typeface="Tw Cen MT" panose="020B0602020104020603" pitchFamily="34" charset="0"/>
              </a:rPr>
              <a:t> River in northeastern Nigeria, and in southern Chad.</a:t>
            </a:r>
          </a:p>
        </p:txBody>
      </p:sp>
      <p:pic>
        <p:nvPicPr>
          <p:cNvPr id="17" name="Picture 16" descr="Map&#10;&#10;Description automatically generated">
            <a:extLst>
              <a:ext uri="{FF2B5EF4-FFF2-40B4-BE49-F238E27FC236}">
                <a16:creationId xmlns:a16="http://schemas.microsoft.com/office/drawing/2014/main" id="{EBBBDE56-B0DB-4DF6-A94A-CF7591684F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63" y="1633834"/>
            <a:ext cx="3786692" cy="2926080"/>
          </a:xfrm>
          <a:prstGeom prst="rect">
            <a:avLst/>
          </a:prstGeom>
        </p:spPr>
      </p:pic>
      <p:pic>
        <p:nvPicPr>
          <p:cNvPr id="18" name="Picture 17" descr="Map&#10;&#10;Description automatically generated">
            <a:extLst>
              <a:ext uri="{FF2B5EF4-FFF2-40B4-BE49-F238E27FC236}">
                <a16:creationId xmlns:a16="http://schemas.microsoft.com/office/drawing/2014/main" id="{1114FE09-B1E5-410F-AD13-17567E7DAF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530" y="1630272"/>
            <a:ext cx="3786692" cy="2926080"/>
          </a:xfrm>
          <a:prstGeom prst="rect">
            <a:avLst/>
          </a:prstGeom>
        </p:spPr>
      </p:pic>
      <p:pic>
        <p:nvPicPr>
          <p:cNvPr id="19" name="Picture 18" descr="Map&#10;&#10;Description automatically generated">
            <a:extLst>
              <a:ext uri="{FF2B5EF4-FFF2-40B4-BE49-F238E27FC236}">
                <a16:creationId xmlns:a16="http://schemas.microsoft.com/office/drawing/2014/main" id="{9990E858-5509-4CC4-898E-E10935CDBE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546" y="1633834"/>
            <a:ext cx="3786692" cy="292608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4C88D11-AA4F-48C0-BA9B-5E5647A304F2}"/>
              </a:ext>
            </a:extLst>
          </p:cNvPr>
          <p:cNvSpPr txBox="1"/>
          <p:nvPr/>
        </p:nvSpPr>
        <p:spPr>
          <a:xfrm>
            <a:off x="3201971" y="4187020"/>
            <a:ext cx="1326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Central Mali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5AFE56-4F90-4A70-B8F3-6B368B5B2930}"/>
              </a:ext>
            </a:extLst>
          </p:cNvPr>
          <p:cNvSpPr txBox="1"/>
          <p:nvPr/>
        </p:nvSpPr>
        <p:spPr>
          <a:xfrm>
            <a:off x="6171723" y="4219354"/>
            <a:ext cx="175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Northern Nigeria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795C43-F39C-4037-AB57-C5781D4B1C96}"/>
              </a:ext>
            </a:extLst>
          </p:cNvPr>
          <p:cNvSpPr txBox="1"/>
          <p:nvPr/>
        </p:nvSpPr>
        <p:spPr>
          <a:xfrm>
            <a:off x="10595859" y="4190582"/>
            <a:ext cx="1535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Southern Chad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82A3042-644F-4C73-B905-BFB4FA784ED2}"/>
              </a:ext>
            </a:extLst>
          </p:cNvPr>
          <p:cNvGrpSpPr/>
          <p:nvPr/>
        </p:nvGrpSpPr>
        <p:grpSpPr>
          <a:xfrm>
            <a:off x="9042747" y="1582885"/>
            <a:ext cx="3048000" cy="396466"/>
            <a:chOff x="443445" y="5506720"/>
            <a:chExt cx="3048000" cy="39646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666C429-A053-4FF9-8E5D-6A1A39E629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015A262-622F-42C6-AAB3-309908B8D167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0D35AA4A-EFFA-4A45-B544-B9EB9BC62C4A}"/>
              </a:ext>
            </a:extLst>
          </p:cNvPr>
          <p:cNvSpPr txBox="1"/>
          <p:nvPr/>
        </p:nvSpPr>
        <p:spPr>
          <a:xfrm>
            <a:off x="714363" y="4559914"/>
            <a:ext cx="1140987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9-13 Aug 2022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DD2AB4C-9D44-42A0-BEC1-5C5F7833BA21}"/>
              </a:ext>
            </a:extLst>
          </p:cNvPr>
          <p:cNvGrpSpPr/>
          <p:nvPr/>
        </p:nvGrpSpPr>
        <p:grpSpPr>
          <a:xfrm>
            <a:off x="4520530" y="1573370"/>
            <a:ext cx="3048000" cy="396466"/>
            <a:chOff x="443445" y="5506720"/>
            <a:chExt cx="3048000" cy="396466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1430CD8-8FC6-49E5-88DA-EFF7DEC96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93DA062-E722-4099-8B9F-084A95990F47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F2C212A-0048-4831-A221-7801DAD1C0CE}"/>
              </a:ext>
            </a:extLst>
          </p:cNvPr>
          <p:cNvGrpSpPr/>
          <p:nvPr/>
        </p:nvGrpSpPr>
        <p:grpSpPr>
          <a:xfrm>
            <a:off x="714363" y="1573370"/>
            <a:ext cx="3048000" cy="396466"/>
            <a:chOff x="443445" y="5506720"/>
            <a:chExt cx="3048000" cy="396466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5BB5A09-37B9-4B3D-A7CA-A0A824FC9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ADDC514-EBEB-449B-96A7-0AB9CED1071F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932741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9DB04-3B16-4AFB-B3EC-04A34D0D4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GloFAS</a:t>
            </a:r>
            <a:r>
              <a:rPr lang="en-US" dirty="0"/>
              <a:t> Monthly Streamflow Forecast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8B54252-9CFB-4E42-89AB-9E3A0C2A14FE}"/>
              </a:ext>
            </a:extLst>
          </p:cNvPr>
          <p:cNvSpPr txBox="1"/>
          <p:nvPr/>
        </p:nvSpPr>
        <p:spPr>
          <a:xfrm>
            <a:off x="546100" y="4876800"/>
            <a:ext cx="7162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w Cen MT" panose="020B0602020104020603" pitchFamily="34" charset="0"/>
              </a:rPr>
              <a:t>Streamflow across Sahel is on the rise. Rivers in Senegal to southern Mali are expected to have between 2 to 5-yr RP level flow.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w Cen MT" panose="020B0602020104020603" pitchFamily="34" charset="0"/>
              </a:rPr>
              <a:t>While the rivers from central Mail to southern Chad can potentially rise to 20-yr RP level in early September. </a:t>
            </a:r>
          </a:p>
        </p:txBody>
      </p:sp>
      <p:pic>
        <p:nvPicPr>
          <p:cNvPr id="27" name="Picture 4" descr="Discharge Hydrograph (ECMWF-ENS)">
            <a:extLst>
              <a:ext uri="{FF2B5EF4-FFF2-40B4-BE49-F238E27FC236}">
                <a16:creationId xmlns:a16="http://schemas.microsoft.com/office/drawing/2014/main" id="{260229F7-FF0E-4F0D-B1A3-76138EE77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508760"/>
            <a:ext cx="4235116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67DA9B9-6F8A-4C96-8031-18823F58DA93}"/>
              </a:ext>
            </a:extLst>
          </p:cNvPr>
          <p:cNvSpPr txBox="1"/>
          <p:nvPr/>
        </p:nvSpPr>
        <p:spPr>
          <a:xfrm>
            <a:off x="8153400" y="1693752"/>
            <a:ext cx="25742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w Cen MT" panose="020B0602020104020603" pitchFamily="34" charset="0"/>
              </a:rPr>
              <a:t>@ Point A: Niger River in Nigeria</a:t>
            </a:r>
          </a:p>
        </p:txBody>
      </p:sp>
      <p:pic>
        <p:nvPicPr>
          <p:cNvPr id="30" name="Picture 6" descr="Discharge Hydrograph (ECMWF-ENS)">
            <a:extLst>
              <a:ext uri="{FF2B5EF4-FFF2-40B4-BE49-F238E27FC236}">
                <a16:creationId xmlns:a16="http://schemas.microsoft.com/office/drawing/2014/main" id="{84DB1D58-BD2C-467C-8519-D34DE39A2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873" y="3607881"/>
            <a:ext cx="4235116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2820283-4984-4AB8-809B-A8907C48066A}"/>
              </a:ext>
            </a:extLst>
          </p:cNvPr>
          <p:cNvSpPr txBox="1"/>
          <p:nvPr/>
        </p:nvSpPr>
        <p:spPr>
          <a:xfrm>
            <a:off x="8166100" y="3817198"/>
            <a:ext cx="21386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w Cen MT" panose="020B0602020104020603" pitchFamily="34" charset="0"/>
              </a:rPr>
              <a:t>@ Point B: River in Senegal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E2351E9-BB26-4168-A9FB-858963D5EEC3}"/>
              </a:ext>
            </a:extLst>
          </p:cNvPr>
          <p:cNvGrpSpPr/>
          <p:nvPr/>
        </p:nvGrpSpPr>
        <p:grpSpPr>
          <a:xfrm>
            <a:off x="531755" y="1487103"/>
            <a:ext cx="7240645" cy="3326653"/>
            <a:chOff x="531755" y="1487103"/>
            <a:chExt cx="7240645" cy="3326653"/>
          </a:xfrm>
        </p:grpSpPr>
        <p:pic>
          <p:nvPicPr>
            <p:cNvPr id="33" name="Picture 2">
              <a:extLst>
                <a:ext uri="{FF2B5EF4-FFF2-40B4-BE49-F238E27FC236}">
                  <a16:creationId xmlns:a16="http://schemas.microsoft.com/office/drawing/2014/main" id="{7A2A8A25-6050-4A46-B45B-1BE7F52D052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25" t="24308" r="8125" b="25885"/>
            <a:stretch/>
          </p:blipFill>
          <p:spPr bwMode="auto">
            <a:xfrm>
              <a:off x="609600" y="1508760"/>
              <a:ext cx="7162800" cy="3304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B291A2D-7F83-4852-BE7E-70C156DA29D9}"/>
                </a:ext>
              </a:extLst>
            </p:cNvPr>
            <p:cNvGrpSpPr/>
            <p:nvPr/>
          </p:nvGrpSpPr>
          <p:grpSpPr>
            <a:xfrm>
              <a:off x="609600" y="3650327"/>
              <a:ext cx="2063813" cy="1163429"/>
              <a:chOff x="3793128" y="-299774"/>
              <a:chExt cx="2063813" cy="1163429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3065E61-B2C6-4DB1-AC45-EAA4750D87CF}"/>
                  </a:ext>
                </a:extLst>
              </p:cNvPr>
              <p:cNvSpPr/>
              <p:nvPr/>
            </p:nvSpPr>
            <p:spPr>
              <a:xfrm>
                <a:off x="3793128" y="-299774"/>
                <a:ext cx="2063813" cy="116342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AE753892-05DE-4B62-A43F-C9FA62E2F916}"/>
                  </a:ext>
                </a:extLst>
              </p:cNvPr>
              <p:cNvGrpSpPr/>
              <p:nvPr/>
            </p:nvGrpSpPr>
            <p:grpSpPr>
              <a:xfrm>
                <a:off x="3793128" y="-299774"/>
                <a:ext cx="2063813" cy="1163429"/>
                <a:chOff x="6034539" y="118646"/>
                <a:chExt cx="2063813" cy="1163429"/>
              </a:xfrm>
            </p:grpSpPr>
            <p:sp>
              <p:nvSpPr>
                <p:cNvPr id="42" name="Isosceles Triangle 41">
                  <a:extLst>
                    <a:ext uri="{FF2B5EF4-FFF2-40B4-BE49-F238E27FC236}">
                      <a16:creationId xmlns:a16="http://schemas.microsoft.com/office/drawing/2014/main" id="{E2C377DB-57E9-4827-A114-252CB8B9041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083300" y="457200"/>
                  <a:ext cx="212141" cy="182880"/>
                </a:xfrm>
                <a:prstGeom prst="triangle">
                  <a:avLst/>
                </a:prstGeom>
                <a:solidFill>
                  <a:srgbClr val="9933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Isosceles Triangle 42">
                  <a:extLst>
                    <a:ext uri="{FF2B5EF4-FFF2-40B4-BE49-F238E27FC236}">
                      <a16:creationId xmlns:a16="http://schemas.microsoft.com/office/drawing/2014/main" id="{41D6A864-3570-42B9-A824-F4EB1957943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083300" y="723900"/>
                  <a:ext cx="212141" cy="182880"/>
                </a:xfrm>
                <a:prstGeom prst="triangle">
                  <a:avLst/>
                </a:prstGeom>
                <a:solidFill>
                  <a:srgbClr val="FF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Isosceles Triangle 43">
                  <a:extLst>
                    <a:ext uri="{FF2B5EF4-FFF2-40B4-BE49-F238E27FC236}">
                      <a16:creationId xmlns:a16="http://schemas.microsoft.com/office/drawing/2014/main" id="{91A9B52E-2DB3-4D0D-9FAB-40863E0DF04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083300" y="990600"/>
                  <a:ext cx="212141" cy="182880"/>
                </a:xfrm>
                <a:prstGeom prst="triangl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C2418B95-4626-4E69-9CAC-B356C1783DC6}"/>
                    </a:ext>
                  </a:extLst>
                </p:cNvPr>
                <p:cNvSpPr txBox="1"/>
                <p:nvPr/>
              </p:nvSpPr>
              <p:spPr>
                <a:xfrm>
                  <a:off x="6034539" y="118646"/>
                  <a:ext cx="189026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>
                      <a:latin typeface="Tw Cen MT" panose="020B0602020104020603" pitchFamily="34" charset="0"/>
                    </a:rPr>
                    <a:t>&gt; 20% </a:t>
                  </a:r>
                  <a:r>
                    <a:rPr lang="en-US" sz="1600" b="1" dirty="0">
                      <a:latin typeface="Tw Cen MT" panose="020B0602020104020603" pitchFamily="34" charset="0"/>
                    </a:rPr>
                    <a:t>probability</a:t>
                  </a:r>
                  <a:r>
                    <a:rPr lang="en-US" sz="1400" b="1" dirty="0">
                      <a:latin typeface="Tw Cen MT" panose="020B0602020104020603" pitchFamily="34" charset="0"/>
                    </a:rPr>
                    <a:t> of</a:t>
                  </a:r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C19BE6BC-C3C6-4AA0-BADD-8B73CC0E3F6C}"/>
                    </a:ext>
                  </a:extLst>
                </p:cNvPr>
                <p:cNvSpPr txBox="1"/>
                <p:nvPr/>
              </p:nvSpPr>
              <p:spPr>
                <a:xfrm>
                  <a:off x="6252590" y="425988"/>
                  <a:ext cx="184576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latin typeface="Tw Cen MT" panose="020B0602020104020603" pitchFamily="34" charset="0"/>
                    </a:rPr>
                    <a:t>1-in-20yr RP discharge</a:t>
                  </a:r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5D17284E-BA4A-445A-ABE9-5ED4021C2441}"/>
                    </a:ext>
                  </a:extLst>
                </p:cNvPr>
                <p:cNvSpPr txBox="1"/>
                <p:nvPr/>
              </p:nvSpPr>
              <p:spPr>
                <a:xfrm>
                  <a:off x="6252590" y="700143"/>
                  <a:ext cx="174637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latin typeface="Tw Cen MT" panose="020B0602020104020603" pitchFamily="34" charset="0"/>
                    </a:rPr>
                    <a:t>1-in-5yr RP discharge</a:t>
                  </a: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CEEC8137-2271-4B8E-8A3A-6807E8422FC4}"/>
                    </a:ext>
                  </a:extLst>
                </p:cNvPr>
                <p:cNvSpPr txBox="1"/>
                <p:nvPr/>
              </p:nvSpPr>
              <p:spPr>
                <a:xfrm>
                  <a:off x="6252590" y="974298"/>
                  <a:ext cx="174637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latin typeface="Tw Cen MT" panose="020B0602020104020603" pitchFamily="34" charset="0"/>
                    </a:rPr>
                    <a:t>1-in-2yr RP discharge</a:t>
                  </a:r>
                </a:p>
              </p:txBody>
            </p:sp>
          </p:grpSp>
        </p:grp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2DC0D18C-529E-4E25-96E8-D857400DF6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4791" y="2510963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1BE43E5-D223-4971-B0F5-77E0F4DC805F}"/>
                </a:ext>
              </a:extLst>
            </p:cNvPr>
            <p:cNvSpPr txBox="1"/>
            <p:nvPr/>
          </p:nvSpPr>
          <p:spPr>
            <a:xfrm>
              <a:off x="531755" y="214526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w Cen MT" panose="020B0602020104020603" pitchFamily="34" charset="0"/>
                </a:rPr>
                <a:t>B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5EE2875-63A8-4337-87DD-38E192F4D3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13190" y="3497580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4B027C8-995E-4862-B7E4-A732AC618F6B}"/>
                </a:ext>
              </a:extLst>
            </p:cNvPr>
            <p:cNvSpPr txBox="1"/>
            <p:nvPr/>
          </p:nvSpPr>
          <p:spPr>
            <a:xfrm>
              <a:off x="4250812" y="3464568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w Cen MT" panose="020B0602020104020603" pitchFamily="34" charset="0"/>
                </a:rPr>
                <a:t>A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13EA523-CBAE-431D-AAF4-1B573BCEE37C}"/>
                </a:ext>
              </a:extLst>
            </p:cNvPr>
            <p:cNvSpPr txBox="1"/>
            <p:nvPr/>
          </p:nvSpPr>
          <p:spPr>
            <a:xfrm>
              <a:off x="601580" y="1487103"/>
              <a:ext cx="717082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latin typeface="Tw Cen MT" panose="020B0602020104020603" pitchFamily="34" charset="0"/>
                </a:rPr>
                <a:t>GloFAS</a:t>
              </a:r>
              <a:r>
                <a:rPr lang="en-US" sz="1400" dirty="0">
                  <a:latin typeface="Tw Cen MT" panose="020B0602020104020603" pitchFamily="34" charset="0"/>
                </a:rPr>
                <a:t> 30-day streamflow forecast (Aug 13 – Sep 12)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3D5F2CEC-CA51-4AE8-9F32-FD99188C91C9}"/>
              </a:ext>
            </a:extLst>
          </p:cNvPr>
          <p:cNvSpPr txBox="1"/>
          <p:nvPr/>
        </p:nvSpPr>
        <p:spPr>
          <a:xfrm>
            <a:off x="7787874" y="5674989"/>
            <a:ext cx="423511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Tw Cen MT" panose="020B0602020104020603" pitchFamily="34" charset="0"/>
              </a:rPr>
              <a:t>GloFAS</a:t>
            </a:r>
            <a:r>
              <a:rPr lang="en-US" sz="1400" dirty="0">
                <a:latin typeface="Tw Cen MT" panose="020B0602020104020603" pitchFamily="34" charset="0"/>
              </a:rPr>
              <a:t> 30-day streamflow forecast (Aug 13 – Sep 12, 2022)</a:t>
            </a:r>
          </a:p>
        </p:txBody>
      </p:sp>
    </p:spTree>
    <p:extLst>
      <p:ext uri="{BB962C8B-B14F-4D97-AF65-F5344CB8AC3E}">
        <p14:creationId xmlns:p14="http://schemas.microsoft.com/office/powerpoint/2010/main" val="133986016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0ABACA38-C196-4A42-81C1-6BBD4D5109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77944"/>
            <a:ext cx="5325035" cy="4114800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D0F001AC-65F0-4574-8102-94AA2ACE926D}"/>
              </a:ext>
            </a:extLst>
          </p:cNvPr>
          <p:cNvSpPr txBox="1">
            <a:spLocks/>
          </p:cNvSpPr>
          <p:nvPr/>
        </p:nvSpPr>
        <p:spPr>
          <a:xfrm>
            <a:off x="331380" y="816587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0" kern="1200" baseline="0">
                <a:solidFill>
                  <a:srgbClr val="002F6C"/>
                </a:solidFill>
                <a:latin typeface="Tw Cen MT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Inundation in the Sudd Wetlands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6D61892-7989-4320-BA62-DEA4CE3A889E}"/>
              </a:ext>
            </a:extLst>
          </p:cNvPr>
          <p:cNvSpPr/>
          <p:nvPr/>
        </p:nvSpPr>
        <p:spPr>
          <a:xfrm>
            <a:off x="458178" y="5664913"/>
            <a:ext cx="5247857" cy="3539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700" dirty="0">
                <a:latin typeface="Tw Cen MT" panose="020B0602020104020603" pitchFamily="34" charset="0"/>
              </a:rPr>
              <a:t>NOAA VIIRS 5-day composite: </a:t>
            </a:r>
            <a:r>
              <a:rPr lang="en-US" sz="1700" b="1" dirty="0">
                <a:latin typeface="Tw Cen MT" panose="020B0602020104020603" pitchFamily="34" charset="0"/>
              </a:rPr>
              <a:t>3 - 7 Aug 2022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0DC12D4-A189-4161-B36F-3B259CED82D0}"/>
              </a:ext>
            </a:extLst>
          </p:cNvPr>
          <p:cNvGrpSpPr/>
          <p:nvPr/>
        </p:nvGrpSpPr>
        <p:grpSpPr>
          <a:xfrm>
            <a:off x="458178" y="1442486"/>
            <a:ext cx="3048000" cy="396466"/>
            <a:chOff x="443445" y="5506720"/>
            <a:chExt cx="3048000" cy="39646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1A5A8E8-12AE-4C93-8A3E-852F27C8B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394AB7A-CF04-48EB-9D1D-3A3525EEB8CA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C91DEC4-E0B8-4ADA-8F0A-2B621AF8B730}"/>
              </a:ext>
            </a:extLst>
          </p:cNvPr>
          <p:cNvSpPr txBox="1"/>
          <p:nvPr/>
        </p:nvSpPr>
        <p:spPr>
          <a:xfrm>
            <a:off x="3972479" y="2768601"/>
            <a:ext cx="8869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Tw Cen MT" panose="020B0602020104020603" pitchFamily="34" charset="0"/>
              </a:rPr>
              <a:t>Sobet</a:t>
            </a:r>
            <a:r>
              <a:rPr lang="en-US" sz="1200" dirty="0">
                <a:latin typeface="Tw Cen MT" panose="020B0602020104020603" pitchFamily="34" charset="0"/>
              </a:rPr>
              <a:t> River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161A30B-D232-4305-9F08-F320D25FA5DF}"/>
              </a:ext>
            </a:extLst>
          </p:cNvPr>
          <p:cNvSpPr txBox="1"/>
          <p:nvPr/>
        </p:nvSpPr>
        <p:spPr>
          <a:xfrm>
            <a:off x="4523847" y="4864407"/>
            <a:ext cx="853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Pibor River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63FCFF1-49B5-479F-8B11-5FDE7DFE2979}"/>
              </a:ext>
            </a:extLst>
          </p:cNvPr>
          <p:cNvSpPr txBox="1"/>
          <p:nvPr/>
        </p:nvSpPr>
        <p:spPr>
          <a:xfrm>
            <a:off x="3979646" y="3805979"/>
            <a:ext cx="927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Akobo River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E340BDD-5CC5-46F3-8879-08ED2C3B98C7}"/>
              </a:ext>
            </a:extLst>
          </p:cNvPr>
          <p:cNvSpPr txBox="1"/>
          <p:nvPr/>
        </p:nvSpPr>
        <p:spPr>
          <a:xfrm>
            <a:off x="2369069" y="2612515"/>
            <a:ext cx="17061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Northern Sudd Wetlands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FFD41CB-C8B5-417D-B691-7473CA3A1B89}"/>
              </a:ext>
            </a:extLst>
          </p:cNvPr>
          <p:cNvSpPr txBox="1"/>
          <p:nvPr/>
        </p:nvSpPr>
        <p:spPr>
          <a:xfrm>
            <a:off x="9812771" y="2907100"/>
            <a:ext cx="8869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Tw Cen MT" panose="020B0602020104020603" pitchFamily="34" charset="0"/>
              </a:rPr>
              <a:t>Sobet</a:t>
            </a:r>
            <a:r>
              <a:rPr lang="en-US" sz="1200" dirty="0">
                <a:latin typeface="Tw Cen MT" panose="020B0602020104020603" pitchFamily="34" charset="0"/>
              </a:rPr>
              <a:t> River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24235F4-1E45-4448-8512-CFD1E6914050}"/>
              </a:ext>
            </a:extLst>
          </p:cNvPr>
          <p:cNvSpPr txBox="1"/>
          <p:nvPr/>
        </p:nvSpPr>
        <p:spPr>
          <a:xfrm>
            <a:off x="10349100" y="4989195"/>
            <a:ext cx="853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Pibor River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A923B93-4F11-4A3B-BEF5-3275015B5746}"/>
              </a:ext>
            </a:extLst>
          </p:cNvPr>
          <p:cNvSpPr txBox="1"/>
          <p:nvPr/>
        </p:nvSpPr>
        <p:spPr>
          <a:xfrm>
            <a:off x="10236124" y="3793993"/>
            <a:ext cx="927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Akobo River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9BFF2D6-B8A1-4C44-BCE0-B91A2BCB8654}"/>
              </a:ext>
            </a:extLst>
          </p:cNvPr>
          <p:cNvSpPr txBox="1"/>
          <p:nvPr/>
        </p:nvSpPr>
        <p:spPr>
          <a:xfrm>
            <a:off x="7772400" y="2390001"/>
            <a:ext cx="17061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Northern Sudd Wetlands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EC985FD-DD7D-4487-BDC0-57AE2C345D7D}"/>
              </a:ext>
            </a:extLst>
          </p:cNvPr>
          <p:cNvGrpSpPr/>
          <p:nvPr/>
        </p:nvGrpSpPr>
        <p:grpSpPr>
          <a:xfrm>
            <a:off x="6161087" y="1467115"/>
            <a:ext cx="3048000" cy="396466"/>
            <a:chOff x="443445" y="5506720"/>
            <a:chExt cx="3048000" cy="396466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C7655FCF-6094-4E4C-ADE7-90A2888C8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9245B2D-5FF4-498F-8908-A3FCB99EF546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3F04CE0A-72A8-4439-87D8-319F5BCA204F}"/>
              </a:ext>
            </a:extLst>
          </p:cNvPr>
          <p:cNvSpPr/>
          <p:nvPr/>
        </p:nvSpPr>
        <p:spPr>
          <a:xfrm>
            <a:off x="9436865" y="1569244"/>
            <a:ext cx="923504" cy="73152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B64AE7C-2C74-4BDB-A2B1-82B584BA4CED}"/>
              </a:ext>
            </a:extLst>
          </p:cNvPr>
          <p:cNvSpPr/>
          <p:nvPr/>
        </p:nvSpPr>
        <p:spPr>
          <a:xfrm>
            <a:off x="6324600" y="2390001"/>
            <a:ext cx="3429000" cy="94349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FB179EF-8713-4A97-9B29-30E63A4837FD}"/>
              </a:ext>
            </a:extLst>
          </p:cNvPr>
          <p:cNvSpPr txBox="1"/>
          <p:nvPr/>
        </p:nvSpPr>
        <p:spPr>
          <a:xfrm>
            <a:off x="324605" y="6057528"/>
            <a:ext cx="11638795" cy="84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Inundation gradually increasing in the Sudd Wetlands including in the catchments of Akobo and Pibor Rivers.</a:t>
            </a:r>
          </a:p>
        </p:txBody>
      </p:sp>
      <p:pic>
        <p:nvPicPr>
          <p:cNvPr id="40" name="Picture 39" descr="Map&#10;&#10;Description automatically generated">
            <a:extLst>
              <a:ext uri="{FF2B5EF4-FFF2-40B4-BE49-F238E27FC236}">
                <a16:creationId xmlns:a16="http://schemas.microsoft.com/office/drawing/2014/main" id="{9BF43DA2-8B47-4813-9C42-A3EA43CF6E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884" y="1526842"/>
            <a:ext cx="5325035" cy="4114800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BCB43F7C-AF83-42F2-8F79-0C248862DC2A}"/>
              </a:ext>
            </a:extLst>
          </p:cNvPr>
          <p:cNvSpPr/>
          <p:nvPr/>
        </p:nvSpPr>
        <p:spPr>
          <a:xfrm>
            <a:off x="6161087" y="5645799"/>
            <a:ext cx="5610329" cy="3539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700" dirty="0">
                <a:latin typeface="Tw Cen MT" panose="020B0602020104020603" pitchFamily="34" charset="0"/>
              </a:rPr>
              <a:t>Cloud to Street flood map: July 2022</a:t>
            </a:r>
            <a:endParaRPr lang="en-US" sz="1700" b="1" dirty="0">
              <a:latin typeface="Tw Cen MT" panose="020B0602020104020603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787D704-C61C-4EC2-8789-51CC336E62EF}"/>
              </a:ext>
            </a:extLst>
          </p:cNvPr>
          <p:cNvGrpSpPr/>
          <p:nvPr/>
        </p:nvGrpSpPr>
        <p:grpSpPr>
          <a:xfrm>
            <a:off x="6213935" y="5330804"/>
            <a:ext cx="1471151" cy="307777"/>
            <a:chOff x="6832000" y="1632313"/>
            <a:chExt cx="1471151" cy="307777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C1B64E1-DE12-4A11-8919-CFA69FA22055}"/>
                </a:ext>
              </a:extLst>
            </p:cNvPr>
            <p:cNvSpPr>
              <a:spLocks/>
            </p:cNvSpPr>
            <p:nvPr/>
          </p:nvSpPr>
          <p:spPr>
            <a:xfrm>
              <a:off x="6832000" y="1740482"/>
              <a:ext cx="182880" cy="91440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77036DA-E06B-4621-9CAF-C37ADE23F41F}"/>
                </a:ext>
              </a:extLst>
            </p:cNvPr>
            <p:cNvSpPr txBox="1"/>
            <p:nvPr/>
          </p:nvSpPr>
          <p:spPr>
            <a:xfrm>
              <a:off x="7009207" y="1632313"/>
              <a:ext cx="129394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w Cen MT" panose="020B0602020104020603" pitchFamily="34" charset="0"/>
                </a:rPr>
                <a:t>Inundated area</a:t>
              </a:r>
            </a:p>
          </p:txBody>
        </p:sp>
      </p:grpSp>
      <p:pic>
        <p:nvPicPr>
          <p:cNvPr id="35" name="Picture 34" descr="Map&#10;&#10;Description automatically generated">
            <a:extLst>
              <a:ext uri="{FF2B5EF4-FFF2-40B4-BE49-F238E27FC236}">
                <a16:creationId xmlns:a16="http://schemas.microsoft.com/office/drawing/2014/main" id="{7544025C-F5E6-4917-8D9F-53780DE8F5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109" y="1356258"/>
            <a:ext cx="1701496" cy="131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69044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BB63D-A298-45B3-92A0-9AD4BAA23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77240"/>
            <a:ext cx="11582400" cy="731520"/>
          </a:xfrm>
        </p:spPr>
        <p:txBody>
          <a:bodyPr/>
          <a:lstStyle/>
          <a:p>
            <a:r>
              <a:rPr lang="en-US" dirty="0" err="1"/>
              <a:t>GloFAS</a:t>
            </a:r>
            <a:r>
              <a:rPr lang="en-US" dirty="0"/>
              <a:t> Monthly Streamflow Forecast</a:t>
            </a:r>
          </a:p>
        </p:txBody>
      </p:sp>
      <p:pic>
        <p:nvPicPr>
          <p:cNvPr id="28" name="Picture 2" descr="Discharge Hydrograph (ECMWF-ENS)">
            <a:extLst>
              <a:ext uri="{FF2B5EF4-FFF2-40B4-BE49-F238E27FC236}">
                <a16:creationId xmlns:a16="http://schemas.microsoft.com/office/drawing/2014/main" id="{8D35BF2D-E484-463F-9C9D-07AE363E9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237" y="1487103"/>
            <a:ext cx="577515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F516BD4-1792-4CEF-8418-B4C21B579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6216" y="3891815"/>
            <a:ext cx="5775158" cy="27432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255CF53-BC20-40C6-99D7-9266B4F1F244}"/>
              </a:ext>
            </a:extLst>
          </p:cNvPr>
          <p:cNvSpPr txBox="1"/>
          <p:nvPr/>
        </p:nvSpPr>
        <p:spPr>
          <a:xfrm>
            <a:off x="6705600" y="1861621"/>
            <a:ext cx="19986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@ Point A: White Nile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CFB52A0-AE64-425E-8C5B-657EA76E505B}"/>
              </a:ext>
            </a:extLst>
          </p:cNvPr>
          <p:cNvSpPr txBox="1"/>
          <p:nvPr/>
        </p:nvSpPr>
        <p:spPr>
          <a:xfrm>
            <a:off x="6579661" y="4268771"/>
            <a:ext cx="18191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@ Point B: Blue Nile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51CFDED-D562-41EC-A08B-0687E5729222}"/>
              </a:ext>
            </a:extLst>
          </p:cNvPr>
          <p:cNvSpPr txBox="1"/>
          <p:nvPr/>
        </p:nvSpPr>
        <p:spPr>
          <a:xfrm>
            <a:off x="601580" y="5715000"/>
            <a:ext cx="5376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Tw Cen MT" panose="020B0602020104020603" pitchFamily="34" charset="0"/>
              </a:rPr>
              <a:t>Flooding risk is very high (1-in-20-yr RP level) in the catchments of White Nile, Blue Nile and Atbara Rivers in late August early September.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226237-B51A-4D78-B1CC-DA6899A29D23}"/>
              </a:ext>
            </a:extLst>
          </p:cNvPr>
          <p:cNvSpPr txBox="1"/>
          <p:nvPr/>
        </p:nvSpPr>
        <p:spPr>
          <a:xfrm>
            <a:off x="5994236" y="6414535"/>
            <a:ext cx="576713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Tw Cen MT" panose="020B0602020104020603" pitchFamily="34" charset="0"/>
              </a:rPr>
              <a:t>GloFAS</a:t>
            </a:r>
            <a:r>
              <a:rPr lang="en-US" sz="1400" dirty="0">
                <a:latin typeface="Tw Cen MT" panose="020B0602020104020603" pitchFamily="34" charset="0"/>
              </a:rPr>
              <a:t> 30-day streamflow forecast (Aug 13 – Sep 12, 2022)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AE688A4-78B8-4F21-BD4F-216B810C313A}"/>
              </a:ext>
            </a:extLst>
          </p:cNvPr>
          <p:cNvGrpSpPr/>
          <p:nvPr/>
        </p:nvGrpSpPr>
        <p:grpSpPr>
          <a:xfrm>
            <a:off x="601580" y="1487103"/>
            <a:ext cx="5384636" cy="4075497"/>
            <a:chOff x="601580" y="1487103"/>
            <a:chExt cx="5384636" cy="4075497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48BC626-7E8E-41E0-BCD7-125E7773D3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624" t="7182" r="18751" b="24828"/>
            <a:stretch/>
          </p:blipFill>
          <p:spPr>
            <a:xfrm>
              <a:off x="609600" y="1492718"/>
              <a:ext cx="5376616" cy="406988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B4B9051-80CF-40E6-900A-8358A75F0100}"/>
                </a:ext>
              </a:extLst>
            </p:cNvPr>
            <p:cNvSpPr txBox="1"/>
            <p:nvPr/>
          </p:nvSpPr>
          <p:spPr>
            <a:xfrm>
              <a:off x="2743200" y="3589356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w Cen MT" panose="020B0602020104020603" pitchFamily="34" charset="0"/>
                </a:rPr>
                <a:t>B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8CBDD97-47BD-4CD0-A4A3-A115C955A199}"/>
                </a:ext>
              </a:extLst>
            </p:cNvPr>
            <p:cNvSpPr txBox="1"/>
            <p:nvPr/>
          </p:nvSpPr>
          <p:spPr>
            <a:xfrm>
              <a:off x="1905000" y="4419600"/>
              <a:ext cx="3080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w Cen MT" panose="020B0602020104020603" pitchFamily="34" charset="0"/>
                </a:rPr>
                <a:t>A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8514E650-F9D0-4D8A-AB26-CB6B026D5F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20161" y="448779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DFEE550-08FF-4E66-8B1D-426F939C49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70020" y="3589356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" name="Picture 4">
              <a:extLst>
                <a:ext uri="{FF2B5EF4-FFF2-40B4-BE49-F238E27FC236}">
                  <a16:creationId xmlns:a16="http://schemas.microsoft.com/office/drawing/2014/main" id="{10B03360-2821-4030-9560-6EEC7F96AB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8117" y="4438048"/>
              <a:ext cx="1500078" cy="1097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D0F763C-469F-426A-A068-EC69382E8B4C}"/>
                </a:ext>
              </a:extLst>
            </p:cNvPr>
            <p:cNvSpPr txBox="1"/>
            <p:nvPr/>
          </p:nvSpPr>
          <p:spPr>
            <a:xfrm>
              <a:off x="601580" y="1487103"/>
              <a:ext cx="537661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latin typeface="Tw Cen MT" panose="020B0602020104020603" pitchFamily="34" charset="0"/>
                </a:rPr>
                <a:t>GloFAS</a:t>
              </a:r>
              <a:r>
                <a:rPr lang="en-US" sz="1400" dirty="0">
                  <a:latin typeface="Tw Cen MT" panose="020B0602020104020603" pitchFamily="34" charset="0"/>
                </a:rPr>
                <a:t> 30-day streamflow forecast (Aug 13 – Sep 12)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964009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B6061-A039-4419-ABE9-6CD17DCA8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GloFAS</a:t>
            </a:r>
            <a:r>
              <a:rPr lang="en-US" dirty="0"/>
              <a:t> Monthly Streamflow Forecast (Yemen)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E89667B3-C88F-41FD-A9BE-8B0213AABA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5" t="12041" r="12500" b="9382"/>
          <a:stretch/>
        </p:blipFill>
        <p:spPr bwMode="auto">
          <a:xfrm>
            <a:off x="609601" y="1572565"/>
            <a:ext cx="578480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22">
            <a:extLst>
              <a:ext uri="{FF2B5EF4-FFF2-40B4-BE49-F238E27FC236}">
                <a16:creationId xmlns:a16="http://schemas.microsoft.com/office/drawing/2014/main" id="{065256B2-451B-47ED-8D26-89B085BA3F72}"/>
              </a:ext>
            </a:extLst>
          </p:cNvPr>
          <p:cNvSpPr txBox="1"/>
          <p:nvPr/>
        </p:nvSpPr>
        <p:spPr>
          <a:xfrm>
            <a:off x="560533" y="5756136"/>
            <a:ext cx="5944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>
                <a:latin typeface="Tw Cen MT" panose="020B0602020104020603" pitchFamily="34" charset="0"/>
                <a:cs typeface="Calibri" panose="020F0502020204030204" pitchFamily="34" charset="0"/>
              </a:rPr>
              <a:t>Western Wadis in Yemen are expected to have streamflow at 1-in-2-year RP level in late August to early September.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B745B7-2A9C-4FE3-B44F-D298D612E36D}"/>
              </a:ext>
            </a:extLst>
          </p:cNvPr>
          <p:cNvSpPr txBox="1"/>
          <p:nvPr/>
        </p:nvSpPr>
        <p:spPr>
          <a:xfrm>
            <a:off x="609599" y="5256769"/>
            <a:ext cx="578480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w Cen MT" panose="020B0602020104020603" pitchFamily="34" charset="0"/>
              </a:rPr>
              <a:t>GloFAS</a:t>
            </a:r>
            <a:r>
              <a:rPr lang="en-US" sz="1600" dirty="0">
                <a:latin typeface="Tw Cen MT" panose="020B0602020104020603" pitchFamily="34" charset="0"/>
              </a:rPr>
              <a:t> 30-day streamflow forecast (Aug 13 – Sep 12, 2022)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A2E9DC6-3976-4E94-9C27-42CA36BB0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893" y="4121004"/>
            <a:ext cx="1476619" cy="1080120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7C3B21EC-CE56-46B9-A998-DF3DA1247962}"/>
              </a:ext>
            </a:extLst>
          </p:cNvPr>
          <p:cNvSpPr>
            <a:spLocks noChangeAspect="1"/>
          </p:cNvSpPr>
          <p:nvPr/>
        </p:nvSpPr>
        <p:spPr>
          <a:xfrm>
            <a:off x="743743" y="2584347"/>
            <a:ext cx="36576" cy="365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B6E458-14E7-42F2-A57C-A53D45D2FF60}"/>
              </a:ext>
            </a:extLst>
          </p:cNvPr>
          <p:cNvSpPr txBox="1"/>
          <p:nvPr/>
        </p:nvSpPr>
        <p:spPr>
          <a:xfrm>
            <a:off x="790894" y="2394074"/>
            <a:ext cx="308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A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5BBC39E-6039-4F65-B1E5-F51FE762ADC9}"/>
              </a:ext>
            </a:extLst>
          </p:cNvPr>
          <p:cNvSpPr>
            <a:spLocks noChangeAspect="1"/>
          </p:cNvSpPr>
          <p:nvPr/>
        </p:nvSpPr>
        <p:spPr>
          <a:xfrm>
            <a:off x="1019710" y="3947710"/>
            <a:ext cx="36576" cy="365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FB698E-9275-4323-B7E7-B3B4A82E6D5A}"/>
              </a:ext>
            </a:extLst>
          </p:cNvPr>
          <p:cNvSpPr txBox="1"/>
          <p:nvPr/>
        </p:nvSpPr>
        <p:spPr>
          <a:xfrm>
            <a:off x="1066861" y="3757437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B</a:t>
            </a:r>
          </a:p>
        </p:txBody>
      </p:sp>
      <p:pic>
        <p:nvPicPr>
          <p:cNvPr id="20" name="Picture 4" descr="Discharge Hydrograph (ECMWF-ENS)">
            <a:extLst>
              <a:ext uri="{FF2B5EF4-FFF2-40B4-BE49-F238E27FC236}">
                <a16:creationId xmlns:a16="http://schemas.microsoft.com/office/drawing/2014/main" id="{76FCF6DA-393F-4BCA-A322-1CA041384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981" y="1577300"/>
            <a:ext cx="577515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Discharge Hydrograph (ECMWF-ENS)">
            <a:extLst>
              <a:ext uri="{FF2B5EF4-FFF2-40B4-BE49-F238E27FC236}">
                <a16:creationId xmlns:a16="http://schemas.microsoft.com/office/drawing/2014/main" id="{0B154A61-3582-4892-844D-1F2314623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166" y="4039057"/>
            <a:ext cx="577515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5C96418-F9A7-4189-AE52-3EEFB698B932}"/>
              </a:ext>
            </a:extLst>
          </p:cNvPr>
          <p:cNvSpPr txBox="1"/>
          <p:nvPr/>
        </p:nvSpPr>
        <p:spPr>
          <a:xfrm>
            <a:off x="7010400" y="1895213"/>
            <a:ext cx="1759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@ Point A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D6B1F6C-6BA6-48DC-81C9-62CE70C8F222}"/>
              </a:ext>
            </a:extLst>
          </p:cNvPr>
          <p:cNvSpPr txBox="1"/>
          <p:nvPr/>
        </p:nvSpPr>
        <p:spPr>
          <a:xfrm>
            <a:off x="7010399" y="4342077"/>
            <a:ext cx="1759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@ Point B </a:t>
            </a:r>
          </a:p>
        </p:txBody>
      </p:sp>
    </p:spTree>
    <p:extLst>
      <p:ext uri="{BB962C8B-B14F-4D97-AF65-F5344CB8AC3E}">
        <p14:creationId xmlns:p14="http://schemas.microsoft.com/office/powerpoint/2010/main" val="2200402089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8b7a1be1ac0afe75db47d8f1927cc93dd9c8"/>
</p:tagLst>
</file>

<file path=ppt/theme/theme1.xml><?xml version="1.0" encoding="utf-8"?>
<a:theme xmlns:a="http://schemas.openxmlformats.org/drawingml/2006/main" name="FEWS NET Official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" id="{B5B6F9D2-3256-4DF9-AAB8-2527F5E10F20}" vid="{B5468DB9-E6B6-4235-B40F-CB319F7112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0C1B7B06AD3F419130A1F47FDA189E" ma:contentTypeVersion="3" ma:contentTypeDescription="Create a new document." ma:contentTypeScope="" ma:versionID="419d1987f412ccc28608e69c40962296">
  <xsd:schema xmlns:xsd="http://www.w3.org/2001/XMLSchema" xmlns:p="http://schemas.microsoft.com/office/2006/metadata/properties" targetNamespace="http://schemas.microsoft.com/office/2006/metadata/properties" ma:root="true" ma:fieldsID="3ee0e18589dc207c86e23992378a7ab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Entry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0D781DA4-1154-4DB3-9281-B2797870FF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167280C-57A5-48DB-AC3A-497A70A85A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A18D9057-24BC-4375-B825-AB308A9687D2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47157</TotalTime>
  <Words>444</Words>
  <Application>Microsoft Office PowerPoint</Application>
  <PresentationFormat>Widescreen</PresentationFormat>
  <Paragraphs>65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Courier New</vt:lpstr>
      <vt:lpstr>Tw Cen MT</vt:lpstr>
      <vt:lpstr>Wingdings</vt:lpstr>
      <vt:lpstr>FEWS NET Official PPT Template</vt:lpstr>
      <vt:lpstr>FEWS NET Enhanced Flood Monitoring – East Africa, West Africa, southern Africa and Yemen</vt:lpstr>
      <vt:lpstr>Potential Flooding Polygons</vt:lpstr>
      <vt:lpstr>July Flooding Conditions in West Africa</vt:lpstr>
      <vt:lpstr>Recent Flooding Conditions</vt:lpstr>
      <vt:lpstr>GloFAS Monthly Streamflow Forecast</vt:lpstr>
      <vt:lpstr>PowerPoint Presentation</vt:lpstr>
      <vt:lpstr>GloFAS Monthly Streamflow Forecast</vt:lpstr>
      <vt:lpstr>GloFAS Monthly Streamflow Forecast (Yemen)</vt:lpstr>
    </vt:vector>
  </TitlesOfParts>
  <Company>Chemonics International,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Lamport</dc:creator>
  <cp:lastModifiedBy>Pervez, Shahriar (Contractor)</cp:lastModifiedBy>
  <cp:revision>1596</cp:revision>
  <cp:lastPrinted>2015-08-11T15:53:42Z</cp:lastPrinted>
  <dcterms:created xsi:type="dcterms:W3CDTF">2016-04-22T19:29:16Z</dcterms:created>
  <dcterms:modified xsi:type="dcterms:W3CDTF">2022-08-15T02:33:14Z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0x010100F00C1B7B06AD3F419130A1F47FDA189E</vt:lpwstr>
  </property>
</Properties>
</file>