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05" r:id="rId5"/>
    <p:sldId id="657" r:id="rId6"/>
    <p:sldId id="651" r:id="rId7"/>
    <p:sldId id="653" r:id="rId8"/>
    <p:sldId id="654" r:id="rId9"/>
    <p:sldId id="650" r:id="rId10"/>
    <p:sldId id="649" r:id="rId11"/>
    <p:sldId id="656" r:id="rId12"/>
    <p:sldId id="655" r:id="rId13"/>
    <p:sldId id="658" r:id="rId14"/>
  </p:sldIdLst>
  <p:sldSz cx="12192000" cy="6858000"/>
  <p:notesSz cx="6950075" cy="923607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7"/>
            <p14:sldId id="651"/>
            <p14:sldId id="653"/>
            <p14:sldId id="654"/>
            <p14:sldId id="650"/>
            <p14:sldId id="649"/>
            <p14:sldId id="656"/>
            <p14:sldId id="655"/>
            <p14:sldId id="65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FF"/>
    <a:srgbClr val="800080"/>
    <a:srgbClr val="FFDD4F"/>
    <a:srgbClr val="FFCC00"/>
    <a:srgbClr val="FF6600"/>
    <a:srgbClr val="E9EDF4"/>
    <a:srgbClr val="D0D8E8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95" d="100"/>
          <a:sy n="95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August 08,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6061-A039-4419-ABE9-6CD17DC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Yemen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14E64-D5C9-4AB3-9D07-F678B8817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5" t="17778" r="759" b="17778"/>
          <a:stretch/>
        </p:blipFill>
        <p:spPr>
          <a:xfrm>
            <a:off x="641420" y="1371600"/>
            <a:ext cx="8077201" cy="441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76B-D2DD-49B0-8CD1-6827CCE54137}"/>
              </a:ext>
            </a:extLst>
          </p:cNvPr>
          <p:cNvGrpSpPr/>
          <p:nvPr/>
        </p:nvGrpSpPr>
        <p:grpSpPr>
          <a:xfrm>
            <a:off x="641420" y="1371600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6A9BB8-E22E-4CBC-9F1F-BE4CFE5D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D03D1D-D6C2-401F-A924-BD9B93B7873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DB746A3-F175-4B4C-9C34-23811AA0CC40}"/>
              </a:ext>
            </a:extLst>
          </p:cNvPr>
          <p:cNvSpPr/>
          <p:nvPr/>
        </p:nvSpPr>
        <p:spPr>
          <a:xfrm>
            <a:off x="609600" y="579120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03 - 07 Aug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9DC9E-FEC5-43E4-95A8-5C2B9CD180F1}"/>
              </a:ext>
            </a:extLst>
          </p:cNvPr>
          <p:cNvSpPr txBox="1"/>
          <p:nvPr/>
        </p:nvSpPr>
        <p:spPr>
          <a:xfrm>
            <a:off x="556554" y="6145143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Few isolated flooding can be seen in the southwestern Yemen.</a:t>
            </a:r>
          </a:p>
        </p:txBody>
      </p:sp>
    </p:spTree>
    <p:extLst>
      <p:ext uri="{BB962C8B-B14F-4D97-AF65-F5344CB8AC3E}">
        <p14:creationId xmlns:p14="http://schemas.microsoft.com/office/powerpoint/2010/main" val="2200402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8873-2284-4392-8428-06FAE72C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Flooding Polygons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FDD5F70-77ED-45C1-8376-AA68C9794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24445"/>
          <a:stretch/>
        </p:blipFill>
        <p:spPr>
          <a:xfrm>
            <a:off x="609600" y="1600200"/>
            <a:ext cx="109633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49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652D8F-4F41-40CC-8F8C-E8B66CFA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7" t="14445" r="33810"/>
          <a:stretch/>
        </p:blipFill>
        <p:spPr>
          <a:xfrm>
            <a:off x="6170256" y="1524293"/>
            <a:ext cx="4221678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576616D-0D44-44FF-8BB5-83CBBD8CF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r="17842"/>
          <a:stretch/>
        </p:blipFill>
        <p:spPr>
          <a:xfrm>
            <a:off x="643338" y="1469134"/>
            <a:ext cx="4697251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E1A3B-EF43-4C5C-B2C4-9A301B74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Along Niger River in Central Mali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1B6E-7CA2-434B-B68C-D2E4766E6CCE}"/>
              </a:ext>
            </a:extLst>
          </p:cNvPr>
          <p:cNvSpPr/>
          <p:nvPr/>
        </p:nvSpPr>
        <p:spPr>
          <a:xfrm>
            <a:off x="609600" y="5690428"/>
            <a:ext cx="473098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3 - 7 August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DDC73-046C-408C-AA42-17CD2CA0B1D3}"/>
              </a:ext>
            </a:extLst>
          </p:cNvPr>
          <p:cNvSpPr/>
          <p:nvPr/>
        </p:nvSpPr>
        <p:spPr>
          <a:xfrm>
            <a:off x="6170257" y="5685691"/>
            <a:ext cx="422167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ADAM Flood Event : </a:t>
            </a:r>
            <a:r>
              <a:rPr lang="en-US" sz="1700" b="1" dirty="0">
                <a:latin typeface="Tw Cen MT" panose="020B0602020104020603" pitchFamily="34" charset="0"/>
              </a:rPr>
              <a:t>08 August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B1C81-CCBC-46E0-ABAE-35FA3353F602}"/>
              </a:ext>
            </a:extLst>
          </p:cNvPr>
          <p:cNvGrpSpPr/>
          <p:nvPr/>
        </p:nvGrpSpPr>
        <p:grpSpPr>
          <a:xfrm>
            <a:off x="649200" y="1524293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DCBC95-6FAF-4673-8FB0-14F9895F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DE92DD-58A6-4DC6-ABA0-FD43E66E9F1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345326-E00C-4D97-B7F6-A07024D0504C}"/>
              </a:ext>
            </a:extLst>
          </p:cNvPr>
          <p:cNvSpPr txBox="1"/>
          <p:nvPr/>
        </p:nvSpPr>
        <p:spPr>
          <a:xfrm>
            <a:off x="478554" y="615086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gradually occurring along the Niger River in Central Mali.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F5A01C44-8946-4C84-A67D-58F0D415EF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00" y="4362212"/>
            <a:ext cx="1615729" cy="12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84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1ABB-52A7-45E7-8922-27E2FE5D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Expected in Northern Nigeria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5A4AD-D833-42CF-B1A0-2E1B1F15C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1" t="26667" r="12178" b="13333"/>
          <a:stretch/>
        </p:blipFill>
        <p:spPr>
          <a:xfrm>
            <a:off x="609600" y="1676400"/>
            <a:ext cx="5715000" cy="3283085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78768C9-1744-488F-AC2E-A391F7AB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42" y="4956973"/>
            <a:ext cx="4962143" cy="18288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4234DC3-0741-4045-9486-02E339CEC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42" y="3233704"/>
            <a:ext cx="4905248" cy="182880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A0029F8F-5C5B-417D-9068-30CA2EF74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42" y="1404904"/>
            <a:ext cx="4905248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11AA90-4870-42AC-9BE3-B504F470B023}"/>
              </a:ext>
            </a:extLst>
          </p:cNvPr>
          <p:cNvSpPr txBox="1"/>
          <p:nvPr/>
        </p:nvSpPr>
        <p:spPr>
          <a:xfrm>
            <a:off x="568615" y="5438606"/>
            <a:ext cx="5984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1-in-10yr RP discharge is expected in Sokoto River, and 1-in-5yr RP discharge is expected in upstream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River by August 20.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28787-F150-454B-AC8A-F3BFEA6A9CF1}"/>
              </a:ext>
            </a:extLst>
          </p:cNvPr>
          <p:cNvSpPr txBox="1"/>
          <p:nvPr/>
        </p:nvSpPr>
        <p:spPr>
          <a:xfrm>
            <a:off x="1143000" y="221367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3AA36-18F4-49C9-B8B3-E03CE8E0E5E2}"/>
              </a:ext>
            </a:extLst>
          </p:cNvPr>
          <p:cNvSpPr txBox="1"/>
          <p:nvPr/>
        </p:nvSpPr>
        <p:spPr>
          <a:xfrm>
            <a:off x="1297049" y="261763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57E17-5869-4431-86AA-BE3337146E1F}"/>
              </a:ext>
            </a:extLst>
          </p:cNvPr>
          <p:cNvSpPr txBox="1"/>
          <p:nvPr/>
        </p:nvSpPr>
        <p:spPr>
          <a:xfrm>
            <a:off x="3812579" y="261763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E9994-5A42-4BA1-8EA0-97BF7E7CC88D}"/>
              </a:ext>
            </a:extLst>
          </p:cNvPr>
          <p:cNvSpPr txBox="1"/>
          <p:nvPr/>
        </p:nvSpPr>
        <p:spPr>
          <a:xfrm>
            <a:off x="6781800" y="1423303"/>
            <a:ext cx="43171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A: Sokoto River (expected discharge 1-in-10yr RP)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D9F55-0DAC-4E0C-BC00-247D75D9027D}"/>
              </a:ext>
            </a:extLst>
          </p:cNvPr>
          <p:cNvSpPr txBox="1"/>
          <p:nvPr/>
        </p:nvSpPr>
        <p:spPr>
          <a:xfrm>
            <a:off x="6781800" y="3274628"/>
            <a:ext cx="44582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B: Zamfara River (expected discharge 1-in-10yr RP)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8FD9D-B086-423B-BB0D-EA4CDF297E24}"/>
              </a:ext>
            </a:extLst>
          </p:cNvPr>
          <p:cNvSpPr txBox="1"/>
          <p:nvPr/>
        </p:nvSpPr>
        <p:spPr>
          <a:xfrm>
            <a:off x="6635842" y="4934151"/>
            <a:ext cx="54897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C: Upstream </a:t>
            </a:r>
            <a:r>
              <a:rPr lang="en-US" sz="1600" dirty="0" err="1">
                <a:latin typeface="Tw Cen MT" panose="020B0602020104020603" pitchFamily="34" charset="0"/>
              </a:rPr>
              <a:t>Komadugu</a:t>
            </a:r>
            <a:r>
              <a:rPr lang="en-US" sz="1600" dirty="0">
                <a:latin typeface="Tw Cen MT" panose="020B0602020104020603" pitchFamily="34" charset="0"/>
              </a:rPr>
              <a:t> River (expected discharge 1-in-5yr RP)</a:t>
            </a:r>
          </a:p>
        </p:txBody>
      </p:sp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C465FCC-F0F8-43DA-8E76-08F381A6C3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1" y="3624897"/>
            <a:ext cx="1694329" cy="13092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4DA8F2-5CA5-4342-AD4F-421C474FCEDB}"/>
              </a:ext>
            </a:extLst>
          </p:cNvPr>
          <p:cNvSpPr/>
          <p:nvPr/>
        </p:nvSpPr>
        <p:spPr>
          <a:xfrm>
            <a:off x="593736" y="4964687"/>
            <a:ext cx="473098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 err="1">
                <a:latin typeface="Tw Cen MT" panose="020B0602020104020603" pitchFamily="34" charset="0"/>
              </a:rPr>
              <a:t>GEOGloWS</a:t>
            </a:r>
            <a:r>
              <a:rPr lang="en-US" sz="1700" dirty="0">
                <a:latin typeface="Tw Cen MT" panose="020B0602020104020603" pitchFamily="34" charset="0"/>
              </a:rPr>
              <a:t> Streamflow forecast 8-22 Aug 2022</a:t>
            </a:r>
            <a:endParaRPr lang="en-US" sz="17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877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DB04-3B16-4AFB-B3EC-04A34D0D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1-in-20yr RP Discharge Possible During Late Aug Early Sep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C9D1B-15C0-4B2F-8B0A-C1735B495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13768" r="30625" b="9326"/>
          <a:stretch/>
        </p:blipFill>
        <p:spPr>
          <a:xfrm>
            <a:off x="635000" y="1508760"/>
            <a:ext cx="5257800" cy="5013960"/>
          </a:xfrm>
          <a:prstGeom prst="rect">
            <a:avLst/>
          </a:prstGeom>
        </p:spPr>
      </p:pic>
      <p:pic>
        <p:nvPicPr>
          <p:cNvPr id="1026" name="Picture 2" descr="Discharge Hydrograph (ECMWF-ENS)">
            <a:extLst>
              <a:ext uri="{FF2B5EF4-FFF2-40B4-BE49-F238E27FC236}">
                <a16:creationId xmlns:a16="http://schemas.microsoft.com/office/drawing/2014/main" id="{8EE68C90-F88C-4D98-8A8F-4FAD2C21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8440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charge Hydrograph (ECMWF-ENS)">
            <a:extLst>
              <a:ext uri="{FF2B5EF4-FFF2-40B4-BE49-F238E27FC236}">
                <a16:creationId xmlns:a16="http://schemas.microsoft.com/office/drawing/2014/main" id="{AC05BE81-95C3-4B2C-9BBB-41C2CB4B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508760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043C2D-6B39-4B0B-8DAD-C54DA8121128}"/>
              </a:ext>
            </a:extLst>
          </p:cNvPr>
          <p:cNvCxnSpPr>
            <a:stCxn id="1028" idx="1"/>
          </p:cNvCxnSpPr>
          <p:nvPr/>
        </p:nvCxnSpPr>
        <p:spPr>
          <a:xfrm flipH="1">
            <a:off x="4267200" y="2880360"/>
            <a:ext cx="181610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FCF9D-9719-42DE-A9E9-F47FAA841516}"/>
              </a:ext>
            </a:extLst>
          </p:cNvPr>
          <p:cNvCxnSpPr>
            <a:stCxn id="1026" idx="1"/>
          </p:cNvCxnSpPr>
          <p:nvPr/>
        </p:nvCxnSpPr>
        <p:spPr>
          <a:xfrm flipH="1" flipV="1">
            <a:off x="2209800" y="4419600"/>
            <a:ext cx="3886200" cy="98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8283F8-85DB-42EC-9E37-4D2F7F00ECD5}"/>
              </a:ext>
            </a:extLst>
          </p:cNvPr>
          <p:cNvSpPr txBox="1"/>
          <p:nvPr/>
        </p:nvSpPr>
        <p:spPr>
          <a:xfrm>
            <a:off x="6629400" y="1758294"/>
            <a:ext cx="21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Upstream </a:t>
            </a:r>
            <a:r>
              <a:rPr lang="en-US" sz="1400" dirty="0" err="1">
                <a:latin typeface="Tw Cen MT" panose="020B0602020104020603" pitchFamily="34" charset="0"/>
              </a:rPr>
              <a:t>Komadugu</a:t>
            </a:r>
            <a:r>
              <a:rPr lang="en-US" sz="14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9B85D-80FE-4DDF-AACB-CF6E4A4DB764}"/>
              </a:ext>
            </a:extLst>
          </p:cNvPr>
          <p:cNvSpPr txBox="1"/>
          <p:nvPr/>
        </p:nvSpPr>
        <p:spPr>
          <a:xfrm>
            <a:off x="6629072" y="4277974"/>
            <a:ext cx="993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Niger 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59602-14CE-428D-A282-066C5DCBE686}"/>
              </a:ext>
            </a:extLst>
          </p:cNvPr>
          <p:cNvSpPr txBox="1"/>
          <p:nvPr/>
        </p:nvSpPr>
        <p:spPr>
          <a:xfrm>
            <a:off x="635000" y="6184166"/>
            <a:ext cx="5257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streamflow forecast: 7 Aug – 6 Sep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683DB1-3DE6-4270-A43A-09F0F4A43F56}"/>
              </a:ext>
            </a:extLst>
          </p:cNvPr>
          <p:cNvGrpSpPr/>
          <p:nvPr/>
        </p:nvGrpSpPr>
        <p:grpSpPr>
          <a:xfrm>
            <a:off x="635000" y="5007290"/>
            <a:ext cx="2063813" cy="1163429"/>
            <a:chOff x="3793128" y="-299774"/>
            <a:chExt cx="2063813" cy="11634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B17A1D-EB28-4146-B734-C6CEA586A0D7}"/>
                </a:ext>
              </a:extLst>
            </p:cNvPr>
            <p:cNvSpPr/>
            <p:nvPr/>
          </p:nvSpPr>
          <p:spPr>
            <a:xfrm>
              <a:off x="3793128" y="-299774"/>
              <a:ext cx="2063813" cy="116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C37A80-2B5D-4CD8-A6D0-872132EEDDD4}"/>
                </a:ext>
              </a:extLst>
            </p:cNvPr>
            <p:cNvGrpSpPr/>
            <p:nvPr/>
          </p:nvGrpSpPr>
          <p:grpSpPr>
            <a:xfrm>
              <a:off x="3793128" y="-299774"/>
              <a:ext cx="2063813" cy="1163429"/>
              <a:chOff x="6034539" y="118646"/>
              <a:chExt cx="2063813" cy="1163429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992D548E-2DF6-46CE-B9FF-585A266B7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457200"/>
                <a:ext cx="212141" cy="182880"/>
              </a:xfrm>
              <a:prstGeom prst="triangle">
                <a:avLst/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0A9EF478-DB8B-4178-A237-BBC7DAC958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723900"/>
                <a:ext cx="212141" cy="182880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2441B540-0B7D-4874-B51E-E8A7ADD332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990600"/>
                <a:ext cx="212141" cy="18288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6121AE-F9DD-43DF-9E62-64D33E3797AF}"/>
                  </a:ext>
                </a:extLst>
              </p:cNvPr>
              <p:cNvSpPr txBox="1"/>
              <p:nvPr/>
            </p:nvSpPr>
            <p:spPr>
              <a:xfrm>
                <a:off x="6034539" y="118646"/>
                <a:ext cx="18902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w Cen MT" panose="020B0602020104020603" pitchFamily="34" charset="0"/>
                  </a:rPr>
                  <a:t>&gt; 20% </a:t>
                </a:r>
                <a:r>
                  <a:rPr lang="en-US" sz="1600" b="1" dirty="0">
                    <a:latin typeface="Tw Cen MT" panose="020B0602020104020603" pitchFamily="34" charset="0"/>
                  </a:rPr>
                  <a:t>probability</a:t>
                </a:r>
                <a:r>
                  <a:rPr lang="en-US" sz="1400" b="1" dirty="0">
                    <a:latin typeface="Tw Cen MT" panose="020B0602020104020603" pitchFamily="34" charset="0"/>
                  </a:rPr>
                  <a:t> of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22F174-5A8C-436D-A510-29656B1192F0}"/>
                  </a:ext>
                </a:extLst>
              </p:cNvPr>
              <p:cNvSpPr txBox="1"/>
              <p:nvPr/>
            </p:nvSpPr>
            <p:spPr>
              <a:xfrm>
                <a:off x="6252590" y="425988"/>
                <a:ext cx="18457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1-in-20yr RP discharge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77CE11-23B6-47A8-B4E9-D0AFFB83BF71}"/>
                  </a:ext>
                </a:extLst>
              </p:cNvPr>
              <p:cNvSpPr txBox="1"/>
              <p:nvPr/>
            </p:nvSpPr>
            <p:spPr>
              <a:xfrm>
                <a:off x="6252590" y="700143"/>
                <a:ext cx="174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1-in-5yr RP discharge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4B61FE-54FF-4154-9BDB-989399E525BA}"/>
                  </a:ext>
                </a:extLst>
              </p:cNvPr>
              <p:cNvSpPr txBox="1"/>
              <p:nvPr/>
            </p:nvSpPr>
            <p:spPr>
              <a:xfrm>
                <a:off x="6252590" y="974298"/>
                <a:ext cx="174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1-in-2yr RP discharge</a:t>
                </a:r>
              </a:p>
            </p:txBody>
          </p:sp>
        </p:grpSp>
      </p:grpSp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68C95FA4-C150-4DDC-9EE5-131CED1CC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76" y="1508760"/>
            <a:ext cx="1694329" cy="13092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98601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66F3FA2-1738-402D-8CA3-59DA8A35E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8" y="1515782"/>
            <a:ext cx="6718962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E1A3B-EF43-4C5C-B2C4-9A301B74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Chad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1B6E-7CA2-434B-B68C-D2E4766E6CCE}"/>
              </a:ext>
            </a:extLst>
          </p:cNvPr>
          <p:cNvSpPr/>
          <p:nvPr/>
        </p:nvSpPr>
        <p:spPr>
          <a:xfrm>
            <a:off x="609600" y="5690428"/>
            <a:ext cx="537282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3-7 Aug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DDC73-046C-408C-AA42-17CD2CA0B1D3}"/>
              </a:ext>
            </a:extLst>
          </p:cNvPr>
          <p:cNvSpPr/>
          <p:nvPr/>
        </p:nvSpPr>
        <p:spPr>
          <a:xfrm>
            <a:off x="7417083" y="5674225"/>
            <a:ext cx="46056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 err="1">
                <a:latin typeface="Tw Cen MT" panose="020B0602020104020603" pitchFamily="34" charset="0"/>
              </a:rPr>
              <a:t>GloFAS</a:t>
            </a:r>
            <a:r>
              <a:rPr lang="en-US" sz="1700" dirty="0">
                <a:latin typeface="Tw Cen MT" panose="020B0602020104020603" pitchFamily="34" charset="0"/>
              </a:rPr>
              <a:t> monthly streamflow forecast </a:t>
            </a:r>
            <a:r>
              <a:rPr lang="en-US" sz="1700" b="1" dirty="0">
                <a:latin typeface="Tw Cen MT" panose="020B0602020104020603" pitchFamily="34" charset="0"/>
              </a:rPr>
              <a:t>7 Aug-6 Sep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B1C81-CCBC-46E0-ABAE-35FA3353F602}"/>
              </a:ext>
            </a:extLst>
          </p:cNvPr>
          <p:cNvGrpSpPr/>
          <p:nvPr/>
        </p:nvGrpSpPr>
        <p:grpSpPr>
          <a:xfrm>
            <a:off x="567018" y="1478987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DCBC95-6FAF-4673-8FB0-14F9895F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DE92DD-58A6-4DC6-ABA0-FD43E66E9F1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345326-E00C-4D97-B7F6-A07024D0504C}"/>
              </a:ext>
            </a:extLst>
          </p:cNvPr>
          <p:cNvSpPr txBox="1"/>
          <p:nvPr/>
        </p:nvSpPr>
        <p:spPr>
          <a:xfrm>
            <a:off x="457200" y="6019800"/>
            <a:ext cx="1145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is gradually increasing with expected 1-in-5yr RP discharge especially along the rivers in southern Chad in next 30 days.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C8D1D9-9B8C-43F7-A8B8-6AE6C0604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20104" r="29155" b="15303"/>
          <a:stretch/>
        </p:blipFill>
        <p:spPr bwMode="auto">
          <a:xfrm>
            <a:off x="7586343" y="1491907"/>
            <a:ext cx="38232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D9F744-AD33-436E-BA22-B947247BB7CE}"/>
              </a:ext>
            </a:extLst>
          </p:cNvPr>
          <p:cNvGrpSpPr/>
          <p:nvPr/>
        </p:nvGrpSpPr>
        <p:grpSpPr>
          <a:xfrm>
            <a:off x="7656099" y="1515782"/>
            <a:ext cx="2063813" cy="1163429"/>
            <a:chOff x="3793128" y="-299774"/>
            <a:chExt cx="2063813" cy="11634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AB1267-4028-4CA2-8C07-9450C7281915}"/>
                </a:ext>
              </a:extLst>
            </p:cNvPr>
            <p:cNvSpPr/>
            <p:nvPr/>
          </p:nvSpPr>
          <p:spPr>
            <a:xfrm>
              <a:off x="3793128" y="-299774"/>
              <a:ext cx="2063813" cy="116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9CBCB6-CE4E-4E1F-AD2D-BEA6FEA1F078}"/>
                </a:ext>
              </a:extLst>
            </p:cNvPr>
            <p:cNvGrpSpPr/>
            <p:nvPr/>
          </p:nvGrpSpPr>
          <p:grpSpPr>
            <a:xfrm>
              <a:off x="3793128" y="-299774"/>
              <a:ext cx="2063813" cy="1163429"/>
              <a:chOff x="6034539" y="118646"/>
              <a:chExt cx="2063813" cy="1163429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6F180DB8-E782-469F-A49E-8B99D27936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457200"/>
                <a:ext cx="212141" cy="182880"/>
              </a:xfrm>
              <a:prstGeom prst="triangle">
                <a:avLst/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186271B8-5E6A-4691-9E4D-139ED64401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723900"/>
                <a:ext cx="212141" cy="182880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F7BF2092-24D5-4294-9E8C-7D58A974FD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990600"/>
                <a:ext cx="212141" cy="18288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D12CA8-2987-4046-B164-48EFE3589291}"/>
                  </a:ext>
                </a:extLst>
              </p:cNvPr>
              <p:cNvSpPr txBox="1"/>
              <p:nvPr/>
            </p:nvSpPr>
            <p:spPr>
              <a:xfrm>
                <a:off x="6034539" y="118646"/>
                <a:ext cx="18902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w Cen MT" panose="020B0602020104020603" pitchFamily="34" charset="0"/>
                  </a:rPr>
                  <a:t>&gt; 20% </a:t>
                </a:r>
                <a:r>
                  <a:rPr lang="en-US" sz="1600" b="1" dirty="0">
                    <a:latin typeface="Tw Cen MT" panose="020B0602020104020603" pitchFamily="34" charset="0"/>
                  </a:rPr>
                  <a:t>probability</a:t>
                </a:r>
                <a:r>
                  <a:rPr lang="en-US" sz="1400" b="1" dirty="0">
                    <a:latin typeface="Tw Cen MT" panose="020B0602020104020603" pitchFamily="34" charset="0"/>
                  </a:rPr>
                  <a:t> of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1279C8-6722-4834-9062-30B3424A8680}"/>
                  </a:ext>
                </a:extLst>
              </p:cNvPr>
              <p:cNvSpPr txBox="1"/>
              <p:nvPr/>
            </p:nvSpPr>
            <p:spPr>
              <a:xfrm>
                <a:off x="6252590" y="425988"/>
                <a:ext cx="18457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1-in-20yr RP discharge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FA8D46-B5A6-4BD2-89CB-5E56688A3D8A}"/>
                  </a:ext>
                </a:extLst>
              </p:cNvPr>
              <p:cNvSpPr txBox="1"/>
              <p:nvPr/>
            </p:nvSpPr>
            <p:spPr>
              <a:xfrm>
                <a:off x="6252590" y="700143"/>
                <a:ext cx="174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1-in-5yr RP discharge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1E8D56-987E-42C5-AD39-45B074C64E01}"/>
                  </a:ext>
                </a:extLst>
              </p:cNvPr>
              <p:cNvSpPr txBox="1"/>
              <p:nvPr/>
            </p:nvSpPr>
            <p:spPr>
              <a:xfrm>
                <a:off x="6252590" y="974298"/>
                <a:ext cx="174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1-in-2yr RP discharge</a:t>
                </a:r>
              </a:p>
            </p:txBody>
          </p:sp>
        </p:grpSp>
      </p:grp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A46506D-4142-492B-8831-EA458C8A7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6" y="4204447"/>
            <a:ext cx="1853321" cy="14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821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ABACA38-C196-4A42-81C1-6BBD4D51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88" y="1477944"/>
            <a:ext cx="5325035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5CED07-08AD-46B3-9331-409A228D7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6" t="16666" r="12978" b="7778"/>
          <a:stretch/>
        </p:blipFill>
        <p:spPr>
          <a:xfrm>
            <a:off x="457200" y="1477944"/>
            <a:ext cx="5205180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3-7 Aug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812771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349100" y="4989195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10236124" y="3793993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390001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9" y="13562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436865" y="1569244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324600" y="2390001"/>
            <a:ext cx="3429000" cy="943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gradually increasing in the Sudd Wetlands including in the catchments of Akobo and Pibor Rivers.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B63D-A298-45B3-92A0-9AD4BAA2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582400" cy="731520"/>
          </a:xfrm>
        </p:spPr>
        <p:txBody>
          <a:bodyPr/>
          <a:lstStyle/>
          <a:p>
            <a:r>
              <a:rPr lang="en-US" dirty="0"/>
              <a:t>1-in-20yr RP Discharge Possible in White and Blue Nile in August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78E36D-3A02-4AB3-97A9-ABCB439B6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5600" r="20000" b="3239"/>
          <a:stretch/>
        </p:blipFill>
        <p:spPr bwMode="auto">
          <a:xfrm>
            <a:off x="609600" y="1591235"/>
            <a:ext cx="451338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E4B578CD-A2DA-4A86-9E3B-C22DAE92C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4" y="1605456"/>
            <a:ext cx="1618129" cy="125037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A305C7-88EF-4DE7-BEB9-1E724E935BA1}"/>
              </a:ext>
            </a:extLst>
          </p:cNvPr>
          <p:cNvSpPr/>
          <p:nvPr/>
        </p:nvSpPr>
        <p:spPr>
          <a:xfrm>
            <a:off x="609600" y="6170258"/>
            <a:ext cx="485624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 err="1">
                <a:latin typeface="Tw Cen MT" panose="020B0602020104020603" pitchFamily="34" charset="0"/>
              </a:rPr>
              <a:t>GloFAS</a:t>
            </a:r>
            <a:r>
              <a:rPr lang="en-US" sz="1700" dirty="0">
                <a:latin typeface="Tw Cen MT" panose="020B0602020104020603" pitchFamily="34" charset="0"/>
              </a:rPr>
              <a:t> monthly streamflow forecast </a:t>
            </a:r>
            <a:r>
              <a:rPr lang="en-US" sz="1700" b="1" dirty="0">
                <a:latin typeface="Tw Cen MT" panose="020B0602020104020603" pitchFamily="34" charset="0"/>
              </a:rPr>
              <a:t>07 Aug - 06 Sep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6697C-5CAC-4513-9AC0-7257257778DD}"/>
              </a:ext>
            </a:extLst>
          </p:cNvPr>
          <p:cNvGrpSpPr/>
          <p:nvPr/>
        </p:nvGrpSpPr>
        <p:grpSpPr>
          <a:xfrm>
            <a:off x="608994" y="4999806"/>
            <a:ext cx="2063813" cy="1163429"/>
            <a:chOff x="3793128" y="-299774"/>
            <a:chExt cx="2063813" cy="11634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3C31FF-E5DE-4431-849C-9B39CA203874}"/>
                </a:ext>
              </a:extLst>
            </p:cNvPr>
            <p:cNvSpPr/>
            <p:nvPr/>
          </p:nvSpPr>
          <p:spPr>
            <a:xfrm>
              <a:off x="3793128" y="-299774"/>
              <a:ext cx="2063813" cy="116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50A1E3-A174-4EC0-9866-89FED3D33E9C}"/>
                </a:ext>
              </a:extLst>
            </p:cNvPr>
            <p:cNvGrpSpPr/>
            <p:nvPr/>
          </p:nvGrpSpPr>
          <p:grpSpPr>
            <a:xfrm>
              <a:off x="3793128" y="-299774"/>
              <a:ext cx="2063813" cy="1163429"/>
              <a:chOff x="6034539" y="118646"/>
              <a:chExt cx="2063813" cy="1163429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F720826E-67A0-4C02-95A8-F79444483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457200"/>
                <a:ext cx="212141" cy="182880"/>
              </a:xfrm>
              <a:prstGeom prst="triangle">
                <a:avLst/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17C0E243-4172-4C85-889E-A91BDDFC3F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723900"/>
                <a:ext cx="212141" cy="182880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2923B69-7236-49E0-B6FA-CC806B88B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300" y="990600"/>
                <a:ext cx="212141" cy="18288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D049E4-F6A3-4D54-AC85-DB0AE7F4DD82}"/>
                  </a:ext>
                </a:extLst>
              </p:cNvPr>
              <p:cNvSpPr txBox="1"/>
              <p:nvPr/>
            </p:nvSpPr>
            <p:spPr>
              <a:xfrm>
                <a:off x="6034539" y="118646"/>
                <a:ext cx="18902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w Cen MT" panose="020B0602020104020603" pitchFamily="34" charset="0"/>
                  </a:rPr>
                  <a:t>&gt; 20% </a:t>
                </a:r>
                <a:r>
                  <a:rPr lang="en-US" sz="1600" b="1" dirty="0">
                    <a:latin typeface="Tw Cen MT" panose="020B0602020104020603" pitchFamily="34" charset="0"/>
                  </a:rPr>
                  <a:t>probability</a:t>
                </a:r>
                <a:r>
                  <a:rPr lang="en-US" sz="1400" b="1" dirty="0">
                    <a:latin typeface="Tw Cen MT" panose="020B0602020104020603" pitchFamily="34" charset="0"/>
                  </a:rPr>
                  <a:t> of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79D462-ACFE-405D-8BE0-8C2F6D98B7F7}"/>
                  </a:ext>
                </a:extLst>
              </p:cNvPr>
              <p:cNvSpPr txBox="1"/>
              <p:nvPr/>
            </p:nvSpPr>
            <p:spPr>
              <a:xfrm>
                <a:off x="6252590" y="425988"/>
                <a:ext cx="18457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1-in-20yr RP discharge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318C9D-9E2F-4F0D-9CFC-4BE26DF6421B}"/>
                  </a:ext>
                </a:extLst>
              </p:cNvPr>
              <p:cNvSpPr txBox="1"/>
              <p:nvPr/>
            </p:nvSpPr>
            <p:spPr>
              <a:xfrm>
                <a:off x="6252590" y="700143"/>
                <a:ext cx="174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1-in-5yr RP discharge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1E9BC7-492B-4A6C-BCE5-3F9429028E3C}"/>
                  </a:ext>
                </a:extLst>
              </p:cNvPr>
              <p:cNvSpPr txBox="1"/>
              <p:nvPr/>
            </p:nvSpPr>
            <p:spPr>
              <a:xfrm>
                <a:off x="6252590" y="974298"/>
                <a:ext cx="174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w Cen MT" panose="020B0602020104020603" pitchFamily="34" charset="0"/>
                  </a:rPr>
                  <a:t>1-in-2yr RP discharge</a:t>
                </a:r>
              </a:p>
            </p:txBody>
          </p:sp>
        </p:grpSp>
      </p:grpSp>
      <p:pic>
        <p:nvPicPr>
          <p:cNvPr id="3076" name="Picture 4" descr="Discharge Hydrograph (ECMWF-ENS)">
            <a:extLst>
              <a:ext uri="{FF2B5EF4-FFF2-40B4-BE49-F238E27FC236}">
                <a16:creationId xmlns:a16="http://schemas.microsoft.com/office/drawing/2014/main" id="{228EA48B-1C09-4F9C-8944-7DB56096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46" y="3963881"/>
            <a:ext cx="539014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scharge Hydrograph (ECMWF-ENS)">
            <a:extLst>
              <a:ext uri="{FF2B5EF4-FFF2-40B4-BE49-F238E27FC236}">
                <a16:creationId xmlns:a16="http://schemas.microsoft.com/office/drawing/2014/main" id="{8798C95A-CB8D-49F3-8025-EBFBD90D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46" y="1575668"/>
            <a:ext cx="539014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171A1D-2F17-49E4-94EB-138E3B755AF8}"/>
              </a:ext>
            </a:extLst>
          </p:cNvPr>
          <p:cNvCxnSpPr>
            <a:stCxn id="3078" idx="1"/>
          </p:cNvCxnSpPr>
          <p:nvPr/>
        </p:nvCxnSpPr>
        <p:spPr>
          <a:xfrm flipH="1">
            <a:off x="3733800" y="2855828"/>
            <a:ext cx="1732046" cy="420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F87583-6343-46CB-853B-DB83E105F25E}"/>
              </a:ext>
            </a:extLst>
          </p:cNvPr>
          <p:cNvCxnSpPr>
            <a:stCxn id="3076" idx="1"/>
          </p:cNvCxnSpPr>
          <p:nvPr/>
        </p:nvCxnSpPr>
        <p:spPr>
          <a:xfrm flipH="1" flipV="1">
            <a:off x="2809031" y="4724400"/>
            <a:ext cx="2656815" cy="51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1D6C38-6F14-4359-BDD4-BD15C4A18A73}"/>
              </a:ext>
            </a:extLst>
          </p:cNvPr>
          <p:cNvSpPr txBox="1"/>
          <p:nvPr/>
        </p:nvSpPr>
        <p:spPr>
          <a:xfrm>
            <a:off x="6073588" y="1874516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Blue Nile in Sudan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D67D11-F870-46E8-A681-A0E67FF4E564}"/>
              </a:ext>
            </a:extLst>
          </p:cNvPr>
          <p:cNvSpPr txBox="1"/>
          <p:nvPr/>
        </p:nvSpPr>
        <p:spPr>
          <a:xfrm>
            <a:off x="6064623" y="4212612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White Nile in South Sudan</a:t>
            </a:r>
          </a:p>
        </p:txBody>
      </p:sp>
    </p:spTree>
    <p:extLst>
      <p:ext uri="{BB962C8B-B14F-4D97-AF65-F5344CB8AC3E}">
        <p14:creationId xmlns:p14="http://schemas.microsoft.com/office/powerpoint/2010/main" val="12896400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D756-01C6-4605-927B-E1AD6D0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Flooding of the Season in Southern Uganda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23F2435-2B65-491E-A3E8-0B1E223A6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8760"/>
            <a:ext cx="5916706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32489-EC82-4283-B4E8-A45BCA77E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7" t="14445" r="33969"/>
          <a:stretch/>
        </p:blipFill>
        <p:spPr>
          <a:xfrm>
            <a:off x="6829417" y="1508760"/>
            <a:ext cx="4676783" cy="4572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E820A55-6A72-4E41-9663-6DB52D638C02}"/>
              </a:ext>
            </a:extLst>
          </p:cNvPr>
          <p:cNvGrpSpPr/>
          <p:nvPr/>
        </p:nvGrpSpPr>
        <p:grpSpPr>
          <a:xfrm>
            <a:off x="685800" y="1472901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AC7054-EE39-4725-9C60-97BC65E98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206B80-D48B-4DF8-BD6A-F5BFB43874D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E65C1-B069-412F-8E6A-FB9706136D0C}"/>
              </a:ext>
            </a:extLst>
          </p:cNvPr>
          <p:cNvSpPr/>
          <p:nvPr/>
        </p:nvSpPr>
        <p:spPr>
          <a:xfrm>
            <a:off x="682714" y="6116619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03 - 07 Aug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C9E3A-01D2-467F-98C9-755E094B291E}"/>
              </a:ext>
            </a:extLst>
          </p:cNvPr>
          <p:cNvSpPr/>
          <p:nvPr/>
        </p:nvSpPr>
        <p:spPr>
          <a:xfrm>
            <a:off x="6829417" y="6080760"/>
            <a:ext cx="422167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ADAM Flood Event : </a:t>
            </a:r>
            <a:r>
              <a:rPr lang="en-US" sz="1700" b="1" dirty="0">
                <a:latin typeface="Tw Cen MT" panose="020B0602020104020603" pitchFamily="34" charset="0"/>
              </a:rPr>
              <a:t>08 August 2022</a:t>
            </a:r>
          </a:p>
        </p:txBody>
      </p:sp>
    </p:spTree>
    <p:extLst>
      <p:ext uri="{BB962C8B-B14F-4D97-AF65-F5344CB8AC3E}">
        <p14:creationId xmlns:p14="http://schemas.microsoft.com/office/powerpoint/2010/main" val="378048724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47140</TotalTime>
  <Words>411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Potential Flooding Polygons</vt:lpstr>
      <vt:lpstr>Flooding Along Niger River in Central Mali</vt:lpstr>
      <vt:lpstr>Flooding Expected in Northern Nigeria</vt:lpstr>
      <vt:lpstr>1-in-20yr RP Discharge Possible During Late Aug Early Sep</vt:lpstr>
      <vt:lpstr>Flooding in Chad</vt:lpstr>
      <vt:lpstr>PowerPoint Presentation</vt:lpstr>
      <vt:lpstr>1-in-20yr RP Discharge Possible in White and Blue Nile in August</vt:lpstr>
      <vt:lpstr>First Flooding of the Season in Southern Uganda</vt:lpstr>
      <vt:lpstr>Flooding in Yemen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1587</cp:revision>
  <cp:lastPrinted>2015-08-11T15:53:42Z</cp:lastPrinted>
  <dcterms:created xsi:type="dcterms:W3CDTF">2016-04-22T19:29:16Z</dcterms:created>
  <dcterms:modified xsi:type="dcterms:W3CDTF">2022-08-08T22:47:31Z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