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05" r:id="rId5"/>
    <p:sldId id="651" r:id="rId6"/>
    <p:sldId id="649" r:id="rId7"/>
    <p:sldId id="667" r:id="rId8"/>
    <p:sldId id="650" r:id="rId9"/>
    <p:sldId id="656" r:id="rId10"/>
    <p:sldId id="662" r:id="rId11"/>
  </p:sldIdLst>
  <p:sldSz cx="12192000" cy="6858000"/>
  <p:notesSz cx="6950075" cy="92360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67"/>
            <p14:sldId id="650"/>
            <p14:sldId id="656"/>
            <p14:sldId id="662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88" d="100"/>
          <a:sy n="88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4,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64BF288-83D6-4398-98C6-12F691EBA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5555"/>
          <a:stretch/>
        </p:blipFill>
        <p:spPr>
          <a:xfrm>
            <a:off x="609600" y="1497874"/>
            <a:ext cx="88750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4B0E459-A1FE-4BBA-9BC9-4CB0518AC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05577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7A2B87F-259E-47B6-BA39-277A9CBA4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918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31380" y="621363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Improving flooding conditions in the Sudd Wetlands.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23-37 Mar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5" y="565348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30 Mar – 04 Apr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04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462798" y="2768601"/>
            <a:ext cx="27643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A5261-3F6A-4CAD-98CA-9E426ADA6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6" y="1665513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E42FF54-A95B-4624-A27E-DFCA73560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666491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6DA5D-6566-491E-9D66-F4FFEAD7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Malawi and Mozambique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0819D-9934-4C9E-9C91-39E45CE3CB38}"/>
              </a:ext>
            </a:extLst>
          </p:cNvPr>
          <p:cNvSpPr txBox="1"/>
          <p:nvPr/>
        </p:nvSpPr>
        <p:spPr>
          <a:xfrm>
            <a:off x="503135" y="5774172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23 - 27 Mar 2022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3DA7A-3610-4B97-9367-E30D6BF98A34}"/>
              </a:ext>
            </a:extLst>
          </p:cNvPr>
          <p:cNvGrpSpPr/>
          <p:nvPr/>
        </p:nvGrpSpPr>
        <p:grpSpPr>
          <a:xfrm>
            <a:off x="2882281" y="1676399"/>
            <a:ext cx="3048000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196004-1608-4577-A0C6-770DF54F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76CB9-A4D4-4DC1-A457-872877C5FB6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CFF90-E244-46C8-A672-BF91C8FD3A7F}"/>
              </a:ext>
            </a:extLst>
          </p:cNvPr>
          <p:cNvGrpSpPr/>
          <p:nvPr/>
        </p:nvGrpSpPr>
        <p:grpSpPr>
          <a:xfrm>
            <a:off x="8677835" y="1676399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119CED-A2C9-4D9F-9925-5B915A51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14B20-F808-4164-A591-3A0A408267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D56FE6-9C57-4BD6-9437-6A0DBC24439A}"/>
              </a:ext>
            </a:extLst>
          </p:cNvPr>
          <p:cNvSpPr txBox="1"/>
          <p:nvPr/>
        </p:nvSpPr>
        <p:spPr>
          <a:xfrm>
            <a:off x="6324598" y="5791199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30 Mar - 04 Apr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15C0-3740-4414-AD4E-A7F09C8F14ED}"/>
              </a:ext>
            </a:extLst>
          </p:cNvPr>
          <p:cNvSpPr txBox="1"/>
          <p:nvPr/>
        </p:nvSpPr>
        <p:spPr>
          <a:xfrm>
            <a:off x="503135" y="6280365"/>
            <a:ext cx="1138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improved significantly over the past week.</a:t>
            </a:r>
          </a:p>
        </p:txBody>
      </p:sp>
    </p:spTree>
    <p:extLst>
      <p:ext uri="{BB962C8B-B14F-4D97-AF65-F5344CB8AC3E}">
        <p14:creationId xmlns:p14="http://schemas.microsoft.com/office/powerpoint/2010/main" val="1388106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1AB8833-99C2-4FEF-89CF-C4749F4C8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7" y="1447800"/>
            <a:ext cx="5916706" cy="45720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666F927-4C89-41F6-A860-C9CBF4321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5459"/>
            <a:ext cx="5916706" cy="4572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Continues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4EE8F-18E3-496B-9F1E-A82CB473CC0A}"/>
              </a:ext>
            </a:extLst>
          </p:cNvPr>
          <p:cNvSpPr txBox="1"/>
          <p:nvPr/>
        </p:nvSpPr>
        <p:spPr>
          <a:xfrm>
            <a:off x="1524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March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D768AB6-81F1-4145-A9C8-0C842A7B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10604752" y="4419600"/>
            <a:ext cx="1569930" cy="1600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0E26F-1E21-4536-9560-A19B33673FD2}"/>
              </a:ext>
            </a:extLst>
          </p:cNvPr>
          <p:cNvSpPr txBox="1"/>
          <p:nvPr/>
        </p:nvSpPr>
        <p:spPr>
          <a:xfrm>
            <a:off x="152400" y="6350913"/>
            <a:ext cx="1085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noticeable improvement in the flooding conditions in Zambia, Botswana and Namibia.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9902D2-35B5-4C6D-ACED-C1D22B231284}"/>
              </a:ext>
            </a:extLst>
          </p:cNvPr>
          <p:cNvGrpSpPr/>
          <p:nvPr/>
        </p:nvGrpSpPr>
        <p:grpSpPr>
          <a:xfrm>
            <a:off x="261933" y="1402802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21FF6B-E38A-49DA-A3DC-F43E1A9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5D8715-DCEC-4ABB-B6C5-1A9822E6D41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AE46CF-25B7-4266-95EF-C0B4F84740CE}"/>
              </a:ext>
            </a:extLst>
          </p:cNvPr>
          <p:cNvSpPr txBox="1"/>
          <p:nvPr/>
        </p:nvSpPr>
        <p:spPr>
          <a:xfrm>
            <a:off x="6172200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30 Mar – 04 Apr 2022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60F2B3-BAA0-43F6-9534-22EF27CD0521}"/>
              </a:ext>
            </a:extLst>
          </p:cNvPr>
          <p:cNvGrpSpPr/>
          <p:nvPr/>
        </p:nvGrpSpPr>
        <p:grpSpPr>
          <a:xfrm>
            <a:off x="6275294" y="1402802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644F15-ED9E-419C-8517-DF7BAA5A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61A2D-2780-49B1-94AB-3FE3E12D358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3DED6-8CAB-43F1-907E-A07BA8EF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55" y="1341716"/>
            <a:ext cx="5775158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9FEB0-72AC-422C-9DB2-DB6F4AF7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34" y="3917871"/>
            <a:ext cx="5775158" cy="2743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326FF5-808E-483B-B846-DA32DEFDDE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6" t="27770" r="30624" b="11461"/>
          <a:stretch/>
        </p:blipFill>
        <p:spPr>
          <a:xfrm>
            <a:off x="1065077" y="1618492"/>
            <a:ext cx="4267200" cy="379170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CC1122F-8E68-4B8C-9712-126BD9D7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Likely to Continue in Zambia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3F91AF-DFCA-4421-AE43-59464F93BDB6}"/>
              </a:ext>
            </a:extLst>
          </p:cNvPr>
          <p:cNvCxnSpPr>
            <a:cxnSpLocks/>
          </p:cNvCxnSpPr>
          <p:nvPr/>
        </p:nvCxnSpPr>
        <p:spPr>
          <a:xfrm flipH="1">
            <a:off x="2346122" y="2692355"/>
            <a:ext cx="3342283" cy="101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6A2423-B49C-4D15-A0E4-32A6A9CDD500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4606148" y="3706514"/>
            <a:ext cx="1079218" cy="158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C73A03-97FF-43FC-B7B0-4A2DFB4058EB}"/>
              </a:ext>
            </a:extLst>
          </p:cNvPr>
          <p:cNvSpPr txBox="1"/>
          <p:nvPr/>
        </p:nvSpPr>
        <p:spPr>
          <a:xfrm>
            <a:off x="504972" y="5706548"/>
            <a:ext cx="505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w Cen MT" panose="020B0602020104020603" pitchFamily="34" charset="0"/>
              </a:rPr>
              <a:t>GloFAS</a:t>
            </a:r>
            <a:r>
              <a:rPr lang="en-US" dirty="0">
                <a:latin typeface="Tw Cen MT" panose="020B0602020104020603" pitchFamily="34" charset="0"/>
              </a:rPr>
              <a:t> streamflow forecast suggest, </a:t>
            </a:r>
            <a:r>
              <a:rPr lang="en-US" dirty="0" err="1">
                <a:latin typeface="Tw Cen MT" panose="020B0602020104020603" pitchFamily="34" charset="0"/>
              </a:rPr>
              <a:t>Luanga</a:t>
            </a:r>
            <a:r>
              <a:rPr lang="en-US" dirty="0">
                <a:latin typeface="Tw Cen MT" panose="020B0602020104020603" pitchFamily="34" charset="0"/>
              </a:rPr>
              <a:t> and Luangwa Rivers (both are tributaries of Zambezi River) are expected to produce discharge at 2 to 5-yr return period level in next two weeks.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455AE9-33FA-441D-8353-07EB39B4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" y="4572000"/>
            <a:ext cx="1390650" cy="10172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832BAC-D436-4F40-8F5B-722443F0CA46}"/>
              </a:ext>
            </a:extLst>
          </p:cNvPr>
          <p:cNvSpPr txBox="1"/>
          <p:nvPr/>
        </p:nvSpPr>
        <p:spPr>
          <a:xfrm rot="16200000">
            <a:off x="1634886" y="3576139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Luanga</a:t>
            </a:r>
            <a:r>
              <a:rPr lang="en-US" sz="1200" dirty="0"/>
              <a:t>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BFB22-ECEA-4476-9776-A072665F82EB}"/>
              </a:ext>
            </a:extLst>
          </p:cNvPr>
          <p:cNvSpPr txBox="1"/>
          <p:nvPr/>
        </p:nvSpPr>
        <p:spPr>
          <a:xfrm rot="18676384">
            <a:off x="3899166" y="3476654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Luangwa River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D4A61-7D79-419E-BE6D-B27C40D420E5}"/>
              </a:ext>
            </a:extLst>
          </p:cNvPr>
          <p:cNvSpPr txBox="1"/>
          <p:nvPr/>
        </p:nvSpPr>
        <p:spPr>
          <a:xfrm>
            <a:off x="7475235" y="3276600"/>
            <a:ext cx="2112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Luanga</a:t>
            </a:r>
            <a:r>
              <a:rPr lang="en-US" sz="1600" dirty="0">
                <a:latin typeface="Tw Cen MT" panose="020B0602020104020603" pitchFamily="34" charset="0"/>
              </a:rPr>
              <a:t> River in Zambia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2E289-5FE9-4937-B1D6-27AFD4019EFD}"/>
              </a:ext>
            </a:extLst>
          </p:cNvPr>
          <p:cNvSpPr txBox="1"/>
          <p:nvPr/>
        </p:nvSpPr>
        <p:spPr>
          <a:xfrm>
            <a:off x="7620000" y="5833646"/>
            <a:ext cx="2245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Luangwa River in Zambia</a:t>
            </a:r>
          </a:p>
        </p:txBody>
      </p:sp>
    </p:spTree>
    <p:extLst>
      <p:ext uri="{BB962C8B-B14F-4D97-AF65-F5344CB8AC3E}">
        <p14:creationId xmlns:p14="http://schemas.microsoft.com/office/powerpoint/2010/main" val="22406489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7705025-2977-45E0-A865-B3FDA6A5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85" y="1558630"/>
            <a:ext cx="5325035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A964E-9239-4B4E-9879-4CC02C04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7542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D0FEB5-9DD2-498F-9756-1084A03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Madagascar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B965E-6B38-4973-A8E8-DF849B48E9CE}"/>
              </a:ext>
            </a:extLst>
          </p:cNvPr>
          <p:cNvSpPr txBox="1"/>
          <p:nvPr/>
        </p:nvSpPr>
        <p:spPr>
          <a:xfrm>
            <a:off x="601980" y="6096226"/>
            <a:ext cx="1047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northern Madagascar.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579AF-A005-4A59-B463-A98FE5F19F17}"/>
              </a:ext>
            </a:extLst>
          </p:cNvPr>
          <p:cNvSpPr txBox="1"/>
          <p:nvPr/>
        </p:nvSpPr>
        <p:spPr>
          <a:xfrm>
            <a:off x="601980" y="5648909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23-27 Mar 2022</a:t>
            </a:r>
          </a:p>
        </p:txBody>
      </p:sp>
      <p:pic>
        <p:nvPicPr>
          <p:cNvPr id="7" name="Picture 6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6F89D730-EEA8-4719-8F3D-938CD4A6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334" r="61161" b="1111"/>
          <a:stretch/>
        </p:blipFill>
        <p:spPr>
          <a:xfrm>
            <a:off x="10871647" y="3354718"/>
            <a:ext cx="1292395" cy="23145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D7E631-0942-4280-B347-590DF143E614}"/>
              </a:ext>
            </a:extLst>
          </p:cNvPr>
          <p:cNvSpPr txBox="1"/>
          <p:nvPr/>
        </p:nvSpPr>
        <p:spPr>
          <a:xfrm>
            <a:off x="5991787" y="5669280"/>
            <a:ext cx="536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30 Mar – 04 Apr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7A551-5F30-4496-99D4-B1413B35C527}"/>
              </a:ext>
            </a:extLst>
          </p:cNvPr>
          <p:cNvGrpSpPr/>
          <p:nvPr/>
        </p:nvGrpSpPr>
        <p:grpSpPr>
          <a:xfrm>
            <a:off x="695418" y="1540192"/>
            <a:ext cx="3048000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4A797C-B50A-4EE3-8A5A-21EB14A4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C3EA5-5789-44A1-BDD6-61BF8C942D8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1B5D7E-BDBF-4B25-BC05-9D76157B70A7}"/>
              </a:ext>
            </a:extLst>
          </p:cNvPr>
          <p:cNvGrpSpPr/>
          <p:nvPr/>
        </p:nvGrpSpPr>
        <p:grpSpPr>
          <a:xfrm>
            <a:off x="6107742" y="1539240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B2090A-CAEA-42F4-9C96-476A3CEF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056C4-7772-43F7-8209-3991DB2E302B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2169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46266</TotalTime>
  <Words>284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Malawi and Mozambique</vt:lpstr>
      <vt:lpstr>Flooding in Zambia Continues</vt:lpstr>
      <vt:lpstr>Flooding Likely to Continue in Zambia </vt:lpstr>
      <vt:lpstr>Flooding in Madagascar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1474</cp:revision>
  <cp:lastPrinted>2015-08-11T15:53:42Z</cp:lastPrinted>
  <dcterms:created xsi:type="dcterms:W3CDTF">2016-04-22T19:29:16Z</dcterms:created>
  <dcterms:modified xsi:type="dcterms:W3CDTF">2022-04-04T19:58:56Z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