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651" r:id="rId6"/>
    <p:sldId id="649" r:id="rId7"/>
    <p:sldId id="667" r:id="rId8"/>
    <p:sldId id="650" r:id="rId9"/>
    <p:sldId id="662" r:id="rId10"/>
    <p:sldId id="656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7"/>
            <p14:sldId id="650"/>
            <p14:sldId id="662"/>
            <p14:sldId id="656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>
        <p:scale>
          <a:sx n="80" d="100"/>
          <a:sy n="80" d="100"/>
        </p:scale>
        <p:origin x="648" y="4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17,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8DF7DEE-8AAB-4E48-A0E5-6D920D88B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445"/>
          <a:stretch/>
        </p:blipFill>
        <p:spPr>
          <a:xfrm>
            <a:off x="609600" y="1496728"/>
            <a:ext cx="887505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857519F-7322-4A55-9043-009527AE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2531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have improved in the Sudd Wetlands.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06-10 Apr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12-16 Apr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04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FC99C1A0-BB53-41BC-81DD-20C8E6EDB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51" y="1485170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FC90974-586F-44F6-9855-5284D548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80" y="1659372"/>
            <a:ext cx="5325035" cy="41148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E8EF495-9A88-4F9C-BC48-C077FE61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399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6DA5D-6566-491E-9D66-F4FFEAD7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Malawi and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819D-9934-4C9E-9C91-39E45CE3CB38}"/>
              </a:ext>
            </a:extLst>
          </p:cNvPr>
          <p:cNvSpPr txBox="1"/>
          <p:nvPr/>
        </p:nvSpPr>
        <p:spPr>
          <a:xfrm>
            <a:off x="503135" y="5774172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4-10 Apr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3DA7A-3610-4B97-9367-E30D6BF98A34}"/>
              </a:ext>
            </a:extLst>
          </p:cNvPr>
          <p:cNvGrpSpPr/>
          <p:nvPr/>
        </p:nvGrpSpPr>
        <p:grpSpPr>
          <a:xfrm>
            <a:off x="2882281" y="1676399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196004-1608-4577-A0C6-770DF54F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76CB9-A4D4-4DC1-A457-872877C5FB6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CFF90-E244-46C8-A672-BF91C8FD3A7F}"/>
              </a:ext>
            </a:extLst>
          </p:cNvPr>
          <p:cNvGrpSpPr/>
          <p:nvPr/>
        </p:nvGrpSpPr>
        <p:grpSpPr>
          <a:xfrm>
            <a:off x="8677835" y="1676399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19CED-A2C9-4D9F-9925-5B915A5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14B20-F808-4164-A591-3A0A408267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D56FE6-9C57-4BD6-9437-6A0DBC24439A}"/>
              </a:ext>
            </a:extLst>
          </p:cNvPr>
          <p:cNvSpPr txBox="1"/>
          <p:nvPr/>
        </p:nvSpPr>
        <p:spPr>
          <a:xfrm>
            <a:off x="6324598" y="5791199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13 -17 Apr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15C0-3740-4414-AD4E-A7F09C8F14ED}"/>
              </a:ext>
            </a:extLst>
          </p:cNvPr>
          <p:cNvSpPr txBox="1"/>
          <p:nvPr/>
        </p:nvSpPr>
        <p:spPr>
          <a:xfrm>
            <a:off x="503135" y="6280365"/>
            <a:ext cx="113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significantly over the past week specially along the coastal region.</a:t>
            </a:r>
          </a:p>
        </p:txBody>
      </p:sp>
    </p:spTree>
    <p:extLst>
      <p:ext uri="{BB962C8B-B14F-4D97-AF65-F5344CB8AC3E}">
        <p14:creationId xmlns:p14="http://schemas.microsoft.com/office/powerpoint/2010/main" val="1388106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1764E973-2E1D-478A-8AB7-3AD4F751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1465893"/>
            <a:ext cx="5916706" cy="45720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ACDEB9D-7CBB-43ED-AB9E-ED23C827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Continues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6-10 Apr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noticeable improvement in the flooding conditions in Zambia, Botswana and Namibia.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13-17 Apr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C2C99D6-5FBD-4DEB-9D19-2564B6342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528950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82F9D8D-7F1A-4513-9594-6C6861EA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1556555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1980" y="6096226"/>
            <a:ext cx="1047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in northern Madagascar.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1980" y="5648909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4-10 Apr 2022</a:t>
            </a:r>
          </a:p>
        </p:txBody>
      </p:sp>
      <p:pic>
        <p:nvPicPr>
          <p:cNvPr id="7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6F89D730-EEA8-4719-8F3D-938CD4A6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334" r="61161" b="1111"/>
          <a:stretch/>
        </p:blipFill>
        <p:spPr>
          <a:xfrm>
            <a:off x="10871647" y="3354718"/>
            <a:ext cx="1292395" cy="2314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7E631-0942-4280-B347-590DF143E614}"/>
              </a:ext>
            </a:extLst>
          </p:cNvPr>
          <p:cNvSpPr txBox="1"/>
          <p:nvPr/>
        </p:nvSpPr>
        <p:spPr>
          <a:xfrm>
            <a:off x="5991787" y="5669280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13-17 Apr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7A551-5F30-4496-99D4-B1413B35C527}"/>
              </a:ext>
            </a:extLst>
          </p:cNvPr>
          <p:cNvGrpSpPr/>
          <p:nvPr/>
        </p:nvGrpSpPr>
        <p:grpSpPr>
          <a:xfrm>
            <a:off x="695418" y="154019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4A797C-B50A-4EE3-8A5A-21EB14A4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C3EA5-5789-44A1-BDD6-61BF8C942D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6107742" y="15392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216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0E2C60-B66B-42CE-9C51-FE8E9AAE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25C4AFAE-C42F-42CE-9953-CBCD938D2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68" y="1445171"/>
            <a:ext cx="6108192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D66A6B-BF6E-4BFF-A8C3-88D78B8E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68" y="4195257"/>
            <a:ext cx="6108192" cy="26251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21BA4-5272-4295-A83A-50D129543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30" t="14445" r="22020" b="3325"/>
          <a:stretch/>
        </p:blipFill>
        <p:spPr>
          <a:xfrm>
            <a:off x="748100" y="1519672"/>
            <a:ext cx="4016798" cy="418687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FDF8EB-DF86-4B96-AD88-52BBB830B9D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362200" y="2816771"/>
            <a:ext cx="3342168" cy="1243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1B9127-320C-4090-B8AA-9A96E6CCABA9}"/>
              </a:ext>
            </a:extLst>
          </p:cNvPr>
          <p:cNvCxnSpPr>
            <a:cxnSpLocks/>
          </p:cNvCxnSpPr>
          <p:nvPr/>
        </p:nvCxnSpPr>
        <p:spPr>
          <a:xfrm flipH="1" flipV="1">
            <a:off x="3505200" y="4809561"/>
            <a:ext cx="2606842" cy="372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D05214-71CD-46BE-B7B8-C6174512C800}"/>
              </a:ext>
            </a:extLst>
          </p:cNvPr>
          <p:cNvSpPr txBox="1"/>
          <p:nvPr/>
        </p:nvSpPr>
        <p:spPr>
          <a:xfrm>
            <a:off x="7267468" y="6488735"/>
            <a:ext cx="24944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Umgeni River in South Africa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6589F6-9D04-430D-A1BD-D5A97B5A99AD}"/>
              </a:ext>
            </a:extLst>
          </p:cNvPr>
          <p:cNvSpPr txBox="1"/>
          <p:nvPr/>
        </p:nvSpPr>
        <p:spPr>
          <a:xfrm>
            <a:off x="7086600" y="3802238"/>
            <a:ext cx="30534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Molopo River in Southern Botswana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D237-91DA-471D-BFAC-4F3521E6F9ED}"/>
              </a:ext>
            </a:extLst>
          </p:cNvPr>
          <p:cNvSpPr txBox="1"/>
          <p:nvPr/>
        </p:nvSpPr>
        <p:spPr>
          <a:xfrm>
            <a:off x="564060" y="5750594"/>
            <a:ext cx="514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Rivers in southern Botswana and KwaZulu Natal state in South Africa are expected to have 2 to 5-yr return period level streamflow in 1-10 days.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B03C6B-6F62-4AF0-A4F9-47D80B1CF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00" y="4850392"/>
            <a:ext cx="1185359" cy="8670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7A646B1-9A5F-4F4A-A098-73727392B39B}"/>
              </a:ext>
            </a:extLst>
          </p:cNvPr>
          <p:cNvSpPr txBox="1"/>
          <p:nvPr/>
        </p:nvSpPr>
        <p:spPr>
          <a:xfrm>
            <a:off x="749300" y="4692134"/>
            <a:ext cx="126316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1-10 days forecast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8C698B-EE57-40D9-9341-8F2F222D0F29}"/>
              </a:ext>
            </a:extLst>
          </p:cNvPr>
          <p:cNvSpPr txBox="1"/>
          <p:nvPr/>
        </p:nvSpPr>
        <p:spPr>
          <a:xfrm>
            <a:off x="10821951" y="1443262"/>
            <a:ext cx="1003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latin typeface="Tw Cen MT" panose="020B0602020104020603" pitchFamily="34" charset="0"/>
              </a:rPr>
              <a:t>GEOGloWS</a:t>
            </a:r>
            <a:endParaRPr lang="en-US" sz="1200" dirty="0">
              <a:latin typeface="Tw Cen MT" panose="020B06020201040206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D25335-D404-4079-98AA-629C462367F2}"/>
              </a:ext>
            </a:extLst>
          </p:cNvPr>
          <p:cNvSpPr txBox="1"/>
          <p:nvPr/>
        </p:nvSpPr>
        <p:spPr>
          <a:xfrm>
            <a:off x="10786061" y="6519512"/>
            <a:ext cx="1003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latin typeface="Tw Cen MT" panose="020B0602020104020603" pitchFamily="34" charset="0"/>
              </a:rPr>
              <a:t>GloFAS</a:t>
            </a:r>
            <a:endParaRPr lang="en-US" sz="1200" dirty="0">
              <a:latin typeface="Tw Cen MT" panose="020B06020201040206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F42789-8DA2-429F-BB3F-36394902FC44}"/>
              </a:ext>
            </a:extLst>
          </p:cNvPr>
          <p:cNvSpPr txBox="1"/>
          <p:nvPr/>
        </p:nvSpPr>
        <p:spPr>
          <a:xfrm>
            <a:off x="3770590" y="5435005"/>
            <a:ext cx="1003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latin typeface="Tw Cen MT" panose="020B0602020104020603" pitchFamily="34" charset="0"/>
              </a:rPr>
              <a:t>GloFAS</a:t>
            </a:r>
            <a:endParaRPr lang="en-US" sz="1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46657</TotalTime>
  <Words>269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Malawi and Mozambique</vt:lpstr>
      <vt:lpstr>Flooding in Zambia Continues</vt:lpstr>
      <vt:lpstr>Flooding in Madagascar</vt:lpstr>
      <vt:lpstr>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1495</cp:revision>
  <cp:lastPrinted>2015-08-11T15:53:42Z</cp:lastPrinted>
  <dcterms:created xsi:type="dcterms:W3CDTF">2016-04-22T19:29:16Z</dcterms:created>
  <dcterms:modified xsi:type="dcterms:W3CDTF">2022-04-18T21:42:42Z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