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651" r:id="rId6"/>
    <p:sldId id="649" r:id="rId7"/>
    <p:sldId id="667" r:id="rId8"/>
    <p:sldId id="650" r:id="rId9"/>
    <p:sldId id="656" r:id="rId10"/>
    <p:sldId id="662" r:id="rId11"/>
    <p:sldId id="668" r:id="rId12"/>
    <p:sldId id="669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7"/>
            <p14:sldId id="650"/>
            <p14:sldId id="656"/>
            <p14:sldId id="662"/>
            <p14:sldId id="668"/>
            <p14:sldId id="66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74" d="100"/>
          <a:sy n="74" d="100"/>
        </p:scale>
        <p:origin x="72" y="5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11,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396413C-25B7-4F74-8076-2FF7C8AFF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20001" r="814" b="7777"/>
          <a:stretch/>
        </p:blipFill>
        <p:spPr>
          <a:xfrm>
            <a:off x="609600" y="144780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857519F-7322-4A55-9043-009527AE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65" y="149253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4B0E459-A1FE-4BBA-9BC9-4CB0518AC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7" y="1505577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the Sudd Wetlands.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30 Mar-04 Apr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6-10 Apr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04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E8EF495-9A88-4F9C-BC48-C077FE614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5" y="1676399"/>
            <a:ext cx="532503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A5261-3F6A-4CAD-98CA-9E426ADA6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665513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 – 04 Apr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324598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4 -10 Apr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13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significantly over the past week specially along the coastal region.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ACDEB9D-7CBB-43ED-AB9E-ED23C827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1447800"/>
            <a:ext cx="5916706" cy="457200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1AB8833-99C2-4FEF-89CF-C4749F4C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Continues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Mar-04 Apr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improvement in the flooding conditions in Zambia, Botswana and Namibia.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6-10 Apr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5E56C-4889-4AEE-9C0A-49AFF146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t="25556" r="26969" b="14937"/>
          <a:stretch/>
        </p:blipFill>
        <p:spPr>
          <a:xfrm>
            <a:off x="688382" y="1566846"/>
            <a:ext cx="4876800" cy="4081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9B220-336D-4795-B836-7B7F9E54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66" y="4038600"/>
            <a:ext cx="5775158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8BF23-EC44-4A82-B7A3-81FAE2692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19" y="1564063"/>
            <a:ext cx="5775158" cy="2743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C1122F-8E68-4B8C-9712-126BD9D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Likely to Continue in Zambia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3F91AF-DFCA-4421-AE43-59464F93BDB6}"/>
              </a:ext>
            </a:extLst>
          </p:cNvPr>
          <p:cNvCxnSpPr>
            <a:cxnSpLocks/>
          </p:cNvCxnSpPr>
          <p:nvPr/>
        </p:nvCxnSpPr>
        <p:spPr>
          <a:xfrm flipH="1">
            <a:off x="4572000" y="2692355"/>
            <a:ext cx="1116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6A2423-B49C-4D15-A0E4-32A6A9CDD500}"/>
              </a:ext>
            </a:extLst>
          </p:cNvPr>
          <p:cNvCxnSpPr>
            <a:cxnSpLocks/>
            <a:stCxn id="4" idx="1"/>
            <a:endCxn id="32" idx="2"/>
          </p:cNvCxnSpPr>
          <p:nvPr/>
        </p:nvCxnSpPr>
        <p:spPr>
          <a:xfrm flipH="1" flipV="1">
            <a:off x="3033788" y="3265356"/>
            <a:ext cx="2793678" cy="214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C73A03-97FF-43FC-B7B0-4A2DFB4058EB}"/>
              </a:ext>
            </a:extLst>
          </p:cNvPr>
          <p:cNvSpPr txBox="1"/>
          <p:nvPr/>
        </p:nvSpPr>
        <p:spPr>
          <a:xfrm>
            <a:off x="504972" y="5706548"/>
            <a:ext cx="505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GloFAS</a:t>
            </a:r>
            <a:r>
              <a:rPr lang="en-US" dirty="0">
                <a:latin typeface="Tw Cen MT" panose="020B0602020104020603" pitchFamily="34" charset="0"/>
              </a:rPr>
              <a:t> streamflow forecast suggest, </a:t>
            </a:r>
            <a:r>
              <a:rPr lang="en-US" dirty="0" err="1">
                <a:latin typeface="Tw Cen MT" panose="020B0602020104020603" pitchFamily="34" charset="0"/>
              </a:rPr>
              <a:t>Chambeshi</a:t>
            </a:r>
            <a:r>
              <a:rPr lang="en-US" dirty="0">
                <a:latin typeface="Tw Cen MT" panose="020B0602020104020603" pitchFamily="34" charset="0"/>
              </a:rPr>
              <a:t> and </a:t>
            </a:r>
            <a:r>
              <a:rPr lang="en-US" dirty="0" err="1">
                <a:latin typeface="Tw Cen MT" panose="020B0602020104020603" pitchFamily="34" charset="0"/>
              </a:rPr>
              <a:t>Mushingashi</a:t>
            </a:r>
            <a:r>
              <a:rPr lang="en-US" dirty="0">
                <a:latin typeface="Tw Cen MT" panose="020B0602020104020603" pitchFamily="34" charset="0"/>
              </a:rPr>
              <a:t> Rivers are expected to produce discharge at 2 to 5-yr return period level in next two weeks.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455AE9-33FA-441D-8353-07EB39B4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" y="4572000"/>
            <a:ext cx="1390650" cy="10172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832BAC-D436-4F40-8F5B-722443F0CA46}"/>
              </a:ext>
            </a:extLst>
          </p:cNvPr>
          <p:cNvSpPr txBox="1"/>
          <p:nvPr/>
        </p:nvSpPr>
        <p:spPr>
          <a:xfrm rot="16200000">
            <a:off x="2172975" y="3126856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Mushingashi</a:t>
            </a:r>
            <a:r>
              <a:rPr lang="en-US" sz="1200" dirty="0"/>
              <a:t>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BFB22-ECEA-4476-9776-A072665F82EB}"/>
              </a:ext>
            </a:extLst>
          </p:cNvPr>
          <p:cNvSpPr txBox="1"/>
          <p:nvPr/>
        </p:nvSpPr>
        <p:spPr>
          <a:xfrm rot="18676384">
            <a:off x="3729842" y="2484075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Chambeshi</a:t>
            </a:r>
            <a:r>
              <a:rPr lang="en-US" sz="1200" dirty="0"/>
              <a:t> River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D4A61-7D79-419E-BE6D-B27C40D420E5}"/>
              </a:ext>
            </a:extLst>
          </p:cNvPr>
          <p:cNvSpPr txBox="1"/>
          <p:nvPr/>
        </p:nvSpPr>
        <p:spPr>
          <a:xfrm>
            <a:off x="7475235" y="3276600"/>
            <a:ext cx="2400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Chambeshi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2E289-5FE9-4937-B1D6-27AFD4019EFD}"/>
              </a:ext>
            </a:extLst>
          </p:cNvPr>
          <p:cNvSpPr txBox="1"/>
          <p:nvPr/>
        </p:nvSpPr>
        <p:spPr>
          <a:xfrm>
            <a:off x="7620000" y="5920414"/>
            <a:ext cx="248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Mushingashi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82F9D8D-7F1A-4513-9594-6C6861EA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2" y="1556555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7705025-2977-45E0-A865-B3FDA6A5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8630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1980" y="6096226"/>
            <a:ext cx="1047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in northern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1980" y="5648909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Mar-04 Apr 2022</a:t>
            </a:r>
          </a:p>
        </p:txBody>
      </p:sp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10871647" y="3354718"/>
            <a:ext cx="1292395" cy="231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7E631-0942-4280-B347-590DF143E614}"/>
              </a:ext>
            </a:extLst>
          </p:cNvPr>
          <p:cNvSpPr txBox="1"/>
          <p:nvPr/>
        </p:nvSpPr>
        <p:spPr>
          <a:xfrm>
            <a:off x="5991787" y="5669280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 – 04 Apr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7A551-5F30-4496-99D4-B1413B35C527}"/>
              </a:ext>
            </a:extLst>
          </p:cNvPr>
          <p:cNvGrpSpPr/>
          <p:nvPr/>
        </p:nvGrpSpPr>
        <p:grpSpPr>
          <a:xfrm>
            <a:off x="695418" y="154019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4A797C-B50A-4EE3-8A5A-21EB14A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C3EA5-5789-44A1-BDD6-61BF8C942D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6107742" y="15392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5991-A446-499C-96A9-9CAD7837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Discharge in the Rivers in Kwa Zulu-Natal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6D6DB-9D37-41E0-8FE3-602B42C9765D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1" y="1717326"/>
            <a:ext cx="5410200" cy="5140674"/>
            <a:chOff x="-533400" y="-135082"/>
            <a:chExt cx="9525000" cy="9050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EC7CD4-E0D1-4D41-8CCA-D3866A454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18" t="16667" r="9524" b="13333"/>
            <a:stretch/>
          </p:blipFill>
          <p:spPr>
            <a:xfrm>
              <a:off x="1066800" y="-135082"/>
              <a:ext cx="7924800" cy="4800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4C51CB-9F15-4409-AB13-C67AEFFE3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293" t="16667" r="29763" b="12222"/>
            <a:stretch/>
          </p:blipFill>
          <p:spPr>
            <a:xfrm>
              <a:off x="-533400" y="4038600"/>
              <a:ext cx="5867400" cy="4876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93746-F92F-4AE3-82BB-99FAD391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52" t="71110" b="14445"/>
          <a:stretch/>
        </p:blipFill>
        <p:spPr>
          <a:xfrm>
            <a:off x="4715437" y="3429000"/>
            <a:ext cx="1304364" cy="990600"/>
          </a:xfrm>
          <a:prstGeom prst="rect">
            <a:avLst/>
          </a:prstGeom>
        </p:spPr>
      </p:pic>
      <p:pic>
        <p:nvPicPr>
          <p:cNvPr id="15" name="Picture 1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EFF391-4A7F-4E6A-A8CB-4EE3DF240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24" y="4329988"/>
            <a:ext cx="5694680" cy="2286000"/>
          </a:xfrm>
          <a:prstGeom prst="rect">
            <a:avLst/>
          </a:prstGeom>
        </p:spPr>
      </p:pic>
      <p:pic>
        <p:nvPicPr>
          <p:cNvPr id="17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236B9F2-6CA4-4C79-ACC1-2E7C96C3D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8" y="1801977"/>
            <a:ext cx="5694680" cy="2286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BAAD32-982E-4C9E-A647-001A70326A05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5257800" y="2743200"/>
            <a:ext cx="863958" cy="20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DE4D8-B374-460E-A80F-3EF9BBBE556D}"/>
              </a:ext>
            </a:extLst>
          </p:cNvPr>
          <p:cNvCxnSpPr>
            <a:stCxn id="15" idx="1"/>
          </p:cNvCxnSpPr>
          <p:nvPr/>
        </p:nvCxnSpPr>
        <p:spPr>
          <a:xfrm flipH="1">
            <a:off x="2362200" y="5472988"/>
            <a:ext cx="3764924" cy="130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549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2BD2-0D0B-4DA6-A4C6-3CA9F9FE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Discharge in the Upstream of Limpopo 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25710-51D3-4977-A036-4F8CCCE56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7" t="27778" r="25714" b="11333"/>
          <a:stretch/>
        </p:blipFill>
        <p:spPr>
          <a:xfrm>
            <a:off x="609600" y="1870656"/>
            <a:ext cx="4953000" cy="4175760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6C67FD9A-A19E-4D0B-A234-20029CAFC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99997"/>
            <a:ext cx="6147817" cy="2743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0CC354-BF4C-487D-A79D-FC97BAA7EB8B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276600" y="3810000"/>
            <a:ext cx="2514600" cy="86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1743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46438</TotalTime>
  <Words>294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Malawi and Mozambique</vt:lpstr>
      <vt:lpstr>Flooding in Zambia Continues</vt:lpstr>
      <vt:lpstr>Flooding Likely to Continue in Zambia </vt:lpstr>
      <vt:lpstr>Flooding in Madagascar</vt:lpstr>
      <vt:lpstr>High Discharge in the Rivers in Kwa Zulu-Natal </vt:lpstr>
      <vt:lpstr>High Discharge in the Upstream of Limpopo River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1488</cp:revision>
  <cp:lastPrinted>2015-08-11T15:53:42Z</cp:lastPrinted>
  <dcterms:created xsi:type="dcterms:W3CDTF">2016-04-22T19:29:16Z</dcterms:created>
  <dcterms:modified xsi:type="dcterms:W3CDTF">2022-04-13T15:02:16Z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