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05" r:id="rId5"/>
    <p:sldId id="624" r:id="rId6"/>
    <p:sldId id="627" r:id="rId7"/>
    <p:sldId id="626" r:id="rId8"/>
    <p:sldId id="628" r:id="rId9"/>
    <p:sldId id="306" r:id="rId10"/>
    <p:sldId id="613" r:id="rId11"/>
    <p:sldId id="538" r:id="rId12"/>
  </p:sldIdLst>
  <p:sldSz cx="12192000" cy="6858000"/>
  <p:notesSz cx="6950075" cy="9236075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24"/>
            <p14:sldId id="627"/>
            <p14:sldId id="626"/>
            <p14:sldId id="628"/>
            <p14:sldId id="306"/>
            <p14:sldId id="613"/>
            <p14:sldId id="53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990099"/>
    <a:srgbClr val="800080"/>
    <a:srgbClr val="0066CC"/>
    <a:srgbClr val="E9EDF4"/>
    <a:srgbClr val="D0D8E8"/>
    <a:srgbClr val="CCCCFF"/>
    <a:srgbClr val="9999FF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5338" autoAdjust="0"/>
  </p:normalViewPr>
  <p:slideViewPr>
    <p:cSldViewPr>
      <p:cViewPr varScale="1">
        <p:scale>
          <a:sx n="92" d="100"/>
          <a:sy n="92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5/15/2023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7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Assumptions-East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May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2B29C982-59B5-618F-248B-66ACED495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22" y="1435716"/>
            <a:ext cx="5325035" cy="4114800"/>
          </a:xfrm>
          <a:prstGeom prst="rect">
            <a:avLst/>
          </a:prstGeom>
        </p:spPr>
      </p:pic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678C6500-DB9D-44FC-D589-36E5B7255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5" y="1447800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5 – 9 Apr 2023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6EC4E0-217B-45F3-B011-B57DBCB2C8A1}"/>
              </a:ext>
            </a:extLst>
          </p:cNvPr>
          <p:cNvGrpSpPr/>
          <p:nvPr/>
        </p:nvGrpSpPr>
        <p:grpSpPr>
          <a:xfrm>
            <a:off x="696557" y="1383257"/>
            <a:ext cx="3048000" cy="396466"/>
            <a:chOff x="443445" y="5506720"/>
            <a:chExt cx="3048000" cy="39646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6BC1AF7-4F5F-4BCC-B6F9-C2F80FB81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D4BC91-3F06-467A-9BA9-6EDF491B3BF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43760" y="6122313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More areas are flood free especially in </a:t>
            </a:r>
            <a:r>
              <a:rPr lang="en-US" sz="2200" dirty="0" err="1">
                <a:latin typeface="Tw Cen MT" panose="020B0602020104020603" pitchFamily="34" charset="0"/>
              </a:rPr>
              <a:t>Sobet</a:t>
            </a:r>
            <a:r>
              <a:rPr lang="en-US" sz="2200" dirty="0">
                <a:latin typeface="Tw Cen MT" panose="020B0602020104020603" pitchFamily="34" charset="0"/>
              </a:rPr>
              <a:t>, Akobo and Pibor catchments but still considerable amount of areas under water along the White Nile in South Sudan.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6249922" y="1383257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04055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10 – 14 May 2023</a:t>
            </a:r>
          </a:p>
        </p:txBody>
      </p:sp>
      <p:pic>
        <p:nvPicPr>
          <p:cNvPr id="43" name="Picture 42" descr="Map&#10;&#10;Description automatically generated">
            <a:extLst>
              <a:ext uri="{FF2B5EF4-FFF2-40B4-BE49-F238E27FC236}">
                <a16:creationId xmlns:a16="http://schemas.microsoft.com/office/drawing/2014/main" id="{EED75260-7290-4C16-B37C-04E94632D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32" y="4235724"/>
            <a:ext cx="1701496" cy="13147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0A83797-04BA-4C09-A0B2-5DF836D6F0A2}"/>
              </a:ext>
            </a:extLst>
          </p:cNvPr>
          <p:cNvSpPr txBox="1"/>
          <p:nvPr/>
        </p:nvSpPr>
        <p:spPr>
          <a:xfrm>
            <a:off x="8309721" y="2539730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White Nile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DD0957-2A69-4674-A0B1-C0845FFD9D19}"/>
              </a:ext>
            </a:extLst>
          </p:cNvPr>
          <p:cNvSpPr txBox="1"/>
          <p:nvPr/>
        </p:nvSpPr>
        <p:spPr>
          <a:xfrm>
            <a:off x="10027218" y="27432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Sobet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2D55A0-628C-4446-9738-FB35A9BAC73A}"/>
              </a:ext>
            </a:extLst>
          </p:cNvPr>
          <p:cNvSpPr txBox="1"/>
          <p:nvPr/>
        </p:nvSpPr>
        <p:spPr>
          <a:xfrm>
            <a:off x="9677613" y="3363452"/>
            <a:ext cx="71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Akobo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FAB692-7030-413E-AB68-8FC1F54F0716}"/>
              </a:ext>
            </a:extLst>
          </p:cNvPr>
          <p:cNvSpPr txBox="1"/>
          <p:nvPr/>
        </p:nvSpPr>
        <p:spPr>
          <a:xfrm>
            <a:off x="10035051" y="4286679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Pibor</a:t>
            </a:r>
          </a:p>
        </p:txBody>
      </p:sp>
    </p:spTree>
    <p:extLst>
      <p:ext uri="{BB962C8B-B14F-4D97-AF65-F5344CB8AC3E}">
        <p14:creationId xmlns:p14="http://schemas.microsoft.com/office/powerpoint/2010/main" val="298690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2B29C982-59B5-618F-248B-66ACED495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22" y="1435716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Minimum Extent of Sudd Wetlands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690874"/>
            <a:ext cx="53250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Minimum extent of water: JRC permanent water for six or more months in a year (2021).  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6249922" y="1383257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04055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10 – 14 May 2023</a:t>
            </a:r>
          </a:p>
        </p:txBody>
      </p:sp>
      <p:pic>
        <p:nvPicPr>
          <p:cNvPr id="43" name="Picture 42" descr="Map&#10;&#10;Description automatically generated">
            <a:extLst>
              <a:ext uri="{FF2B5EF4-FFF2-40B4-BE49-F238E27FC236}">
                <a16:creationId xmlns:a16="http://schemas.microsoft.com/office/drawing/2014/main" id="{EED75260-7290-4C16-B37C-04E94632D2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32" y="4235724"/>
            <a:ext cx="1701496" cy="13147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0A83797-04BA-4C09-A0B2-5DF836D6F0A2}"/>
              </a:ext>
            </a:extLst>
          </p:cNvPr>
          <p:cNvSpPr txBox="1"/>
          <p:nvPr/>
        </p:nvSpPr>
        <p:spPr>
          <a:xfrm>
            <a:off x="8309721" y="2539730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White Nile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DD0957-2A69-4674-A0B1-C0845FFD9D19}"/>
              </a:ext>
            </a:extLst>
          </p:cNvPr>
          <p:cNvSpPr txBox="1"/>
          <p:nvPr/>
        </p:nvSpPr>
        <p:spPr>
          <a:xfrm>
            <a:off x="10027218" y="27432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Sobet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2D55A0-628C-4446-9738-FB35A9BAC73A}"/>
              </a:ext>
            </a:extLst>
          </p:cNvPr>
          <p:cNvSpPr txBox="1"/>
          <p:nvPr/>
        </p:nvSpPr>
        <p:spPr>
          <a:xfrm>
            <a:off x="9677613" y="3363452"/>
            <a:ext cx="71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Akobo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FAB692-7030-413E-AB68-8FC1F54F0716}"/>
              </a:ext>
            </a:extLst>
          </p:cNvPr>
          <p:cNvSpPr txBox="1"/>
          <p:nvPr/>
        </p:nvSpPr>
        <p:spPr>
          <a:xfrm>
            <a:off x="10035051" y="4286679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Pibor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C13855-7E7D-C236-B5AD-FA463A8E2F39}"/>
              </a:ext>
            </a:extLst>
          </p:cNvPr>
          <p:cNvGrpSpPr/>
          <p:nvPr/>
        </p:nvGrpSpPr>
        <p:grpSpPr>
          <a:xfrm>
            <a:off x="688466" y="1446348"/>
            <a:ext cx="5325035" cy="4114800"/>
            <a:chOff x="688466" y="1446348"/>
            <a:chExt cx="5325035" cy="4114800"/>
          </a:xfrm>
        </p:grpSpPr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24D700B7-6229-4AEF-9F7C-AB99078D3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66" y="1446348"/>
              <a:ext cx="5325035" cy="41148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61D4E3-8E54-A8AF-8D25-967F5DE396A2}"/>
                </a:ext>
              </a:extLst>
            </p:cNvPr>
            <p:cNvSpPr/>
            <p:nvPr/>
          </p:nvSpPr>
          <p:spPr>
            <a:xfrm>
              <a:off x="5272966" y="5347005"/>
              <a:ext cx="152400" cy="76200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CECD48-7637-3FC3-8DBC-655B6CFDACF9}"/>
                </a:ext>
              </a:extLst>
            </p:cNvPr>
            <p:cNvSpPr txBox="1"/>
            <p:nvPr/>
          </p:nvSpPr>
          <p:spPr>
            <a:xfrm>
              <a:off x="5425366" y="5246606"/>
              <a:ext cx="5826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w Cen MT" panose="020B0602020104020603" pitchFamily="34" charset="0"/>
                </a:rPr>
                <a:t>Water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D71386D-8D4C-8607-71BF-A2628A38BB58}"/>
              </a:ext>
            </a:extLst>
          </p:cNvPr>
          <p:cNvSpPr txBox="1"/>
          <p:nvPr/>
        </p:nvSpPr>
        <p:spPr>
          <a:xfrm>
            <a:off x="609600" y="6321155"/>
            <a:ext cx="1135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Inundated areas compared to naturally expected wetland extent in the Sudd Wetlands of South Sudan.</a:t>
            </a:r>
          </a:p>
        </p:txBody>
      </p:sp>
    </p:spTree>
    <p:extLst>
      <p:ext uri="{BB962C8B-B14F-4D97-AF65-F5344CB8AC3E}">
        <p14:creationId xmlns:p14="http://schemas.microsoft.com/office/powerpoint/2010/main" val="421700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A9D9D10-5898-098B-5FC7-3FB99689C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2456"/>
            <a:ext cx="5325035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927DC6-267D-8531-384A-51C2347B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sz="2800" dirty="0"/>
              <a:t>Flooding Conditions in Shebelle River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086C0-70EB-1823-2B89-269C1B1520FE}"/>
              </a:ext>
            </a:extLst>
          </p:cNvPr>
          <p:cNvSpPr txBox="1"/>
          <p:nvPr/>
        </p:nvSpPr>
        <p:spPr>
          <a:xfrm>
            <a:off x="599661" y="5878551"/>
            <a:ext cx="5334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14 Map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13540-0A24-748B-6051-4F1169E0DEAA}"/>
              </a:ext>
            </a:extLst>
          </p:cNvPr>
          <p:cNvSpPr txBox="1"/>
          <p:nvPr/>
        </p:nvSpPr>
        <p:spPr>
          <a:xfrm>
            <a:off x="538803" y="6237178"/>
            <a:ext cx="1135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intensifying along the Shabelle and downstream of Juba Rivers in Somalia.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5AD897-28D7-1B15-542E-DD85CA003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5" t="14738" r="35158" b="33333"/>
          <a:stretch/>
        </p:blipFill>
        <p:spPr>
          <a:xfrm>
            <a:off x="9189720" y="1728863"/>
            <a:ext cx="2743200" cy="35612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303C92-1173-4F4A-FE12-1505CF0FA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03" t="14739" r="31111" b="33333"/>
          <a:stretch/>
        </p:blipFill>
        <p:spPr>
          <a:xfrm>
            <a:off x="6215703" y="1732327"/>
            <a:ext cx="2743200" cy="3561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897E99-09DA-1EB8-A4AF-AF89107DC20F}"/>
              </a:ext>
            </a:extLst>
          </p:cNvPr>
          <p:cNvSpPr txBox="1"/>
          <p:nvPr/>
        </p:nvSpPr>
        <p:spPr>
          <a:xfrm>
            <a:off x="6222629" y="5290119"/>
            <a:ext cx="27362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w Cen MT" panose="020B0602020104020603" pitchFamily="34" charset="0"/>
              </a:rPr>
              <a:t>PlanetScope</a:t>
            </a:r>
            <a:r>
              <a:rPr lang="en-US" sz="1600" b="1" dirty="0">
                <a:latin typeface="Tw Cen MT" panose="020B0602020104020603" pitchFamily="34" charset="0"/>
              </a:rPr>
              <a:t>: 7 May 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0D42A5-67EE-08F3-6C3A-555A42D08F68}"/>
              </a:ext>
            </a:extLst>
          </p:cNvPr>
          <p:cNvSpPr txBox="1"/>
          <p:nvPr/>
        </p:nvSpPr>
        <p:spPr>
          <a:xfrm>
            <a:off x="9189719" y="5290119"/>
            <a:ext cx="27362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w Cen MT" panose="020B0602020104020603" pitchFamily="34" charset="0"/>
              </a:rPr>
              <a:t>PlanetScope</a:t>
            </a:r>
            <a:r>
              <a:rPr lang="en-US" sz="1600" b="1" dirty="0">
                <a:latin typeface="Tw Cen MT" panose="020B0602020104020603" pitchFamily="34" charset="0"/>
              </a:rPr>
              <a:t>: 12 May 2023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325BD9-6813-D51D-F19E-5B615CB510D9}"/>
              </a:ext>
            </a:extLst>
          </p:cNvPr>
          <p:cNvSpPr/>
          <p:nvPr/>
        </p:nvSpPr>
        <p:spPr>
          <a:xfrm>
            <a:off x="4191000" y="2362200"/>
            <a:ext cx="152400" cy="228600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FC7019-4977-B963-92D0-2C58DB7C9294}"/>
              </a:ext>
            </a:extLst>
          </p:cNvPr>
          <p:cNvGrpSpPr/>
          <p:nvPr/>
        </p:nvGrpSpPr>
        <p:grpSpPr>
          <a:xfrm>
            <a:off x="2878049" y="5430440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1555D3C-93B2-5BCB-A23C-DB5433860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9AEC17-04ED-6D1E-B718-802750ED20A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FB20986-4170-C0F4-79C6-CC2BF5F8B32E}"/>
              </a:ext>
            </a:extLst>
          </p:cNvPr>
          <p:cNvSpPr txBox="1"/>
          <p:nvPr/>
        </p:nvSpPr>
        <p:spPr>
          <a:xfrm>
            <a:off x="7086600" y="2612522"/>
            <a:ext cx="15229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" panose="020B0602020104020603" pitchFamily="34" charset="0"/>
              </a:rPr>
              <a:t>Beled</a:t>
            </a:r>
            <a:r>
              <a:rPr lang="en-US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" panose="020B0602020104020603" pitchFamily="34" charset="0"/>
              </a:rPr>
              <a:t>Weyne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8BEB4B-4338-9DF7-49FA-CE6D944E0880}"/>
              </a:ext>
            </a:extLst>
          </p:cNvPr>
          <p:cNvSpPr txBox="1"/>
          <p:nvPr/>
        </p:nvSpPr>
        <p:spPr>
          <a:xfrm>
            <a:off x="10557306" y="2611192"/>
            <a:ext cx="15229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" panose="020B0602020104020603" pitchFamily="34" charset="0"/>
              </a:rPr>
              <a:t>Beled</a:t>
            </a:r>
            <a:r>
              <a:rPr lang="en-US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" panose="020B0602020104020603" pitchFamily="34" charset="0"/>
              </a:rPr>
              <a:t>Weyne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7DCA49-B15F-2FBE-35BD-8580028AFCCE}"/>
              </a:ext>
            </a:extLst>
          </p:cNvPr>
          <p:cNvSpPr txBox="1"/>
          <p:nvPr/>
        </p:nvSpPr>
        <p:spPr>
          <a:xfrm>
            <a:off x="6213557" y="5723354"/>
            <a:ext cx="5327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w Cen MT" panose="020B0602020104020603" pitchFamily="34" charset="0"/>
              </a:rPr>
              <a:t>Thanks to Laura Harrison for providing the </a:t>
            </a:r>
            <a:r>
              <a:rPr lang="en-US" sz="1600" i="1" dirty="0" err="1">
                <a:latin typeface="Tw Cen MT" panose="020B0602020104020603" pitchFamily="34" charset="0"/>
              </a:rPr>
              <a:t>PlanetScope</a:t>
            </a:r>
            <a:r>
              <a:rPr lang="en-US" sz="1600" i="1" dirty="0">
                <a:latin typeface="Tw Cen MT" panose="020B0602020104020603" pitchFamily="34" charset="0"/>
              </a:rPr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5803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927DC6-267D-8531-384A-51C2347B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sz="2800" dirty="0"/>
              <a:t>Flooding Conditions in Shebelle River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086C0-70EB-1823-2B89-269C1B1520FE}"/>
              </a:ext>
            </a:extLst>
          </p:cNvPr>
          <p:cNvSpPr txBox="1"/>
          <p:nvPr/>
        </p:nvSpPr>
        <p:spPr>
          <a:xfrm>
            <a:off x="599661" y="5878551"/>
            <a:ext cx="51060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SWALIM observed water level: </a:t>
            </a:r>
            <a:r>
              <a:rPr lang="en-US" sz="1600" b="1" dirty="0">
                <a:latin typeface="Tw Cen MT" panose="020B0602020104020603" pitchFamily="34" charset="0"/>
              </a:rPr>
              <a:t>14 May 2023</a:t>
            </a:r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3FC1D17A-0760-75AB-4045-5D69BFBEB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1" y="1636255"/>
            <a:ext cx="5106017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FAF4D3-6DE1-CF9E-47B5-4FEA36B6B5B0}"/>
              </a:ext>
            </a:extLst>
          </p:cNvPr>
          <p:cNvSpPr txBox="1"/>
          <p:nvPr/>
        </p:nvSpPr>
        <p:spPr>
          <a:xfrm>
            <a:off x="6061656" y="4419600"/>
            <a:ext cx="585807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Tw Cen MT" panose="020B0602020104020603" pitchFamily="34" charset="0"/>
              </a:rPr>
              <a:t>The water level in Shabelle at </a:t>
            </a:r>
            <a:r>
              <a:rPr lang="en-US" sz="1900" dirty="0" err="1">
                <a:latin typeface="Tw Cen MT" panose="020B0602020104020603" pitchFamily="34" charset="0"/>
              </a:rPr>
              <a:t>Belet</a:t>
            </a:r>
            <a:r>
              <a:rPr lang="en-US" sz="1900" dirty="0">
                <a:latin typeface="Tw Cen MT" panose="020B0602020104020603" pitchFamily="34" charset="0"/>
              </a:rPr>
              <a:t> </a:t>
            </a:r>
            <a:r>
              <a:rPr lang="en-US" sz="1900" dirty="0" err="1">
                <a:latin typeface="Tw Cen MT" panose="020B0602020104020603" pitchFamily="34" charset="0"/>
              </a:rPr>
              <a:t>Weyne</a:t>
            </a:r>
            <a:r>
              <a:rPr lang="en-US" sz="1900" dirty="0">
                <a:latin typeface="Tw Cen MT" panose="020B0602020104020603" pitchFamily="34" charset="0"/>
              </a:rPr>
              <a:t>, Somalia crossed danger level twice within a month.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Tw Cen MT" panose="020B0602020104020603" pitchFamily="34" charset="0"/>
              </a:rPr>
              <a:t>Currently the water level at </a:t>
            </a:r>
            <a:r>
              <a:rPr lang="en-US" sz="1900" dirty="0" err="1">
                <a:latin typeface="Tw Cen MT" panose="020B0602020104020603" pitchFamily="34" charset="0"/>
              </a:rPr>
              <a:t>Belet</a:t>
            </a:r>
            <a:r>
              <a:rPr lang="en-US" sz="1900" dirty="0">
                <a:latin typeface="Tw Cen MT" panose="020B0602020104020603" pitchFamily="34" charset="0"/>
              </a:rPr>
              <a:t> </a:t>
            </a:r>
            <a:r>
              <a:rPr lang="en-US" sz="1900" dirty="0" err="1">
                <a:latin typeface="Tw Cen MT" panose="020B0602020104020603" pitchFamily="34" charset="0"/>
              </a:rPr>
              <a:t>Weyne</a:t>
            </a:r>
            <a:r>
              <a:rPr lang="en-US" sz="1900" dirty="0">
                <a:latin typeface="Tw Cen MT" panose="020B0602020104020603" pitchFamily="34" charset="0"/>
              </a:rPr>
              <a:t> is 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1m</a:t>
            </a:r>
            <a:r>
              <a:rPr lang="en-US" sz="1900" dirty="0">
                <a:latin typeface="Tw Cen MT" panose="020B0602020104020603" pitchFamily="34" charset="0"/>
              </a:rPr>
              <a:t> above the flood danger level.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Tw Cen MT" panose="020B0602020104020603" pitchFamily="34" charset="0"/>
              </a:rPr>
              <a:t>The water level at </a:t>
            </a:r>
            <a:r>
              <a:rPr lang="en-US" sz="1900" dirty="0" err="1">
                <a:latin typeface="Tw Cen MT" panose="020B0602020104020603" pitchFamily="34" charset="0"/>
              </a:rPr>
              <a:t>Bulo</a:t>
            </a:r>
            <a:r>
              <a:rPr lang="en-US" sz="1900" dirty="0">
                <a:latin typeface="Tw Cen MT" panose="020B0602020104020603" pitchFamily="34" charset="0"/>
              </a:rPr>
              <a:t> </a:t>
            </a:r>
            <a:r>
              <a:rPr lang="en-US" sz="1900" dirty="0" err="1">
                <a:latin typeface="Tw Cen MT" panose="020B0602020104020603" pitchFamily="34" charset="0"/>
              </a:rPr>
              <a:t>Burti</a:t>
            </a:r>
            <a:r>
              <a:rPr lang="en-US" sz="1900" dirty="0">
                <a:latin typeface="Tw Cen MT" panose="020B0602020104020603" pitchFamily="34" charset="0"/>
              </a:rPr>
              <a:t>, downstream of </a:t>
            </a:r>
            <a:r>
              <a:rPr lang="en-US" sz="1900" dirty="0" err="1">
                <a:latin typeface="Tw Cen MT" panose="020B0602020104020603" pitchFamily="34" charset="0"/>
              </a:rPr>
              <a:t>Belet</a:t>
            </a:r>
            <a:r>
              <a:rPr lang="en-US" sz="1900" dirty="0">
                <a:latin typeface="Tw Cen MT" panose="020B0602020104020603" pitchFamily="34" charset="0"/>
              </a:rPr>
              <a:t> </a:t>
            </a:r>
            <a:r>
              <a:rPr lang="en-US" sz="1900" dirty="0" err="1">
                <a:latin typeface="Tw Cen MT" panose="020B0602020104020603" pitchFamily="34" charset="0"/>
              </a:rPr>
              <a:t>Weyne</a:t>
            </a:r>
            <a:r>
              <a:rPr lang="en-US" sz="1900" dirty="0">
                <a:latin typeface="Tw Cen MT" panose="020B0602020104020603" pitchFamily="34" charset="0"/>
              </a:rPr>
              <a:t> is also very close to flood danger level.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Tw Cen MT" panose="020B0602020104020603" pitchFamily="34" charset="0"/>
              </a:rPr>
              <a:t>High likelihood of flooding at </a:t>
            </a:r>
            <a:r>
              <a:rPr lang="en-US" sz="1900" dirty="0" err="1">
                <a:latin typeface="Tw Cen MT" panose="020B0602020104020603" pitchFamily="34" charset="0"/>
              </a:rPr>
              <a:t>Bulo</a:t>
            </a:r>
            <a:r>
              <a:rPr lang="en-US" sz="1900" dirty="0">
                <a:latin typeface="Tw Cen MT" panose="020B0602020104020603" pitchFamily="34" charset="0"/>
              </a:rPr>
              <a:t> </a:t>
            </a:r>
            <a:r>
              <a:rPr lang="en-US" sz="1900" dirty="0" err="1">
                <a:latin typeface="Tw Cen MT" panose="020B0602020104020603" pitchFamily="34" charset="0"/>
              </a:rPr>
              <a:t>Burti</a:t>
            </a:r>
            <a:r>
              <a:rPr lang="en-US" sz="1900" dirty="0">
                <a:latin typeface="Tw Cen MT" panose="020B0602020104020603" pitchFamily="34" charset="0"/>
              </a:rPr>
              <a:t>, Somalia.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89E73B-C94E-1DF3-034B-4C2F07C1D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2222" r="1836" b="17778"/>
          <a:stretch/>
        </p:blipFill>
        <p:spPr>
          <a:xfrm>
            <a:off x="6096000" y="1636255"/>
            <a:ext cx="4083028" cy="27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7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ADFB43EC-8FCF-5007-5602-B45B181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6" y="1494944"/>
            <a:ext cx="511873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316867-237E-7884-7C59-5BA0028BC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209" y="1524000"/>
            <a:ext cx="4696611" cy="2743200"/>
          </a:xfrm>
          <a:prstGeom prst="rect">
            <a:avLst/>
          </a:prstGeom>
        </p:spPr>
      </p:pic>
      <p:pic>
        <p:nvPicPr>
          <p:cNvPr id="3" name="Picture 2" descr="Hydrograph">
            <a:extLst>
              <a:ext uri="{FF2B5EF4-FFF2-40B4-BE49-F238E27FC236}">
                <a16:creationId xmlns:a16="http://schemas.microsoft.com/office/drawing/2014/main" id="{BEB95AF0-C51C-99CE-E59B-9D6D5978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09" y="3907423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33" y="792636"/>
            <a:ext cx="10972800" cy="731520"/>
          </a:xfrm>
        </p:spPr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152400" y="5562600"/>
            <a:ext cx="6673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  <a:cs typeface="Calibri" panose="020F0502020204030204" pitchFamily="34" charset="0"/>
              </a:rPr>
              <a:t>Shebelle high water level to continue till early June, high likelihood for more flooding downstream.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  <a:cs typeface="Calibri" panose="020F0502020204030204" pitchFamily="34" charset="0"/>
              </a:rPr>
              <a:t>Flooding also possible along the Awash River in Ethiopia.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  <a:cs typeface="Calibri" panose="020F0502020204030204" pitchFamily="34" charset="0"/>
              </a:rPr>
              <a:t>However, discharges in White Nile and Nile are expected to be below average during Jun-Aug.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099604-9D02-4130-B171-CE0DAD4EDAC9}"/>
              </a:ext>
            </a:extLst>
          </p:cNvPr>
          <p:cNvGrpSpPr/>
          <p:nvPr/>
        </p:nvGrpSpPr>
        <p:grpSpPr>
          <a:xfrm>
            <a:off x="3019158" y="2467548"/>
            <a:ext cx="317910" cy="338554"/>
            <a:chOff x="2925654" y="2280192"/>
            <a:chExt cx="317910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F31A7-843A-47CD-9783-7B0EC20CD884}"/>
                </a:ext>
              </a:extLst>
            </p:cNvPr>
            <p:cNvSpPr txBox="1"/>
            <p:nvPr/>
          </p:nvSpPr>
          <p:spPr>
            <a:xfrm>
              <a:off x="2956306" y="228019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7A3637-3688-443A-8976-B4879B93A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FDEC5A-E94D-4E65-9ECF-D299F427CDBC}"/>
              </a:ext>
            </a:extLst>
          </p:cNvPr>
          <p:cNvGrpSpPr/>
          <p:nvPr/>
        </p:nvGrpSpPr>
        <p:grpSpPr>
          <a:xfrm>
            <a:off x="2539462" y="2298271"/>
            <a:ext cx="325006" cy="338554"/>
            <a:chOff x="4054970" y="2238808"/>
            <a:chExt cx="325006" cy="3385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F9EC3-F6B7-4717-B457-A0AC7BF7C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4054970" y="2238808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6786500" y="6519446"/>
            <a:ext cx="47197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(May - Aug 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C1B-06EC-42B1-A2CA-F6F6E3C83A0E}"/>
              </a:ext>
            </a:extLst>
          </p:cNvPr>
          <p:cNvSpPr txBox="1"/>
          <p:nvPr/>
        </p:nvSpPr>
        <p:spPr>
          <a:xfrm>
            <a:off x="7239000" y="3962400"/>
            <a:ext cx="31014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@ point B: Shebelle at </a:t>
            </a:r>
            <a:r>
              <a:rPr lang="en-US" sz="1500" dirty="0" err="1">
                <a:latin typeface="Tw Cen MT" panose="020B0602020104020603" pitchFamily="34" charset="0"/>
              </a:rPr>
              <a:t>Belet</a:t>
            </a:r>
            <a:r>
              <a:rPr lang="en-US" sz="1500" dirty="0">
                <a:latin typeface="Tw Cen MT" panose="020B0602020104020603" pitchFamily="34" charset="0"/>
              </a:rPr>
              <a:t> Somalia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FC046-9B2D-4C26-B7CE-5AB18DAB5F53}"/>
              </a:ext>
            </a:extLst>
          </p:cNvPr>
          <p:cNvSpPr txBox="1"/>
          <p:nvPr/>
        </p:nvSpPr>
        <p:spPr>
          <a:xfrm>
            <a:off x="7200095" y="1600200"/>
            <a:ext cx="2855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A: Awash River, Ethiopia</a:t>
            </a:r>
          </a:p>
        </p:txBody>
      </p:sp>
    </p:spTree>
    <p:extLst>
      <p:ext uri="{BB962C8B-B14F-4D97-AF65-F5344CB8AC3E}">
        <p14:creationId xmlns:p14="http://schemas.microsoft.com/office/powerpoint/2010/main" val="10754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 (Yemen)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609600" y="5992274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Above average streamflow is expected across much of western Yemen especially during Jun-Jul-Aug period. Flooding possible in the wadi’s in western Yemen.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621698" y="5639865"/>
            <a:ext cx="51902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NHyFAS</a:t>
            </a:r>
            <a:r>
              <a:rPr lang="en-US" sz="1600" dirty="0">
                <a:latin typeface="Tw Cen MT" panose="020B0602020104020603" pitchFamily="34" charset="0"/>
              </a:rPr>
              <a:t> Seasonal forecast (Jun-Sep 2023)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C1B9FA-5DB9-4167-9D9D-F6B5B6664CDA}"/>
              </a:ext>
            </a:extLst>
          </p:cNvPr>
          <p:cNvGrpSpPr/>
          <p:nvPr/>
        </p:nvGrpSpPr>
        <p:grpSpPr>
          <a:xfrm>
            <a:off x="3180955" y="3398530"/>
            <a:ext cx="473323" cy="430887"/>
            <a:chOff x="2590800" y="3379983"/>
            <a:chExt cx="473323" cy="4308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0EC211-A0CD-4698-AC99-1731D41B4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3571524"/>
              <a:ext cx="82296" cy="8229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2709539" y="3379983"/>
              <a:ext cx="354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1C8EC08-7772-4260-83E0-7BB3EF6E2EF2}"/>
              </a:ext>
            </a:extLst>
          </p:cNvPr>
          <p:cNvSpPr txBox="1"/>
          <p:nvPr/>
        </p:nvSpPr>
        <p:spPr>
          <a:xfrm>
            <a:off x="6028294" y="5195842"/>
            <a:ext cx="57827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(May - Aug 2023)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22EE39-3597-4509-BD00-42B19929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303" y="3979456"/>
            <a:ext cx="1753442" cy="112873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3ED6554-2515-E2DF-8F39-C21FBBE59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2198" r="16875" b="4781"/>
          <a:stretch/>
        </p:blipFill>
        <p:spPr bwMode="auto">
          <a:xfrm>
            <a:off x="5860014" y="1418456"/>
            <a:ext cx="5913658" cy="37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0CA4795-F3A9-D597-BEDC-0C5EEF5D7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2" y="1418456"/>
            <a:ext cx="511873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BCB9-EC88-4674-A44F-3AC9689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Risk (seasonal forecast)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28F27-A604-4706-880C-5E0EC22BD87E}"/>
              </a:ext>
            </a:extLst>
          </p:cNvPr>
          <p:cNvSpPr txBox="1">
            <a:spLocks/>
          </p:cNvSpPr>
          <p:nvPr/>
        </p:nvSpPr>
        <p:spPr>
          <a:xfrm>
            <a:off x="685800" y="1543050"/>
            <a:ext cx="10542101" cy="4800600"/>
          </a:xfrm>
          <a:prstGeom prst="rect">
            <a:avLst/>
          </a:prstGeom>
        </p:spPr>
        <p:txBody>
          <a:bodyPr tIns="18288" bIns="18288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There are flooding along Shebelle River in Ethiopia and Somalia, and downstream of Juba River in Somalia.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Shabelle water level at </a:t>
            </a:r>
            <a:r>
              <a:rPr lang="en-US" dirty="0" err="1"/>
              <a:t>Beled</a:t>
            </a:r>
            <a:r>
              <a:rPr lang="en-US" dirty="0"/>
              <a:t> </a:t>
            </a:r>
            <a:r>
              <a:rPr lang="en-US" dirty="0" err="1"/>
              <a:t>Weyne</a:t>
            </a:r>
            <a:r>
              <a:rPr lang="en-US" dirty="0"/>
              <a:t> in Somalia currently running 1m above the flood danger level. Water level at </a:t>
            </a:r>
            <a:r>
              <a:rPr lang="en-US" dirty="0" err="1"/>
              <a:t>Bulo</a:t>
            </a:r>
            <a:r>
              <a:rPr lang="en-US" dirty="0"/>
              <a:t> </a:t>
            </a:r>
            <a:r>
              <a:rPr lang="en-US" dirty="0" err="1"/>
              <a:t>Burti</a:t>
            </a:r>
            <a:r>
              <a:rPr lang="en-US" dirty="0"/>
              <a:t> is also very close to flood danger level. Hight likelihood of flooding along the Shabelle River in Somalia.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Above average streamflow is expected in the Awash River in Ethiopia.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However, discharges are expected to be below average in the White Nile and Nile Rivers during Jun – Sep period. </a:t>
            </a: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46458</TotalTime>
  <Words>521</Words>
  <Application>Microsoft Office PowerPoint</Application>
  <PresentationFormat>Widescreen</PresentationFormat>
  <Paragraphs>67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Assumptions-East Africa and Yemen</vt:lpstr>
      <vt:lpstr>Flooding Conditions in South Sudan</vt:lpstr>
      <vt:lpstr>Minimum Extent of Sudd Wetlands</vt:lpstr>
      <vt:lpstr>Flooding Conditions in Shebelle River</vt:lpstr>
      <vt:lpstr>Flooding Conditions in Shebelle River</vt:lpstr>
      <vt:lpstr>Seasonal Streamflow Forecast</vt:lpstr>
      <vt:lpstr>Seasonal Streamflow Forecast (Yemen)</vt:lpstr>
      <vt:lpstr>Flooding Risk (seasonal forecast)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1374</cp:revision>
  <cp:lastPrinted>2015-08-11T15:53:42Z</cp:lastPrinted>
  <dcterms:created xsi:type="dcterms:W3CDTF">2016-04-22T19:29:16Z</dcterms:created>
  <dcterms:modified xsi:type="dcterms:W3CDTF">2023-05-15T19:34:42Z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