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05" r:id="rId5"/>
    <p:sldId id="624" r:id="rId6"/>
    <p:sldId id="306" r:id="rId7"/>
    <p:sldId id="625" r:id="rId8"/>
    <p:sldId id="613" r:id="rId9"/>
    <p:sldId id="538" r:id="rId10"/>
  </p:sldIdLst>
  <p:sldSz cx="12192000" cy="6858000"/>
  <p:notesSz cx="6950075" cy="923607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24"/>
            <p14:sldId id="306"/>
            <p14:sldId id="625"/>
            <p14:sldId id="613"/>
            <p14:sldId id="538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800080"/>
    <a:srgbClr val="0066CC"/>
    <a:srgbClr val="E9EDF4"/>
    <a:srgbClr val="D0D8E8"/>
    <a:srgbClr val="CCCCFF"/>
    <a:srgbClr val="9999FF"/>
    <a:srgbClr val="002F6C"/>
    <a:srgbClr val="2A2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5338" autoAdjust="0"/>
  </p:normalViewPr>
  <p:slideViewPr>
    <p:cSldViewPr>
      <p:cViewPr varScale="1">
        <p:scale>
          <a:sx n="96" d="100"/>
          <a:sy n="96" d="100"/>
        </p:scale>
        <p:origin x="102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3/12/2023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5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March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DB2F47D-15CE-7733-A60C-4E7EA0AFD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05" y="1440160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100E2F7-F023-49CE-ADED-98546AB88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0160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690874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8 – 12 Feb 2023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EC4E0-217B-45F3-B011-B57DBCB2C8A1}"/>
              </a:ext>
            </a:extLst>
          </p:cNvPr>
          <p:cNvGrpSpPr/>
          <p:nvPr/>
        </p:nvGrpSpPr>
        <p:grpSpPr>
          <a:xfrm>
            <a:off x="2938237" y="1474763"/>
            <a:ext cx="3048000" cy="396466"/>
            <a:chOff x="443445" y="5506720"/>
            <a:chExt cx="3048000" cy="39646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6BC1AF7-4F5F-4BCC-B6F9-C2F80FB81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AD4BC91-3F06-467A-9BA9-6EDF491B3BF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43760" y="6019800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Many of the areas in the </a:t>
            </a:r>
            <a:r>
              <a:rPr lang="en-US" sz="2200" dirty="0" err="1">
                <a:latin typeface="Tw Cen MT" panose="020B0602020104020603" pitchFamily="34" charset="0"/>
              </a:rPr>
              <a:t>Sobet</a:t>
            </a:r>
            <a:r>
              <a:rPr lang="en-US" sz="2200" dirty="0">
                <a:latin typeface="Tw Cen MT" panose="020B0602020104020603" pitchFamily="34" charset="0"/>
              </a:rPr>
              <a:t>, Akobo, and Pibor River catchments have dried out during last 30 days.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6249922" y="1383257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4055" y="5690806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7 – 11 Mar 2023</a:t>
            </a:r>
          </a:p>
        </p:txBody>
      </p:sp>
      <p:pic>
        <p:nvPicPr>
          <p:cNvPr id="43" name="Picture 42" descr="Map&#10;&#10;Description automatically generated">
            <a:extLst>
              <a:ext uri="{FF2B5EF4-FFF2-40B4-BE49-F238E27FC236}">
                <a16:creationId xmlns:a16="http://schemas.microsoft.com/office/drawing/2014/main" id="{EED75260-7290-4C16-B37C-04E94632D2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32" y="4235724"/>
            <a:ext cx="1701496" cy="13147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0A83797-04BA-4C09-A0B2-5DF836D6F0A2}"/>
              </a:ext>
            </a:extLst>
          </p:cNvPr>
          <p:cNvSpPr txBox="1"/>
          <p:nvPr/>
        </p:nvSpPr>
        <p:spPr>
          <a:xfrm>
            <a:off x="8309721" y="2539730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White Nile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DD0957-2A69-4674-A0B1-C0845FFD9D19}"/>
              </a:ext>
            </a:extLst>
          </p:cNvPr>
          <p:cNvSpPr txBox="1"/>
          <p:nvPr/>
        </p:nvSpPr>
        <p:spPr>
          <a:xfrm>
            <a:off x="10027218" y="2743200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  <a:latin typeface="Tw Cen MT" panose="020B0602020104020603" pitchFamily="34" charset="0"/>
              </a:rPr>
              <a:t>Sobet</a:t>
            </a:r>
            <a:endParaRPr lang="en-US" sz="1600" dirty="0">
              <a:solidFill>
                <a:srgbClr val="0000FF"/>
              </a:solidFill>
              <a:latin typeface="Tw Cen MT" panose="020B06020201040206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2D55A0-628C-4446-9738-FB35A9BAC73A}"/>
              </a:ext>
            </a:extLst>
          </p:cNvPr>
          <p:cNvSpPr txBox="1"/>
          <p:nvPr/>
        </p:nvSpPr>
        <p:spPr>
          <a:xfrm>
            <a:off x="9677613" y="3363452"/>
            <a:ext cx="714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Akobo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FAB692-7030-413E-AB68-8FC1F54F0716}"/>
              </a:ext>
            </a:extLst>
          </p:cNvPr>
          <p:cNvSpPr txBox="1"/>
          <p:nvPr/>
        </p:nvSpPr>
        <p:spPr>
          <a:xfrm>
            <a:off x="10035051" y="428667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w Cen MT" panose="020B0602020104020603" pitchFamily="34" charset="0"/>
              </a:rPr>
              <a:t>Pibor</a:t>
            </a:r>
          </a:p>
        </p:txBody>
      </p:sp>
    </p:spTree>
    <p:extLst>
      <p:ext uri="{BB962C8B-B14F-4D97-AF65-F5344CB8AC3E}">
        <p14:creationId xmlns:p14="http://schemas.microsoft.com/office/powerpoint/2010/main" val="29869001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54C968-33B9-5D8E-C4F1-89C4D838D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702" y="1424379"/>
            <a:ext cx="4743998" cy="2743200"/>
          </a:xfrm>
          <a:prstGeom prst="rect">
            <a:avLst/>
          </a:prstGeom>
        </p:spPr>
      </p:pic>
      <p:pic>
        <p:nvPicPr>
          <p:cNvPr id="10" name="Picture 4" descr="Hydrograph">
            <a:extLst>
              <a:ext uri="{FF2B5EF4-FFF2-40B4-BE49-F238E27FC236}">
                <a16:creationId xmlns:a16="http://schemas.microsoft.com/office/drawing/2014/main" id="{01E9FEF7-B478-AA63-FBD4-4B464E0F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02" y="3860627"/>
            <a:ext cx="473636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9A695CD-9DFB-B8EF-0D56-DEB9AAC3E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37" y="1424379"/>
            <a:ext cx="51796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260226" y="5644094"/>
            <a:ext cx="5405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Seasonally low flow to continue till mid-April in Nile and Blue Nile Rivers.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However, Victoria Nile in Uganda is expected to have above average flow in March and April of 2023.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EA0D69-689A-4FA9-9C09-9C75B7DD3ECD}"/>
              </a:ext>
            </a:extLst>
          </p:cNvPr>
          <p:cNvSpPr txBox="1"/>
          <p:nvPr/>
        </p:nvSpPr>
        <p:spPr>
          <a:xfrm>
            <a:off x="10480448" y="1424379"/>
            <a:ext cx="1704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@ Point A on the Blue Nile in Ethiopia.</a:t>
            </a:r>
          </a:p>
          <a:p>
            <a:r>
              <a:rPr lang="en-US" b="1" dirty="0">
                <a:latin typeface="Tw Cen MT" panose="020B0602020104020603" pitchFamily="34" charset="0"/>
              </a:rPr>
              <a:t>- Average flow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2879709" y="2155899"/>
            <a:ext cx="338750" cy="338554"/>
            <a:chOff x="2925654" y="2280192"/>
            <a:chExt cx="3387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56306" y="228019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438400" y="2682144"/>
            <a:ext cx="325006" cy="338554"/>
            <a:chOff x="4054970" y="2238808"/>
            <a:chExt cx="325006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54970" y="22388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67B4A6-419B-4A2F-A159-7817486F1F59}"/>
              </a:ext>
            </a:extLst>
          </p:cNvPr>
          <p:cNvSpPr txBox="1"/>
          <p:nvPr/>
        </p:nvSpPr>
        <p:spPr>
          <a:xfrm>
            <a:off x="10401646" y="4089672"/>
            <a:ext cx="174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@ point B on the Victoria Nile in Southern Uganda.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5715000" y="6519446"/>
            <a:ext cx="47197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(Mar - Jun 2023)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6248400" y="1490246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Blue Nile in Ethiopia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7924800" y="401139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Victoria Nile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E2D13-C96C-E90E-E525-310F8A8E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in Rwanda and Burundi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0458E41-969B-1B61-D9D6-7C03CBBA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9" r="24875"/>
          <a:stretch/>
        </p:blipFill>
        <p:spPr bwMode="auto">
          <a:xfrm>
            <a:off x="685800" y="1752600"/>
            <a:ext cx="3606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C9C13C-FA23-76B8-C915-14CB9A17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5327212"/>
            <a:ext cx="1549400" cy="997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4BF2F-D8CE-9147-BD16-632841F31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500"/>
          <a:stretch/>
        </p:blipFill>
        <p:spPr>
          <a:xfrm>
            <a:off x="4419600" y="1752600"/>
            <a:ext cx="6262148" cy="3200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189106-4414-B500-ED19-627889C20A2E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200400" y="2590800"/>
            <a:ext cx="12192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22">
            <a:extLst>
              <a:ext uri="{FF2B5EF4-FFF2-40B4-BE49-F238E27FC236}">
                <a16:creationId xmlns:a16="http://schemas.microsoft.com/office/drawing/2014/main" id="{C0D226F4-8C49-2F15-0DEB-6E1CE9C577FA}"/>
              </a:ext>
            </a:extLst>
          </p:cNvPr>
          <p:cNvSpPr txBox="1"/>
          <p:nvPr/>
        </p:nvSpPr>
        <p:spPr>
          <a:xfrm>
            <a:off x="4292600" y="5324206"/>
            <a:ext cx="6389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Above average streamflow is expected in Rwanda, average in Burundi.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Tw Cen MT" panose="020B0602020104020603" pitchFamily="34" charset="0"/>
                <a:cs typeface="Calibri" panose="020F0502020204030204" pitchFamily="34" charset="0"/>
              </a:rPr>
              <a:t>Streamflow to peak in early April, flooding possible in low lying areas in Rwanda in April.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1D67B-035F-BA0A-157F-581257C9D950}"/>
              </a:ext>
            </a:extLst>
          </p:cNvPr>
          <p:cNvSpPr txBox="1"/>
          <p:nvPr/>
        </p:nvSpPr>
        <p:spPr>
          <a:xfrm>
            <a:off x="4419600" y="4953000"/>
            <a:ext cx="62621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(Mar - Jun 2023)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8A1E9A-B865-A677-58F7-0C2AC68D5686}"/>
              </a:ext>
            </a:extLst>
          </p:cNvPr>
          <p:cNvSpPr txBox="1"/>
          <p:nvPr/>
        </p:nvSpPr>
        <p:spPr>
          <a:xfrm>
            <a:off x="685800" y="6327912"/>
            <a:ext cx="3606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GloFAS</a:t>
            </a:r>
            <a:r>
              <a:rPr lang="en-US" sz="1200" dirty="0">
                <a:latin typeface="Tw Cen MT" panose="020B0602020104020603" pitchFamily="34" charset="0"/>
              </a:rPr>
              <a:t> seasonal streamflow forecast (Mar - Jun 2023)</a:t>
            </a:r>
          </a:p>
        </p:txBody>
      </p:sp>
    </p:spTree>
    <p:extLst>
      <p:ext uri="{BB962C8B-B14F-4D97-AF65-F5344CB8AC3E}">
        <p14:creationId xmlns:p14="http://schemas.microsoft.com/office/powerpoint/2010/main" val="4132823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C731947-107D-B0D6-C5D2-6547A34FE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71" t="24444" r="14393" b="3333"/>
          <a:stretch/>
        </p:blipFill>
        <p:spPr>
          <a:xfrm>
            <a:off x="5948686" y="1476597"/>
            <a:ext cx="5651935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609600" y="6019800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Tw Cen MT" panose="020B0602020104020603" pitchFamily="34" charset="0"/>
                <a:cs typeface="Calibri" panose="020F0502020204030204" pitchFamily="34" charset="0"/>
              </a:rPr>
              <a:t>Average to above average streamflow is expected across much of Yemen especially during April-May-June period.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621698" y="5639865"/>
            <a:ext cx="6065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w Cen MT" panose="020B0602020104020603" pitchFamily="34" charset="0"/>
              </a:rPr>
              <a:t>NHyFAS</a:t>
            </a:r>
            <a:r>
              <a:rPr lang="en-US" sz="1600" dirty="0">
                <a:latin typeface="Tw Cen MT" panose="020B0602020104020603" pitchFamily="34" charset="0"/>
              </a:rPr>
              <a:t> Seasonal forecast (Mar-Jun 2023)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1B9FA-5DB9-4167-9D9D-F6B5B6664CDA}"/>
              </a:ext>
            </a:extLst>
          </p:cNvPr>
          <p:cNvGrpSpPr/>
          <p:nvPr/>
        </p:nvGrpSpPr>
        <p:grpSpPr>
          <a:xfrm>
            <a:off x="3180955" y="3398530"/>
            <a:ext cx="473323" cy="430887"/>
            <a:chOff x="2590800" y="3379983"/>
            <a:chExt cx="473323" cy="4308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00EC211-A0CD-4698-AC99-1731D41B4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3571524"/>
              <a:ext cx="82296" cy="8229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2709539" y="3379983"/>
              <a:ext cx="35458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1C8EC08-7772-4260-83E0-7BB3EF6E2EF2}"/>
              </a:ext>
            </a:extLst>
          </p:cNvPr>
          <p:cNvSpPr txBox="1"/>
          <p:nvPr/>
        </p:nvSpPr>
        <p:spPr>
          <a:xfrm>
            <a:off x="7010401" y="5181469"/>
            <a:ext cx="46050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monthly streamflow forecast (Mar - Jun 2023)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22EE39-3597-4509-BD00-42B19929C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303" y="3979456"/>
            <a:ext cx="1753442" cy="112873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DDDC60A-0A62-FD7E-DFF3-44F060E8A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5" y="1476597"/>
            <a:ext cx="517969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BCB9-EC88-4674-A44F-3AC9689E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Risk (seasonal forecast)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028F27-A604-4706-880C-5E0EC22BD87E}"/>
              </a:ext>
            </a:extLst>
          </p:cNvPr>
          <p:cNvSpPr txBox="1">
            <a:spLocks/>
          </p:cNvSpPr>
          <p:nvPr/>
        </p:nvSpPr>
        <p:spPr>
          <a:xfrm>
            <a:off x="685800" y="1543050"/>
            <a:ext cx="10542101" cy="4800600"/>
          </a:xfrm>
          <a:prstGeom prst="rect">
            <a:avLst/>
          </a:prstGeom>
        </p:spPr>
        <p:txBody>
          <a:bodyPr tIns="18288" bIns="18288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Low flow continues in the rivers across East Africa, and discharges are not expected to increase until April of 2023.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Across Sudd Wetlands, areas have dried out in </a:t>
            </a:r>
            <a:r>
              <a:rPr lang="en-US" dirty="0" err="1">
                <a:cs typeface="Calibri" panose="020F0502020204030204" pitchFamily="34" charset="0"/>
              </a:rPr>
              <a:t>Sobet</a:t>
            </a:r>
            <a:r>
              <a:rPr lang="en-US" dirty="0">
                <a:cs typeface="Calibri" panose="020F0502020204030204" pitchFamily="34" charset="0"/>
              </a:rPr>
              <a:t>, Akobo, and Pibor River catchments.</a:t>
            </a: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However, upstream of Victoria Nile in Uganda, and rivers in Rwanda and </a:t>
            </a:r>
            <a:r>
              <a:rPr lang="en-US" dirty="0" err="1"/>
              <a:t>Burindi</a:t>
            </a:r>
            <a:r>
              <a:rPr lang="en-US" dirty="0"/>
              <a:t> is expected to have above average to average flow during Mar-April-May.   </a:t>
            </a:r>
            <a:endParaRPr lang="en-US" sz="24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cs typeface="Calibri" panose="020F0502020204030204" pitchFamily="34" charset="0"/>
              </a:rPr>
              <a:t>Flooding possible in low lying areas in Southern Uganda and Rwanda in April.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487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46246</TotalTime>
  <Words>359</Words>
  <Application>Microsoft Office PowerPoint</Application>
  <PresentationFormat>Widescreen</PresentationFormat>
  <Paragraphs>48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South Sudan</vt:lpstr>
      <vt:lpstr>Seasonal Streamflow Forecast</vt:lpstr>
      <vt:lpstr>Seasonal Streamflow Forecast in Rwanda and Burundi</vt:lpstr>
      <vt:lpstr>Seasonal Streamflow Forecast (Yemen)</vt:lpstr>
      <vt:lpstr>Flooding Risk (seasonal forecast)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1339</cp:revision>
  <cp:lastPrinted>2015-08-11T15:53:42Z</cp:lastPrinted>
  <dcterms:created xsi:type="dcterms:W3CDTF">2016-04-22T19:29:16Z</dcterms:created>
  <dcterms:modified xsi:type="dcterms:W3CDTF">2023-03-13T03:31:10Z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