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05" r:id="rId5"/>
    <p:sldId id="624" r:id="rId6"/>
    <p:sldId id="629" r:id="rId7"/>
    <p:sldId id="628" r:id="rId8"/>
    <p:sldId id="626" r:id="rId9"/>
    <p:sldId id="306" r:id="rId10"/>
    <p:sldId id="613" r:id="rId11"/>
    <p:sldId id="538" r:id="rId12"/>
  </p:sldIdLst>
  <p:sldSz cx="12192000" cy="6858000"/>
  <p:notesSz cx="6950075" cy="923607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629"/>
            <p14:sldId id="628"/>
            <p14:sldId id="626"/>
            <p14:sldId id="306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990099"/>
    <a:srgbClr val="800080"/>
    <a:srgbClr val="0066CC"/>
    <a:srgbClr val="E9EDF4"/>
    <a:srgbClr val="D0D8E8"/>
    <a:srgbClr val="CCCCFF"/>
    <a:srgbClr val="9999FF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>
        <p:scale>
          <a:sx n="91" d="100"/>
          <a:sy n="91" d="100"/>
        </p:scale>
        <p:origin x="450" y="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3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June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263802D-C12B-E82C-BC43-453BCC0C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83" y="1435716"/>
            <a:ext cx="5325035" cy="4114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2B29C982-59B5-618F-248B-66ACED495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5716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May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696557" y="1383257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72324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New flooded areas are emerging along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 and Akobo catchments and considerable amount of areas under water along the White Nile in South Sudan.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15 – 19 June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5DF1F0F-4254-233D-7014-4A8847CAB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3" y="1468056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5902D43-E91A-7B74-4886-C88781C47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63" y="1468056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in </a:t>
            </a:r>
            <a:r>
              <a:rPr lang="en-US" dirty="0" err="1"/>
              <a:t>Gambela</a:t>
            </a:r>
            <a:r>
              <a:rPr lang="en-US" dirty="0"/>
              <a:t> region of Ethiopia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10 – 14 May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696557" y="1383257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181163" y="1414802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15 – 19 June 2023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8762809" y="3886200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AFD1B-5614-2643-053C-A3AABBD148C0}"/>
              </a:ext>
            </a:extLst>
          </p:cNvPr>
          <p:cNvSpPr txBox="1"/>
          <p:nvPr/>
        </p:nvSpPr>
        <p:spPr>
          <a:xfrm>
            <a:off x="643760" y="6072324"/>
            <a:ext cx="1090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Flooding in the </a:t>
            </a:r>
            <a:r>
              <a:rPr lang="en-US" dirty="0" err="1">
                <a:latin typeface="Tw Cen MT" panose="020B0602020104020603" pitchFamily="34" charset="0"/>
              </a:rPr>
              <a:t>Sobet</a:t>
            </a:r>
            <a:r>
              <a:rPr lang="en-US" dirty="0">
                <a:latin typeface="Tw Cen MT" panose="020B0602020104020603" pitchFamily="34" charset="0"/>
              </a:rPr>
              <a:t> and Akobo catchment is increasing including in </a:t>
            </a:r>
            <a:r>
              <a:rPr lang="en-US" dirty="0" err="1">
                <a:latin typeface="Tw Cen MT" panose="020B0602020104020603" pitchFamily="34" charset="0"/>
              </a:rPr>
              <a:t>Gambela</a:t>
            </a:r>
            <a:r>
              <a:rPr lang="en-US" dirty="0">
                <a:latin typeface="Tw Cen MT" panose="020B0602020104020603" pitchFamily="34" charset="0"/>
              </a:rPr>
              <a:t> region of Ethiopia.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A Charter activation is in the process for flooding in </a:t>
            </a:r>
            <a:r>
              <a:rPr lang="en-US" dirty="0" err="1">
                <a:latin typeface="Tw Cen MT" panose="020B0602020104020603" pitchFamily="34" charset="0"/>
              </a:rPr>
              <a:t>Gambela</a:t>
            </a:r>
            <a:r>
              <a:rPr lang="en-US" dirty="0">
                <a:latin typeface="Tw Cen MT" panose="020B0602020104020603" pitchFamily="34" charset="0"/>
              </a:rPr>
              <a:t> region.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60003-A021-42D6-0D9B-0710658514B7}"/>
              </a:ext>
            </a:extLst>
          </p:cNvPr>
          <p:cNvSpPr txBox="1"/>
          <p:nvPr/>
        </p:nvSpPr>
        <p:spPr>
          <a:xfrm>
            <a:off x="8901140" y="2901193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9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927DC6-267D-8531-384A-51C2347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sz="2800" dirty="0"/>
              <a:t>Receding Water Level in Shebelle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086C0-70EB-1823-2B89-269C1B1520FE}"/>
              </a:ext>
            </a:extLst>
          </p:cNvPr>
          <p:cNvSpPr txBox="1"/>
          <p:nvPr/>
        </p:nvSpPr>
        <p:spPr>
          <a:xfrm>
            <a:off x="609600" y="5911483"/>
            <a:ext cx="51060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SWALIM observed water level: </a:t>
            </a:r>
            <a:r>
              <a:rPr lang="en-US" sz="1600" b="1" dirty="0">
                <a:latin typeface="Tw Cen MT" panose="020B0602020104020603" pitchFamily="34" charset="0"/>
              </a:rPr>
              <a:t>20 June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99F12-F1BF-D8BC-9B83-18A62A77C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1111" r="2023" b="21111"/>
          <a:stretch/>
        </p:blipFill>
        <p:spPr>
          <a:xfrm>
            <a:off x="609600" y="1508759"/>
            <a:ext cx="6934200" cy="4259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51B24-92A2-6EAB-989F-7CB16BB79FC1}"/>
              </a:ext>
            </a:extLst>
          </p:cNvPr>
          <p:cNvSpPr txBox="1"/>
          <p:nvPr/>
        </p:nvSpPr>
        <p:spPr>
          <a:xfrm>
            <a:off x="7654160" y="1508759"/>
            <a:ext cx="3928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Water level receded to well below </a:t>
            </a:r>
            <a:r>
              <a:rPr lang="en-US" sz="2200" dirty="0" err="1">
                <a:latin typeface="Tw Cen MT" panose="020B0602020104020603" pitchFamily="34" charset="0"/>
              </a:rPr>
              <a:t>bankfull</a:t>
            </a:r>
            <a:r>
              <a:rPr lang="en-US" sz="2200" dirty="0">
                <a:latin typeface="Tw Cen MT" panose="020B0602020104020603" pitchFamily="34" charset="0"/>
              </a:rPr>
              <a:t> at all gauge stations along Shabelle River.</a:t>
            </a:r>
          </a:p>
        </p:txBody>
      </p:sp>
    </p:spTree>
    <p:extLst>
      <p:ext uri="{BB962C8B-B14F-4D97-AF65-F5344CB8AC3E}">
        <p14:creationId xmlns:p14="http://schemas.microsoft.com/office/powerpoint/2010/main" val="368037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4895CB9-78FE-F354-BC4A-B3DEF629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2456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A9D9D10-5898-098B-5FC7-3FB99689C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2456"/>
            <a:ext cx="5325035" cy="4114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927DC6-267D-8531-384A-51C2347B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sz="2800" dirty="0"/>
              <a:t>Flooding Conditions in Shebelle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086C0-70EB-1823-2B89-269C1B1520FE}"/>
              </a:ext>
            </a:extLst>
          </p:cNvPr>
          <p:cNvSpPr txBox="1"/>
          <p:nvPr/>
        </p:nvSpPr>
        <p:spPr>
          <a:xfrm>
            <a:off x="599661" y="5878551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11 – 14 May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13540-0A24-748B-6051-4F1169E0DEAA}"/>
              </a:ext>
            </a:extLst>
          </p:cNvPr>
          <p:cNvSpPr txBox="1"/>
          <p:nvPr/>
        </p:nvSpPr>
        <p:spPr>
          <a:xfrm>
            <a:off x="538803" y="6237178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latin typeface="Tw Cen MT" panose="020B0602020104020603" pitchFamily="34" charset="0"/>
              </a:rPr>
              <a:t>However, flood water have yet to receded completely in </a:t>
            </a:r>
            <a:r>
              <a:rPr lang="en-US" dirty="0" err="1">
                <a:latin typeface="Tw Cen MT" panose="020B0602020104020603" pitchFamily="34" charset="0"/>
              </a:rPr>
              <a:t>Beled</a:t>
            </a:r>
            <a:r>
              <a:rPr lang="en-US" dirty="0">
                <a:latin typeface="Tw Cen MT" panose="020B0602020104020603" pitchFamily="34" charset="0"/>
              </a:rPr>
              <a:t> </a:t>
            </a:r>
            <a:r>
              <a:rPr lang="en-US" dirty="0" err="1">
                <a:latin typeface="Tw Cen MT" panose="020B0602020104020603" pitchFamily="34" charset="0"/>
              </a:rPr>
              <a:t>Weyne</a:t>
            </a:r>
            <a:r>
              <a:rPr lang="en-US" dirty="0">
                <a:latin typeface="Tw Cen MT" panose="020B0602020104020603" pitchFamily="34" charset="0"/>
              </a:rPr>
              <a:t> and </a:t>
            </a:r>
            <a:r>
              <a:rPr lang="en-US" dirty="0" err="1">
                <a:latin typeface="Tw Cen MT" panose="020B0602020104020603" pitchFamily="34" charset="0"/>
              </a:rPr>
              <a:t>Johar</a:t>
            </a:r>
            <a:r>
              <a:rPr lang="en-US" dirty="0">
                <a:latin typeface="Tw Cen MT" panose="020B0602020104020603" pitchFamily="34" charset="0"/>
              </a:rPr>
              <a:t> regions.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5BD9-6813-D51D-F19E-5B615CB510D9}"/>
              </a:ext>
            </a:extLst>
          </p:cNvPr>
          <p:cNvSpPr/>
          <p:nvPr/>
        </p:nvSpPr>
        <p:spPr>
          <a:xfrm>
            <a:off x="4191000" y="2362200"/>
            <a:ext cx="152400" cy="22860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FC7019-4977-B963-92D0-2C58DB7C9294}"/>
              </a:ext>
            </a:extLst>
          </p:cNvPr>
          <p:cNvGrpSpPr/>
          <p:nvPr/>
        </p:nvGrpSpPr>
        <p:grpSpPr>
          <a:xfrm>
            <a:off x="2878049" y="5430440"/>
            <a:ext cx="3048000" cy="396466"/>
            <a:chOff x="443445" y="5506720"/>
            <a:chExt cx="3048000" cy="39646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555D3C-93B2-5BCB-A23C-DB5433860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9AEC17-04ED-6D1E-B718-802750ED20A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B20986-4170-C0F4-79C6-CC2BF5F8B32E}"/>
              </a:ext>
            </a:extLst>
          </p:cNvPr>
          <p:cNvSpPr txBox="1"/>
          <p:nvPr/>
        </p:nvSpPr>
        <p:spPr>
          <a:xfrm>
            <a:off x="9372600" y="2168723"/>
            <a:ext cx="1522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Beled</a:t>
            </a:r>
            <a:r>
              <a:rPr lang="en-US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Weyne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12595-41B2-E370-BEF6-EBC367F66941}"/>
              </a:ext>
            </a:extLst>
          </p:cNvPr>
          <p:cNvSpPr txBox="1"/>
          <p:nvPr/>
        </p:nvSpPr>
        <p:spPr>
          <a:xfrm>
            <a:off x="6096000" y="5868749"/>
            <a:ext cx="5334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15 – 19 June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CD877-985E-F86C-643D-6631DD2F8374}"/>
              </a:ext>
            </a:extLst>
          </p:cNvPr>
          <p:cNvSpPr txBox="1"/>
          <p:nvPr/>
        </p:nvSpPr>
        <p:spPr>
          <a:xfrm>
            <a:off x="9753600" y="3402898"/>
            <a:ext cx="15229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w Cen MT" panose="020B0602020104020603" pitchFamily="34" charset="0"/>
              </a:rPr>
              <a:t>Johar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10D34-9ACF-C4B5-07C2-46F2F36A73DF}"/>
              </a:ext>
            </a:extLst>
          </p:cNvPr>
          <p:cNvGrpSpPr/>
          <p:nvPr/>
        </p:nvGrpSpPr>
        <p:grpSpPr>
          <a:xfrm>
            <a:off x="8373035" y="5430440"/>
            <a:ext cx="3048000" cy="396466"/>
            <a:chOff x="443445" y="5506720"/>
            <a:chExt cx="3048000" cy="396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0780EF0-2948-7B01-1569-5F970FCC3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20E8D1-A998-C6B3-52C8-0ED7B2EAFFE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31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578B6C-CCFB-CAB3-998C-BC14E4CF8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26" y="1329560"/>
            <a:ext cx="4767412" cy="2743200"/>
          </a:xfrm>
          <a:prstGeom prst="rect">
            <a:avLst/>
          </a:prstGeom>
        </p:spPr>
      </p:pic>
      <p:pic>
        <p:nvPicPr>
          <p:cNvPr id="1030" name="Picture 6" descr="Hydrograph">
            <a:extLst>
              <a:ext uri="{FF2B5EF4-FFF2-40B4-BE49-F238E27FC236}">
                <a16:creationId xmlns:a16="http://schemas.microsoft.com/office/drawing/2014/main" id="{B37D64CF-A0D7-8030-F63B-C17A8802E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09" y="3776402"/>
            <a:ext cx="474399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84BEFD-82C2-250C-2D4A-88E2082F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1206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3" y="792636"/>
            <a:ext cx="10972800" cy="731520"/>
          </a:xfrm>
        </p:spPr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304800" y="5528440"/>
            <a:ext cx="6228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Discharges in the rivers across EA started to increase.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Average to above average discharges are expected in Awash, Blue Nile, and Atbara Rivers during Jun-Sep 2023.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  <a:cs typeface="Calibri" panose="020F0502020204030204" pitchFamily="34" charset="0"/>
              </a:rPr>
              <a:t>Discharges in Shabelle expected to remain average to below average during Jun-Sep 2023.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2396280" y="2101846"/>
            <a:ext cx="287258" cy="338554"/>
            <a:chOff x="2677720" y="2301035"/>
            <a:chExt cx="287258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677720" y="2301035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966043" y="2207958"/>
            <a:ext cx="308098" cy="338554"/>
            <a:chOff x="4343400" y="2238808"/>
            <a:chExt cx="308098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343400" y="2238808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6786500" y="6519446"/>
            <a:ext cx="4719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(Jun - Sep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7315200" y="5489376"/>
            <a:ext cx="23025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@ point B: Blue Nile, Sudan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7239000" y="1432379"/>
            <a:ext cx="2855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@ point A: Awash River, Ethiopia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609600" y="5992274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is expected across much of Yemen during Jun-Sep period.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Increased likelihood of flooding in the wadi’s across Yemen.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381000" y="5608160"/>
            <a:ext cx="51206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Seasonal forecast (Jun-Sep 2023)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1B9FA-5DB9-4167-9D9D-F6B5B6664CDA}"/>
              </a:ext>
            </a:extLst>
          </p:cNvPr>
          <p:cNvGrpSpPr/>
          <p:nvPr/>
        </p:nvGrpSpPr>
        <p:grpSpPr>
          <a:xfrm>
            <a:off x="3180955" y="3398530"/>
            <a:ext cx="473323" cy="430887"/>
            <a:chOff x="2590800" y="3379983"/>
            <a:chExt cx="473323" cy="430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0EC211-A0CD-4698-AC99-1731D41B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3571524"/>
              <a:ext cx="82296" cy="822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2709539" y="3379983"/>
              <a:ext cx="354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C8EC08-7772-4260-83E0-7BB3EF6E2EF2}"/>
              </a:ext>
            </a:extLst>
          </p:cNvPr>
          <p:cNvSpPr txBox="1"/>
          <p:nvPr/>
        </p:nvSpPr>
        <p:spPr>
          <a:xfrm>
            <a:off x="5653630" y="5608159"/>
            <a:ext cx="57827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(Jun - Sep 2023)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2EE39-3597-4509-BD00-42B19929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303" y="3979456"/>
            <a:ext cx="1753442" cy="112873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F33E0A5-4C21-9B8E-CD5B-77B2F1ED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12064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6391C79-FCB3-4EB9-74F0-AB0ED5769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4043" r="15000" b="3578"/>
          <a:stretch/>
        </p:blipFill>
        <p:spPr bwMode="auto">
          <a:xfrm>
            <a:off x="5645747" y="1447799"/>
            <a:ext cx="6384881" cy="408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Flooding in the catchments of </a:t>
            </a:r>
            <a:r>
              <a:rPr lang="en-US" dirty="0" err="1"/>
              <a:t>Sobet</a:t>
            </a:r>
            <a:r>
              <a:rPr lang="en-US" dirty="0"/>
              <a:t> and Akobo Rivers in South Sudan and Ethiopia are increasing.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While water levels in the Shabelle River receded to well below average, the flood water have yet to recede completely in the </a:t>
            </a:r>
            <a:r>
              <a:rPr lang="en-US" dirty="0" err="1"/>
              <a:t>Beletwyene</a:t>
            </a:r>
            <a:r>
              <a:rPr lang="en-US" dirty="0"/>
              <a:t> and </a:t>
            </a:r>
            <a:r>
              <a:rPr lang="en-US" dirty="0" err="1"/>
              <a:t>Johar</a:t>
            </a:r>
            <a:r>
              <a:rPr lang="en-US" dirty="0"/>
              <a:t> regions.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Average to above average discharges are expected in Awash, Blue Nile, and Atbara Rivers during Jun-Sep 2023.</a:t>
            </a: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46618</TotalTime>
  <Words>443</Words>
  <Application>Microsoft Office PowerPoint</Application>
  <PresentationFormat>Widescreen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Flooding in Gambela region of Ethiopia</vt:lpstr>
      <vt:lpstr>Receding Water Level in Shebelle River</vt:lpstr>
      <vt:lpstr>Flooding Conditions in Shebelle River</vt:lpstr>
      <vt:lpstr>Seasonal Streamflow Forecast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1398</cp:revision>
  <cp:lastPrinted>2015-08-11T15:53:42Z</cp:lastPrinted>
  <dcterms:created xsi:type="dcterms:W3CDTF">2016-04-22T19:29:16Z</dcterms:created>
  <dcterms:modified xsi:type="dcterms:W3CDTF">2023-06-20T17:51:15Z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