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24" r:id="rId6"/>
    <p:sldId id="306" r:id="rId7"/>
    <p:sldId id="613" r:id="rId8"/>
    <p:sldId id="538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306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January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58FF48FB-FCAE-45DB-919F-2569BFD6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9" y="1447800"/>
            <a:ext cx="5325035" cy="4114800"/>
          </a:xfrm>
          <a:prstGeom prst="rect">
            <a:avLst/>
          </a:prstGeom>
        </p:spPr>
      </p:pic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B1D2C18D-BD3A-482C-BAB9-01FD3E21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8" y="144780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9 – 13 Dec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2938237" y="1474763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147273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Despite being in the dry period, inundation extent is increasing in the Sudd Wetlands.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8463303" y="1444946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63" y="4247808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480961" y="2775002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302789A-26C8-43D6-9E0A-3639849C3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9" y="1519027"/>
            <a:ext cx="5128298" cy="4114800"/>
          </a:xfrm>
          <a:prstGeom prst="rect">
            <a:avLst/>
          </a:prstGeom>
        </p:spPr>
      </p:pic>
      <p:pic>
        <p:nvPicPr>
          <p:cNvPr id="2052" name="Picture 4" descr="Hydrograph">
            <a:extLst>
              <a:ext uri="{FF2B5EF4-FFF2-40B4-BE49-F238E27FC236}">
                <a16:creationId xmlns:a16="http://schemas.microsoft.com/office/drawing/2014/main" id="{04C8D2C8-3F1F-41B2-85EC-1A71D4BB0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76" y="1458931"/>
            <a:ext cx="470822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5EA0DF80-4BDA-4301-8867-3E1F8FBD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59" y="3776246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260226" y="5644094"/>
            <a:ext cx="540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Climatologically dryer conditions are expected across East Africa. No concerns for flooding except in Sudd Wetlands area.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A0D69-689A-4FA9-9C09-9C75B7DD3ECD}"/>
              </a:ext>
            </a:extLst>
          </p:cNvPr>
          <p:cNvSpPr txBox="1"/>
          <p:nvPr/>
        </p:nvSpPr>
        <p:spPr>
          <a:xfrm>
            <a:off x="10480448" y="1424379"/>
            <a:ext cx="1704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A on upstream Blue Nile in Ethiopia.</a:t>
            </a:r>
          </a:p>
          <a:p>
            <a:r>
              <a:rPr lang="en-US" b="1" dirty="0">
                <a:latin typeface="Tw Cen MT" panose="020B0602020104020603" pitchFamily="34" charset="0"/>
              </a:rPr>
              <a:t>- Average to above average flow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925654" y="2280192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418285" y="2429591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67B4A6-419B-4A2F-A159-7817486F1F59}"/>
              </a:ext>
            </a:extLst>
          </p:cNvPr>
          <p:cNvSpPr txBox="1"/>
          <p:nvPr/>
        </p:nvSpPr>
        <p:spPr>
          <a:xfrm>
            <a:off x="10401646" y="4089672"/>
            <a:ext cx="174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B on the White Nile.</a:t>
            </a:r>
          </a:p>
          <a:p>
            <a:r>
              <a:rPr lang="en-US" dirty="0">
                <a:latin typeface="Tw Cen MT" panose="020B0602020104020603" pitchFamily="34" charset="0"/>
              </a:rPr>
              <a:t>-</a:t>
            </a:r>
            <a:r>
              <a:rPr lang="en-US" b="1" dirty="0">
                <a:latin typeface="Tw Cen MT" panose="020B0602020104020603" pitchFamily="34" charset="0"/>
              </a:rPr>
              <a:t>Below average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57150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(Jan - Apr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6248400" y="1612820"/>
            <a:ext cx="2651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Upstream Blue Nile in Ethiopia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8180844" y="3920395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White Nile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0EC211-A0CD-4698-AC99-1731D41B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71524"/>
            <a:ext cx="82296" cy="8229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3B5EDC-BBD3-47CC-A702-91F4F21BB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t="29508" r="34269" b="30492"/>
          <a:stretch/>
        </p:blipFill>
        <p:spPr bwMode="auto">
          <a:xfrm>
            <a:off x="816206" y="2039084"/>
            <a:ext cx="52451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6019800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Climatologically below average flow is the forecast through the dry season.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760659" y="5639670"/>
            <a:ext cx="6065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(Oct-Jan)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D105B-7884-4BB9-969E-837286EA3305}"/>
              </a:ext>
            </a:extLst>
          </p:cNvPr>
          <p:cNvSpPr txBox="1"/>
          <p:nvPr/>
        </p:nvSpPr>
        <p:spPr>
          <a:xfrm>
            <a:off x="7010400" y="2023646"/>
            <a:ext cx="4348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 on a Wadi in Yemen.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35078-50AD-41B7-9300-9F419A41AD2A}"/>
              </a:ext>
            </a:extLst>
          </p:cNvPr>
          <p:cNvSpPr txBox="1"/>
          <p:nvPr/>
        </p:nvSpPr>
        <p:spPr>
          <a:xfrm>
            <a:off x="3861134" y="3544670"/>
            <a:ext cx="354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w Cen MT" panose="020B0602020104020603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7010401" y="5181469"/>
            <a:ext cx="4605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(Jan - Apr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532" y="4114800"/>
            <a:ext cx="1753442" cy="1128734"/>
          </a:xfrm>
          <a:prstGeom prst="rect">
            <a:avLst/>
          </a:prstGeom>
        </p:spPr>
      </p:pic>
      <p:pic>
        <p:nvPicPr>
          <p:cNvPr id="1026" name="Picture 2" descr="Hydrograph">
            <a:extLst>
              <a:ext uri="{FF2B5EF4-FFF2-40B4-BE49-F238E27FC236}">
                <a16:creationId xmlns:a16="http://schemas.microsoft.com/office/drawing/2014/main" id="{9660FC64-24B7-42A6-A3F1-A0386C5D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98" y="2392680"/>
            <a:ext cx="46018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Climatologically below average discharges are expected through the dry period across East Africa except in the upstream of Blue Nile in Ethiopia.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However, inundated areas have increased significantly in South Sudan (Sudd Wetlands) most likely because of existing high-water levels and anomalous rainfall in the upstream. 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46148</TotalTime>
  <Words>260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1317</cp:revision>
  <cp:lastPrinted>2015-08-11T15:53:42Z</cp:lastPrinted>
  <dcterms:created xsi:type="dcterms:W3CDTF">2016-04-22T19:29:16Z</dcterms:created>
  <dcterms:modified xsi:type="dcterms:W3CDTF">2023-01-17T15:21:38Z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