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505" r:id="rId5"/>
    <p:sldId id="624" r:id="rId6"/>
    <p:sldId id="306" r:id="rId7"/>
    <p:sldId id="613" r:id="rId8"/>
    <p:sldId id="538" r:id="rId9"/>
  </p:sldIdLst>
  <p:sldSz cx="12192000" cy="6858000"/>
  <p:notesSz cx="6950075" cy="923607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306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February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100E2F7-F023-49CE-ADED-98546AB8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65" y="1440160"/>
            <a:ext cx="5325035" cy="4114800"/>
          </a:xfrm>
          <a:prstGeom prst="rect">
            <a:avLst/>
          </a:prstGeom>
        </p:spPr>
      </p:pic>
      <p:pic>
        <p:nvPicPr>
          <p:cNvPr id="29" name="Picture 28" descr="Map&#10;&#10;Description automatically generated">
            <a:extLst>
              <a:ext uri="{FF2B5EF4-FFF2-40B4-BE49-F238E27FC236}">
                <a16:creationId xmlns:a16="http://schemas.microsoft.com/office/drawing/2014/main" id="{B1D2C18D-BD3A-482C-BAB9-01FD3E218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2938237" y="1474763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147273"/>
            <a:ext cx="1090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Unusually large areas still under water in the Sudd Wetlands through to dry period.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8463303" y="1444946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15 Jan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63" y="4247808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AA895-1A8F-4096-8696-7A6499F3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44" y="1427616"/>
            <a:ext cx="4696611" cy="2743200"/>
          </a:xfrm>
          <a:prstGeom prst="rect">
            <a:avLst/>
          </a:prstGeom>
        </p:spPr>
      </p:pic>
      <p:pic>
        <p:nvPicPr>
          <p:cNvPr id="1028" name="Picture 4" descr="Hydrograph">
            <a:extLst>
              <a:ext uri="{FF2B5EF4-FFF2-40B4-BE49-F238E27FC236}">
                <a16:creationId xmlns:a16="http://schemas.microsoft.com/office/drawing/2014/main" id="{468952C6-EE1E-497B-8409-8598798B1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51" y="3873580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FBCB5B-8CC0-49D8-8B91-9128D749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5" y="1458931"/>
            <a:ext cx="517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260226" y="5644094"/>
            <a:ext cx="540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Seasonally low flow to continue till mid-April. No concerns for flooding except in Sudd Wetlands area.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A0D69-689A-4FA9-9C09-9C75B7DD3ECD}"/>
              </a:ext>
            </a:extLst>
          </p:cNvPr>
          <p:cNvSpPr txBox="1"/>
          <p:nvPr/>
        </p:nvSpPr>
        <p:spPr>
          <a:xfrm>
            <a:off x="10480448" y="1424379"/>
            <a:ext cx="1704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A on the Blue Nile in Ethiopia.</a:t>
            </a:r>
          </a:p>
          <a:p>
            <a:r>
              <a:rPr lang="en-US" b="1" dirty="0">
                <a:latin typeface="Tw Cen MT" panose="020B0602020104020603" pitchFamily="34" charset="0"/>
              </a:rPr>
              <a:t>- Average flow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895837" y="2131105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507737" y="2250686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67B4A6-419B-4A2F-A159-7817486F1F59}"/>
              </a:ext>
            </a:extLst>
          </p:cNvPr>
          <p:cNvSpPr txBox="1"/>
          <p:nvPr/>
        </p:nvSpPr>
        <p:spPr>
          <a:xfrm>
            <a:off x="10401646" y="4089672"/>
            <a:ext cx="174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B on the White Nile.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57150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(Feb - May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6248400" y="1612820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Blue Nile in Ethiopia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6248400" y="4089672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White Nile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793824-D896-4880-AC50-BEDEEC3FC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8" t="26668" r="19272" b="5490"/>
          <a:stretch/>
        </p:blipFill>
        <p:spPr>
          <a:xfrm>
            <a:off x="760659" y="1837805"/>
            <a:ext cx="5630892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60198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Climatologically low flow continues, discharges are not expected to increase until mid-March.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760659" y="5639670"/>
            <a:ext cx="6065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GloFAS</a:t>
            </a:r>
            <a:r>
              <a:rPr lang="en-US" sz="1600" dirty="0">
                <a:latin typeface="Tw Cen MT" panose="020B0602020104020603" pitchFamily="34" charset="0"/>
              </a:rPr>
              <a:t> Seasonal forecast (Feb-May 2023)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2D105B-7884-4BB9-969E-837286EA3305}"/>
              </a:ext>
            </a:extLst>
          </p:cNvPr>
          <p:cNvSpPr txBox="1"/>
          <p:nvPr/>
        </p:nvSpPr>
        <p:spPr>
          <a:xfrm>
            <a:off x="7010400" y="2023646"/>
            <a:ext cx="4348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 on a Wadi in Yemen.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1B9FA-5DB9-4167-9D9D-F6B5B6664CDA}"/>
              </a:ext>
            </a:extLst>
          </p:cNvPr>
          <p:cNvGrpSpPr/>
          <p:nvPr/>
        </p:nvGrpSpPr>
        <p:grpSpPr>
          <a:xfrm>
            <a:off x="2209800" y="3425496"/>
            <a:ext cx="473323" cy="430887"/>
            <a:chOff x="2590800" y="3379983"/>
            <a:chExt cx="473323" cy="430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EC211-A0CD-4698-AC99-1731D41B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3571524"/>
              <a:ext cx="82296" cy="82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2709539" y="3379983"/>
              <a:ext cx="354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7010401" y="5181469"/>
            <a:ext cx="4605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(Feb - May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666" y="4305911"/>
            <a:ext cx="1753442" cy="1128734"/>
          </a:xfrm>
          <a:prstGeom prst="rect">
            <a:avLst/>
          </a:prstGeom>
        </p:spPr>
      </p:pic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FF2DFF8E-B247-4717-B579-0931A1E4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00234"/>
            <a:ext cx="46492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Low flow continues in the rivers across East Africa, and discharges are not </a:t>
            </a:r>
            <a:r>
              <a:rPr lang="en-US" dirty="0" err="1"/>
              <a:t>extected</a:t>
            </a:r>
            <a:r>
              <a:rPr lang="en-US" dirty="0"/>
              <a:t> to increase until April of 2023.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Unusually large areas are still under water </a:t>
            </a:r>
            <a:r>
              <a:rPr lang="en-US" dirty="0">
                <a:cs typeface="Calibri" panose="020F0502020204030204" pitchFamily="34" charset="0"/>
              </a:rPr>
              <a:t>through the dry period in Sudd Wetlands</a:t>
            </a: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No concerns for flooding except in Sudd Wetlands.</a:t>
            </a: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46187</TotalTime>
  <Words>248</Words>
  <Application>Microsoft Office PowerPoint</Application>
  <PresentationFormat>Widescreen</PresentationFormat>
  <Paragraphs>41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1325</cp:revision>
  <cp:lastPrinted>2015-08-11T15:53:42Z</cp:lastPrinted>
  <dcterms:created xsi:type="dcterms:W3CDTF">2016-04-22T19:29:16Z</dcterms:created>
  <dcterms:modified xsi:type="dcterms:W3CDTF">2023-02-13T20:34:52Z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