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24" r:id="rId6"/>
    <p:sldId id="626" r:id="rId7"/>
    <p:sldId id="306" r:id="rId8"/>
    <p:sldId id="625" r:id="rId9"/>
    <p:sldId id="613" r:id="rId10"/>
    <p:sldId id="538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6"/>
            <p14:sldId id="306"/>
            <p14:sldId id="625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4" d="100"/>
          <a:sy n="94" d="100"/>
        </p:scale>
        <p:origin x="108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678C6500-DB9D-44FC-D589-36E5B7255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44780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DB2F47D-15CE-7733-A60C-4E7EA0AFD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016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 – 11 Mar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in South Sudan remained unchanged.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5 – 9 Apr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Flooding Conditions in Shebelle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599661" y="5878551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5</a:t>
            </a:r>
            <a:r>
              <a:rPr lang="en-US" sz="1600" b="1" dirty="0">
                <a:latin typeface="Tw Cen MT" panose="020B0602020104020603" pitchFamily="34" charset="0"/>
              </a:rPr>
              <a:t> – 9 Apr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77BC6-8DE6-AAA8-C4A1-12A8D4924CF3}"/>
              </a:ext>
            </a:extLst>
          </p:cNvPr>
          <p:cNvSpPr txBox="1"/>
          <p:nvPr/>
        </p:nvSpPr>
        <p:spPr>
          <a:xfrm>
            <a:off x="5999367" y="5878551"/>
            <a:ext cx="45619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SWALIM observed water level: </a:t>
            </a:r>
            <a:r>
              <a:rPr lang="en-US" sz="1600" b="1" dirty="0">
                <a:latin typeface="Tw Cen MT" panose="020B0602020104020603" pitchFamily="34" charset="0"/>
              </a:rPr>
              <a:t>11 Apr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13540-0A24-748B-6051-4F1169E0DEAA}"/>
              </a:ext>
            </a:extLst>
          </p:cNvPr>
          <p:cNvSpPr txBox="1"/>
          <p:nvPr/>
        </p:nvSpPr>
        <p:spPr>
          <a:xfrm>
            <a:off x="545730" y="6248400"/>
            <a:ext cx="1135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Current water level in Shebelle between Ethiopia Somalia boarder is </a:t>
            </a:r>
            <a:r>
              <a:rPr lang="en-US" sz="1500" b="1" dirty="0">
                <a:latin typeface="Tw Cen MT" panose="020B0602020104020603" pitchFamily="34" charset="0"/>
              </a:rPr>
              <a:t>ABOVE</a:t>
            </a:r>
            <a:r>
              <a:rPr lang="en-US" sz="1500" dirty="0">
                <a:latin typeface="Tw Cen MT" panose="020B0602020104020603" pitchFamily="34" charset="0"/>
              </a:rPr>
              <a:t> the flood danger level with flooding in Ethiopia side, more flooding is expected downstream in Somalia. 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0F3E80D-752C-C580-00F0-8D98F8DC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7360"/>
            <a:ext cx="5325035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83A43-A84A-578B-367E-9BDEE2E93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9" t="20222" r="61695" b="8889"/>
          <a:stretch/>
        </p:blipFill>
        <p:spPr>
          <a:xfrm>
            <a:off x="4105835" y="3628025"/>
            <a:ext cx="1828800" cy="224379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7E5FF9-6F21-7249-BFF7-3BA72DEADA9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029200" y="3814421"/>
            <a:ext cx="970167" cy="90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EBBD822A-FD4C-797D-A3E5-EB1898D2F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67" y="1757021"/>
            <a:ext cx="59306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ydrograph">
            <a:extLst>
              <a:ext uri="{FF2B5EF4-FFF2-40B4-BE49-F238E27FC236}">
                <a16:creationId xmlns:a16="http://schemas.microsoft.com/office/drawing/2014/main" id="{DD1C77A2-BC05-31E3-6DD6-7977D658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09" y="1295400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402A1A88-F850-460E-5FF8-1200B123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69" y="37338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1F0993-3680-75F2-4771-C5EC1941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8" y="1424379"/>
            <a:ext cx="51206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260226" y="5644094"/>
            <a:ext cx="583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Shebelle high water level to continue till mid-May, high likelihood for more flooding downstream.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Discharges are expected to increase in the Nile in mid-April.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3180080" y="2377248"/>
            <a:ext cx="317910" cy="338554"/>
            <a:chOff x="2925654" y="2280192"/>
            <a:chExt cx="31791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296866" y="2287742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2531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(Apr - Jul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6705600" y="3765683"/>
            <a:ext cx="31014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@ point B: Shebelle at </a:t>
            </a:r>
            <a:r>
              <a:rPr lang="en-US" sz="1500" dirty="0" err="1">
                <a:latin typeface="Tw Cen MT" panose="020B0602020104020603" pitchFamily="34" charset="0"/>
              </a:rPr>
              <a:t>Belet</a:t>
            </a:r>
            <a:r>
              <a:rPr lang="en-US" sz="1500" dirty="0">
                <a:latin typeface="Tw Cen MT" panose="020B0602020104020603" pitchFamily="34" charset="0"/>
              </a:rPr>
              <a:t> Somalia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6934200" y="1322203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White Nile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22F7410-ED9B-BE43-6978-E2D75FA5A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9098" r="33125" b="10418"/>
          <a:stretch/>
        </p:blipFill>
        <p:spPr bwMode="auto">
          <a:xfrm>
            <a:off x="685800" y="1647996"/>
            <a:ext cx="37338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E2D13-C96C-E90E-E525-310F8A8E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in Rwanda and Burundi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9C13C-FA23-76B8-C915-14CB9A17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5324206"/>
            <a:ext cx="1549400" cy="9973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189106-4414-B500-ED19-627889C20A2E}"/>
              </a:ext>
            </a:extLst>
          </p:cNvPr>
          <p:cNvCxnSpPr>
            <a:cxnSpLocks/>
            <a:stCxn id="2050" idx="1"/>
          </p:cNvCxnSpPr>
          <p:nvPr/>
        </p:nvCxnSpPr>
        <p:spPr>
          <a:xfrm flipH="1" flipV="1">
            <a:off x="4084320" y="2913562"/>
            <a:ext cx="948390" cy="36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22">
            <a:extLst>
              <a:ext uri="{FF2B5EF4-FFF2-40B4-BE49-F238E27FC236}">
                <a16:creationId xmlns:a16="http://schemas.microsoft.com/office/drawing/2014/main" id="{C0D226F4-8C49-2F15-0DEB-6E1CE9C577FA}"/>
              </a:ext>
            </a:extLst>
          </p:cNvPr>
          <p:cNvSpPr txBox="1"/>
          <p:nvPr/>
        </p:nvSpPr>
        <p:spPr>
          <a:xfrm>
            <a:off x="4953000" y="5626488"/>
            <a:ext cx="572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is expected in Rwanda and Burundi, flooding possible in the lowlands.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1D67B-035F-BA0A-157F-581257C9D950}"/>
              </a:ext>
            </a:extLst>
          </p:cNvPr>
          <p:cNvSpPr txBox="1"/>
          <p:nvPr/>
        </p:nvSpPr>
        <p:spPr>
          <a:xfrm>
            <a:off x="5032710" y="4953000"/>
            <a:ext cx="56490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(Apr - Jul 2023)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A1E9A-B865-A677-58F7-0C2AC68D5686}"/>
              </a:ext>
            </a:extLst>
          </p:cNvPr>
          <p:cNvSpPr txBox="1"/>
          <p:nvPr/>
        </p:nvSpPr>
        <p:spPr>
          <a:xfrm>
            <a:off x="685800" y="6327912"/>
            <a:ext cx="360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GloFAS</a:t>
            </a:r>
            <a:r>
              <a:rPr lang="en-US" sz="1200" dirty="0">
                <a:latin typeface="Tw Cen MT" panose="020B0602020104020603" pitchFamily="34" charset="0"/>
              </a:rPr>
              <a:t> seasonal streamflow forecast (Apr - Jul 2023)</a:t>
            </a:r>
          </a:p>
        </p:txBody>
      </p:sp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93EC1850-F3E5-20D0-7F5A-E9B727BB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10" y="1677777"/>
            <a:ext cx="54793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59436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is expected across much of Yemen especially during April-May-June period.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21698" y="5639865"/>
            <a:ext cx="51902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Seasonal forecast (Mar-Jun 2023)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1B9FA-5DB9-4167-9D9D-F6B5B6664CDA}"/>
              </a:ext>
            </a:extLst>
          </p:cNvPr>
          <p:cNvGrpSpPr/>
          <p:nvPr/>
        </p:nvGrpSpPr>
        <p:grpSpPr>
          <a:xfrm>
            <a:off x="3180955" y="3398530"/>
            <a:ext cx="473323" cy="430887"/>
            <a:chOff x="2590800" y="3379983"/>
            <a:chExt cx="473323" cy="430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EC211-A0CD-4698-AC99-1731D41B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3571524"/>
              <a:ext cx="82296" cy="82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2709539" y="3379983"/>
              <a:ext cx="354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6028294" y="5195842"/>
            <a:ext cx="5782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(Apr - Jul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303" y="3979456"/>
            <a:ext cx="1753442" cy="112873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C753D5-A17B-9726-7CFA-FA07474EE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2558" r="11875" b="1182"/>
          <a:stretch/>
        </p:blipFill>
        <p:spPr bwMode="auto">
          <a:xfrm>
            <a:off x="6048614" y="1499635"/>
            <a:ext cx="576238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F6E86A-5D13-3BB5-376C-6C0A0236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424379"/>
            <a:ext cx="51206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Low flow continues in the rivers across East Africa, and discharges are not expected to increase until mid-April of 2023.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There are flooding along Shebelle River in Ethiopia and Somalia boarder.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Shebelle water level at </a:t>
            </a:r>
            <a:r>
              <a:rPr lang="en-US" dirty="0" err="1"/>
              <a:t>Belet</a:t>
            </a:r>
            <a:r>
              <a:rPr lang="en-US" dirty="0"/>
              <a:t> in Somalia currently running over the high risk flood level. Flooding is likely in the downstream.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Above average streamflow is expected in Rwanda and Burundi, flooding is expected in the lowlands. 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46304</TotalTime>
  <Words>351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Flooding Conditions in Shebelle River</vt:lpstr>
      <vt:lpstr>Seasonal Streamflow Forecast</vt:lpstr>
      <vt:lpstr>Seasonal Streamflow Forecast in Rwanda and Burundi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1349</cp:revision>
  <cp:lastPrinted>2015-08-11T15:53:42Z</cp:lastPrinted>
  <dcterms:created xsi:type="dcterms:W3CDTF">2016-04-22T19:29:16Z</dcterms:created>
  <dcterms:modified xsi:type="dcterms:W3CDTF">2023-04-11T20:41:16Z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