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85" r:id="rId1"/>
  </p:sldMasterIdLst>
  <p:notesMasterIdLst>
    <p:notesMasterId r:id="rId6"/>
  </p:notesMasterIdLst>
  <p:sldIdLst>
    <p:sldId id="257" r:id="rId2"/>
    <p:sldId id="436" r:id="rId3"/>
    <p:sldId id="498" r:id="rId4"/>
    <p:sldId id="300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E99F"/>
    <a:srgbClr val="1BD57C"/>
    <a:srgbClr val="15A35F"/>
    <a:srgbClr val="69E7ED"/>
    <a:srgbClr val="1CDAE4"/>
    <a:srgbClr val="39DFE7"/>
    <a:srgbClr val="62E5EC"/>
    <a:srgbClr val="82BBEE"/>
    <a:srgbClr val="C3F5F5"/>
    <a:srgbClr val="ADF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15C65-1323-4335-A816-3A1F2A06C0C5}">
  <a:tblStyle styleId="{90615C65-1323-4335-A816-3A1F2A06C0C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2D3F5C7-50CD-4C70-A3E2-DE77C51D585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90" autoAdjust="0"/>
  </p:normalViewPr>
  <p:slideViewPr>
    <p:cSldViewPr snapToGrid="0">
      <p:cViewPr varScale="1">
        <p:scale>
          <a:sx n="90" d="100"/>
          <a:sy n="90" d="100"/>
        </p:scale>
        <p:origin x="11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17e63f59e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0" name="Google Shape;2290;g17e63f59e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91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5" name="Google Shape;26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6" name="Google Shape;267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with partners]">
  <p:cSld name="TITLE_3_3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3"/>
          <p:cNvSpPr/>
          <p:nvPr/>
        </p:nvSpPr>
        <p:spPr>
          <a:xfrm>
            <a:off x="76200" y="4648200"/>
            <a:ext cx="2362200" cy="457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1" name="Google Shape;601;p3"/>
          <p:cNvGrpSpPr/>
          <p:nvPr/>
        </p:nvGrpSpPr>
        <p:grpSpPr>
          <a:xfrm>
            <a:off x="-825500" y="-742950"/>
            <a:ext cx="11927008" cy="6888885"/>
            <a:chOff x="-825500" y="-742950"/>
            <a:chExt cx="11927008" cy="6888885"/>
          </a:xfrm>
        </p:grpSpPr>
        <p:sp>
          <p:nvSpPr>
            <p:cNvPr id="1169" name="Google Shape;1169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9" name="Google Shape;1179;p3"/>
          <p:cNvSpPr/>
          <p:nvPr/>
        </p:nvSpPr>
        <p:spPr>
          <a:xfrm>
            <a:off x="457200" y="457200"/>
            <a:ext cx="8229600" cy="42291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"/>
          <p:cNvSpPr txBox="1">
            <a:spLocks noGrp="1"/>
          </p:cNvSpPr>
          <p:nvPr>
            <p:ph type="ctrTitle"/>
          </p:nvPr>
        </p:nvSpPr>
        <p:spPr>
          <a:xfrm>
            <a:off x="871200" y="1617400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81" name="Google Shape;1181;p3"/>
          <p:cNvSpPr txBox="1">
            <a:spLocks noGrp="1"/>
          </p:cNvSpPr>
          <p:nvPr>
            <p:ph type="subTitle" idx="1"/>
          </p:nvPr>
        </p:nvSpPr>
        <p:spPr>
          <a:xfrm>
            <a:off x="871200" y="3363263"/>
            <a:ext cx="7401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pen Sans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2" name="Google Shape;118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6" name="Google Shape;1186;p3"/>
          <p:cNvSpPr txBox="1">
            <a:spLocks noGrp="1"/>
          </p:cNvSpPr>
          <p:nvPr>
            <p:ph type="subTitle" idx="2"/>
          </p:nvPr>
        </p:nvSpPr>
        <p:spPr>
          <a:xfrm>
            <a:off x="871200" y="3896675"/>
            <a:ext cx="7401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3" name="Google Shape;1183;p3"/>
          <p:cNvSpPr/>
          <p:nvPr/>
        </p:nvSpPr>
        <p:spPr>
          <a:xfrm>
            <a:off x="1838022" y="157731"/>
            <a:ext cx="5488200" cy="6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4" name="Google Shape;118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1355" y="321964"/>
            <a:ext cx="1188720" cy="32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3"/>
          <p:cNvPicPr preferRelativeResize="0"/>
          <p:nvPr/>
        </p:nvPicPr>
        <p:blipFill rotWithShape="1">
          <a:blip r:embed="rId3">
            <a:alphaModFix/>
          </a:blip>
          <a:srcRect l="9432" r="9031"/>
          <a:stretch/>
        </p:blipFill>
        <p:spPr>
          <a:xfrm>
            <a:off x="3103477" y="223620"/>
            <a:ext cx="1079433" cy="52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BFA046CC-B094-F4AE-8EF3-F7378434D692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4216312" y="287424"/>
            <a:ext cx="9886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751;p1">
            <a:extLst>
              <a:ext uri="{FF2B5EF4-FFF2-40B4-BE49-F238E27FC236}">
                <a16:creationId xmlns:a16="http://schemas.microsoft.com/office/drawing/2014/main" id="{7E99030C-51C8-57BD-4A75-6D27488BB6BF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5238363" y="266332"/>
            <a:ext cx="479075" cy="435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52;p1">
            <a:extLst>
              <a:ext uri="{FF2B5EF4-FFF2-40B4-BE49-F238E27FC236}">
                <a16:creationId xmlns:a16="http://schemas.microsoft.com/office/drawing/2014/main" id="{FC6020B6-A68C-18F2-E570-281908DBD753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5750840" y="287424"/>
            <a:ext cx="479078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54;p1">
            <a:extLst>
              <a:ext uri="{FF2B5EF4-FFF2-40B4-BE49-F238E27FC236}">
                <a16:creationId xmlns:a16="http://schemas.microsoft.com/office/drawing/2014/main" id="{7BFA9BA6-B984-DEDA-E3C3-EB93D2759056}"/>
              </a:ext>
            </a:extLst>
          </p:cNvPr>
          <p:cNvPicPr preferRelativeResize="0"/>
          <p:nvPr userDrawn="1"/>
        </p:nvPicPr>
        <p:blipFill rotWithShape="1">
          <a:blip r:embed="rId7">
            <a:alphaModFix/>
          </a:blip>
          <a:srcRect/>
          <a:stretch/>
        </p:blipFill>
        <p:spPr>
          <a:xfrm>
            <a:off x="6263319" y="266337"/>
            <a:ext cx="1062903" cy="435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043183-E3D9-8DAF-BC5E-5403F9617684}"/>
              </a:ext>
            </a:extLst>
          </p:cNvPr>
          <p:cNvSpPr/>
          <p:nvPr userDrawn="1"/>
        </p:nvSpPr>
        <p:spPr>
          <a:xfrm>
            <a:off x="7206666" y="321964"/>
            <a:ext cx="122286" cy="262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dense]">
  <p:cSld name="TITLE_AND_BODY_1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11"/>
          <p:cNvSpPr txBox="1">
            <a:spLocks noGrp="1"/>
          </p:cNvSpPr>
          <p:nvPr>
            <p:ph type="body" idx="1"/>
          </p:nvPr>
        </p:nvSpPr>
        <p:spPr>
          <a:xfrm>
            <a:off x="190500" y="743550"/>
            <a:ext cx="87630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1520" name="Google Shape;15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21" name="Google Shape;1521;p11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2" name="Google Shape;1522;p11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pic>
        <p:nvPicPr>
          <p:cNvPr id="3" name="Google Shape;752;p1">
            <a:extLst>
              <a:ext uri="{FF2B5EF4-FFF2-40B4-BE49-F238E27FC236}">
                <a16:creationId xmlns:a16="http://schemas.microsoft.com/office/drawing/2014/main" id="{C5F7F86E-CBCF-FDA4-9A42-C3A14EE382BA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17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66" name="Google Shape;1566;p17"/>
          <p:cNvCxnSpPr/>
          <p:nvPr/>
        </p:nvCxnSpPr>
        <p:spPr>
          <a:xfrm>
            <a:off x="190500" y="4686048"/>
            <a:ext cx="8763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67" name="Google Shape;1567;p17"/>
          <p:cNvSpPr txBox="1">
            <a:spLocks noGrp="1"/>
          </p:cNvSpPr>
          <p:nvPr>
            <p:ph type="subTitle" idx="1"/>
          </p:nvPr>
        </p:nvSpPr>
        <p:spPr>
          <a:xfrm>
            <a:off x="4652700" y="639650"/>
            <a:ext cx="4300800" cy="6156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400"/>
              <a:buFont typeface="Open Sans"/>
              <a:buNone/>
              <a:defRPr sz="1400" b="1">
                <a:solidFill>
                  <a:srgbClr val="54585A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8" name="Google Shape;1568;p17"/>
          <p:cNvSpPr>
            <a:spLocks noGrp="1"/>
          </p:cNvSpPr>
          <p:nvPr>
            <p:ph type="pic" idx="2"/>
          </p:nvPr>
        </p:nvSpPr>
        <p:spPr>
          <a:xfrm>
            <a:off x="4652700" y="1255250"/>
            <a:ext cx="4300800" cy="3155700"/>
          </a:xfrm>
          <a:prstGeom prst="rect">
            <a:avLst/>
          </a:prstGeom>
          <a:noFill/>
          <a:ln>
            <a:noFill/>
          </a:ln>
        </p:spPr>
      </p:sp>
      <p:sp>
        <p:nvSpPr>
          <p:cNvPr id="1569" name="Google Shape;1569;p17"/>
          <p:cNvSpPr txBox="1">
            <a:spLocks noGrp="1"/>
          </p:cNvSpPr>
          <p:nvPr>
            <p:ph type="subTitle" idx="3"/>
          </p:nvPr>
        </p:nvSpPr>
        <p:spPr>
          <a:xfrm>
            <a:off x="4652700" y="4410950"/>
            <a:ext cx="4300800" cy="2001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0" name="Google Shape;1570;p17"/>
          <p:cNvSpPr txBox="1">
            <a:spLocks noGrp="1"/>
          </p:cNvSpPr>
          <p:nvPr>
            <p:ph type="body" idx="4"/>
          </p:nvPr>
        </p:nvSpPr>
        <p:spPr>
          <a:xfrm>
            <a:off x="190500" y="743550"/>
            <a:ext cx="4220400" cy="39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Google Shape;752;p1">
            <a:extLst>
              <a:ext uri="{FF2B5EF4-FFF2-40B4-BE49-F238E27FC236}">
                <a16:creationId xmlns:a16="http://schemas.microsoft.com/office/drawing/2014/main" id="{C74ED85A-75C1-3B33-CD1B-ADF1B64AF626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497670" y="4738933"/>
            <a:ext cx="356154" cy="29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lf photo 5">
  <p:cSld name="SECTION_TITLE_AND_DESCRIPTION_1_1_1_1_1"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river, drink, bunch&#10;&#10;Description automatically generated">
            <a:extLst>
              <a:ext uri="{FF2B5EF4-FFF2-40B4-BE49-F238E27FC236}">
                <a16:creationId xmlns:a16="http://schemas.microsoft.com/office/drawing/2014/main" id="{EDD1DF7F-5316-2310-E02F-B42A4BCC2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0739"/>
          <a:stretch/>
        </p:blipFill>
        <p:spPr>
          <a:xfrm>
            <a:off x="0" y="-1"/>
            <a:ext cx="4572000" cy="5143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258867-F6B7-09D4-CC50-1EB5515ACF99}"/>
              </a:ext>
            </a:extLst>
          </p:cNvPr>
          <p:cNvSpPr txBox="1"/>
          <p:nvPr userDrawn="1"/>
        </p:nvSpPr>
        <p:spPr>
          <a:xfrm>
            <a:off x="444791" y="4752295"/>
            <a:ext cx="368241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Floods in Fangak, Jonglei state, South Sudan, October 2021- photo by WFP</a:t>
            </a:r>
          </a:p>
        </p:txBody>
      </p:sp>
      <p:sp>
        <p:nvSpPr>
          <p:cNvPr id="2270" name="Google Shape;2270;p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1" name="Google Shape;2271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72" name="Google Shape;2272;p37"/>
          <p:cNvSpPr/>
          <p:nvPr/>
        </p:nvSpPr>
        <p:spPr>
          <a:xfrm rot="-5400000">
            <a:off x="4233600" y="2461950"/>
            <a:ext cx="457200" cy="2196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p37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Open Sans"/>
              <a:buChar char="●"/>
              <a:defRPr sz="1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●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○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Char char="■"/>
              <a:defRPr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7638" y="4622663"/>
            <a:ext cx="1344718" cy="5212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Georgia"/>
              <a:buNone/>
              <a:defRPr sz="30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Open Sans"/>
              <a:buChar char="●"/>
              <a:defRPr sz="16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–"/>
              <a:defRPr sz="14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5208" y="4727963"/>
            <a:ext cx="1112430" cy="3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53;p1">
            <a:extLst>
              <a:ext uri="{FF2B5EF4-FFF2-40B4-BE49-F238E27FC236}">
                <a16:creationId xmlns:a16="http://schemas.microsoft.com/office/drawing/2014/main" id="{CE2D5CCB-EE36-4488-1A3C-2E209C1D70D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8">
            <a:alphaModFix/>
          </a:blip>
          <a:srcRect/>
          <a:stretch/>
        </p:blipFill>
        <p:spPr>
          <a:xfrm>
            <a:off x="2632356" y="4739048"/>
            <a:ext cx="734976" cy="29260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3" r:id="rId3"/>
    <p:sldLayoutId id="2147483683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40"/>
          <p:cNvSpPr txBox="1">
            <a:spLocks noGrp="1"/>
          </p:cNvSpPr>
          <p:nvPr>
            <p:ph type="ctrTitle"/>
          </p:nvPr>
        </p:nvSpPr>
        <p:spPr>
          <a:xfrm>
            <a:off x="871200" y="1138559"/>
            <a:ext cx="7401600" cy="14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3000" dirty="0"/>
              <a:t>Bolivia Flood Monitoring and Forecast</a:t>
            </a:r>
            <a:endParaRPr sz="3000" dirty="0"/>
          </a:p>
        </p:txBody>
      </p:sp>
      <p:sp>
        <p:nvSpPr>
          <p:cNvPr id="2294" name="Google Shape;2294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2299" name="Google Shape;2299;p40"/>
          <p:cNvSpPr txBox="1">
            <a:spLocks noGrp="1"/>
          </p:cNvSpPr>
          <p:nvPr>
            <p:ph type="subTitle" idx="2"/>
          </p:nvPr>
        </p:nvSpPr>
        <p:spPr>
          <a:xfrm>
            <a:off x="871200" y="4219415"/>
            <a:ext cx="74016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06, 2025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B1C83B-5709-1D9D-158A-FE7F74572D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FEWS NET Science Team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Flooding Progression in Bolivia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943593-3D11-3A01-E75B-A0F92D7153CC}"/>
              </a:ext>
            </a:extLst>
          </p:cNvPr>
          <p:cNvSpPr txBox="1"/>
          <p:nvPr/>
        </p:nvSpPr>
        <p:spPr>
          <a:xfrm>
            <a:off x="941702" y="932535"/>
            <a:ext cx="12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 March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1076263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40,567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16664C-2054-FF0B-C0A0-1B916E8B4287}"/>
              </a:ext>
            </a:extLst>
          </p:cNvPr>
          <p:cNvSpPr txBox="1"/>
          <p:nvPr/>
        </p:nvSpPr>
        <p:spPr>
          <a:xfrm>
            <a:off x="4111240" y="3695467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15,700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5EDF-7253-AE9F-2351-6BC3711C6E7B}"/>
              </a:ext>
            </a:extLst>
          </p:cNvPr>
          <p:cNvSpPr txBox="1"/>
          <p:nvPr/>
        </p:nvSpPr>
        <p:spPr>
          <a:xfrm>
            <a:off x="4167952" y="932535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Apr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2CE6F9-0744-5D0A-159F-5BA0F797A371}"/>
              </a:ext>
            </a:extLst>
          </p:cNvPr>
          <p:cNvSpPr txBox="1"/>
          <p:nvPr/>
        </p:nvSpPr>
        <p:spPr>
          <a:xfrm>
            <a:off x="7226734" y="3695466"/>
            <a:ext cx="98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36,132 km</a:t>
            </a:r>
            <a:r>
              <a:rPr lang="en-US" sz="12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AB2AE6-2096-93CA-A8C3-BA81410CCD49}"/>
              </a:ext>
            </a:extLst>
          </p:cNvPr>
          <p:cNvSpPr txBox="1"/>
          <p:nvPr/>
        </p:nvSpPr>
        <p:spPr>
          <a:xfrm>
            <a:off x="7244968" y="932534"/>
            <a:ext cx="1125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April 2025</a:t>
            </a:r>
            <a:endParaRPr lang="en-US" sz="8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D5EFE73C-A351-DFBD-1273-A87FA3E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93"/>
          <a:stretch/>
        </p:blipFill>
        <p:spPr>
          <a:xfrm>
            <a:off x="0" y="1207969"/>
            <a:ext cx="3143764" cy="2514600"/>
          </a:xfrm>
          <a:prstGeom prst="rect">
            <a:avLst/>
          </a:prstGeom>
        </p:spPr>
      </p:pic>
      <p:pic>
        <p:nvPicPr>
          <p:cNvPr id="16" name="Picture 15" descr="Map&#10;&#10;AI-generated content may be incorrect.">
            <a:extLst>
              <a:ext uri="{FF2B5EF4-FFF2-40B4-BE49-F238E27FC236}">
                <a16:creationId xmlns:a16="http://schemas.microsoft.com/office/drawing/2014/main" id="{5C589C1F-D505-6EA5-59A0-F5A44AC7F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625" y="1207969"/>
            <a:ext cx="3254188" cy="2514600"/>
          </a:xfrm>
          <a:prstGeom prst="rect">
            <a:avLst/>
          </a:prstGeom>
        </p:spPr>
      </p:pic>
      <p:pic>
        <p:nvPicPr>
          <p:cNvPr id="6" name="Picture 5" descr="Map&#10;&#10;AI-generated content may be incorrect.">
            <a:extLst>
              <a:ext uri="{FF2B5EF4-FFF2-40B4-BE49-F238E27FC236}">
                <a16:creationId xmlns:a16="http://schemas.microsoft.com/office/drawing/2014/main" id="{C8F77D6F-84B7-D477-DE78-95F7A429F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812" y="1207969"/>
            <a:ext cx="325418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09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28872FE3-067C-E850-DE6F-B408BC8B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3366" y="849458"/>
            <a:ext cx="4037040" cy="192024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E800984-18E9-9F4D-F2CD-780286C035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3366" y="2555159"/>
            <a:ext cx="4037040" cy="192024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E1082E-218B-0EE1-A64B-E9AC6918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423BCA5-1A59-368F-AD8C-31D904F8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Streamflow Forecast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419170-87EC-D61D-EE72-B1EFB82D3873}"/>
              </a:ext>
            </a:extLst>
          </p:cNvPr>
          <p:cNvSpPr txBox="1"/>
          <p:nvPr/>
        </p:nvSpPr>
        <p:spPr>
          <a:xfrm>
            <a:off x="269471" y="4386218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forecast: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 April – 06 May 2025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(30 days)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CC2655-F8FE-8864-95CC-15655BF90B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2653" t="26008" r="28163" b="9705"/>
          <a:stretch/>
        </p:blipFill>
        <p:spPr>
          <a:xfrm>
            <a:off x="391885" y="849458"/>
            <a:ext cx="2987071" cy="3536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9ACEC5-98B4-EEBD-6A94-177AD47878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2449" t="35713" r="54694" b="28314"/>
          <a:stretch/>
        </p:blipFill>
        <p:spPr>
          <a:xfrm>
            <a:off x="2649351" y="868273"/>
            <a:ext cx="729605" cy="10972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83CA52-B7B9-2E98-F598-5812909EF99A}"/>
              </a:ext>
            </a:extLst>
          </p:cNvPr>
          <p:cNvSpPr txBox="1">
            <a:spLocks noChangeAspect="1"/>
          </p:cNvSpPr>
          <p:nvPr/>
        </p:nvSpPr>
        <p:spPr>
          <a:xfrm>
            <a:off x="2649351" y="1921924"/>
            <a:ext cx="729605" cy="53860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7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2-(yellow), 5-(red) and 20Year (purple) exceedance probabilities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A5F699-9054-B7F5-30F1-9E1CACA6E36B}"/>
              </a:ext>
            </a:extLst>
          </p:cNvPr>
          <p:cNvSpPr txBox="1"/>
          <p:nvPr/>
        </p:nvSpPr>
        <p:spPr>
          <a:xfrm>
            <a:off x="4432041" y="1965513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6784D7-7C66-673B-764C-F1E46F9600BE}"/>
              </a:ext>
            </a:extLst>
          </p:cNvPr>
          <p:cNvSpPr txBox="1"/>
          <p:nvPr/>
        </p:nvSpPr>
        <p:spPr>
          <a:xfrm>
            <a:off x="4432041" y="3762642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@point B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890742-DFBA-8138-49DB-F9A1443F3ED0}"/>
              </a:ext>
            </a:extLst>
          </p:cNvPr>
          <p:cNvSpPr txBox="1"/>
          <p:nvPr/>
        </p:nvSpPr>
        <p:spPr>
          <a:xfrm>
            <a:off x="980039" y="1233156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CBECBD4-1A00-6251-22E2-F8BE9FF355C6}"/>
              </a:ext>
            </a:extLst>
          </p:cNvPr>
          <p:cNvSpPr txBox="1"/>
          <p:nvPr/>
        </p:nvSpPr>
        <p:spPr>
          <a:xfrm>
            <a:off x="980039" y="3083533"/>
            <a:ext cx="2297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24A0F6D-938E-9BF6-50E3-5E736C3ADAA4}"/>
              </a:ext>
            </a:extLst>
          </p:cNvPr>
          <p:cNvSpPr>
            <a:spLocks noChangeAspect="1"/>
          </p:cNvSpPr>
          <p:nvPr/>
        </p:nvSpPr>
        <p:spPr>
          <a:xfrm>
            <a:off x="776096" y="1233156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418532-DA62-0C27-E08A-DF4076C6C251}"/>
              </a:ext>
            </a:extLst>
          </p:cNvPr>
          <p:cNvSpPr>
            <a:spLocks noChangeAspect="1"/>
          </p:cNvSpPr>
          <p:nvPr/>
        </p:nvSpPr>
        <p:spPr>
          <a:xfrm>
            <a:off x="867536" y="3014635"/>
            <a:ext cx="91440" cy="914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20961A2-4200-6539-31D5-8DFCD5C93F71}"/>
              </a:ext>
            </a:extLst>
          </p:cNvPr>
          <p:cNvSpPr txBox="1"/>
          <p:nvPr/>
        </p:nvSpPr>
        <p:spPr>
          <a:xfrm>
            <a:off x="4275358" y="4352288"/>
            <a:ext cx="42714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Streamflow are expected to </a:t>
            </a:r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diminish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north but continue to be at 5-yr return period level in the southwestern part of the country in next 30 days.</a:t>
            </a:r>
            <a:endParaRPr lang="en-US" sz="1100" baseline="30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28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Google Shape;2678;p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679" name="Google Shape;2679;p83"/>
          <p:cNvSpPr txBox="1">
            <a:spLocks noGrp="1"/>
          </p:cNvSpPr>
          <p:nvPr>
            <p:ph type="body" idx="1"/>
          </p:nvPr>
        </p:nvSpPr>
        <p:spPr>
          <a:xfrm>
            <a:off x="5029200" y="457200"/>
            <a:ext cx="3657600" cy="41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49355</TotalTime>
  <Words>105</Words>
  <Application>Microsoft Office PowerPoint</Application>
  <PresentationFormat>On-screen Show (16:9)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Georgia</vt:lpstr>
      <vt:lpstr>Open Sans</vt:lpstr>
      <vt:lpstr>Simple Light</vt:lpstr>
      <vt:lpstr>Bolivia Flood Monitoring and Forecast</vt:lpstr>
      <vt:lpstr>Flooding Progression in Bolivia</vt:lpstr>
      <vt:lpstr>Streamflow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Gideon</dc:creator>
  <cp:lastModifiedBy>Pervez, Shahriar</cp:lastModifiedBy>
  <cp:revision>752</cp:revision>
  <dcterms:modified xsi:type="dcterms:W3CDTF">2025-04-07T17:21:09Z</dcterms:modified>
</cp:coreProperties>
</file>