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322" r:id="rId3"/>
    <p:sldId id="258" r:id="rId4"/>
    <p:sldId id="316" r:id="rId5"/>
    <p:sldId id="317" r:id="rId6"/>
    <p:sldId id="32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20" r:id="rId21"/>
    <p:sldId id="319" r:id="rId22"/>
    <p:sldId id="300" r:id="rId2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2" name="Google Shape;2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47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75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79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938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6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017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81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53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66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781934cd9b_0_11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2781934cd9b_0_11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39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1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27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70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72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05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37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4" name="Google Shape;14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2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3144450" y="117843"/>
            <a:ext cx="28551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2039" y="286792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88449"/>
            <a:ext cx="132386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9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0" name="Google Shape;1510;p9"/>
          <p:cNvSpPr txBox="1">
            <a:spLocks noGrp="1"/>
          </p:cNvSpPr>
          <p:nvPr>
            <p:ph type="body" idx="1"/>
          </p:nvPr>
        </p:nvSpPr>
        <p:spPr>
          <a:xfrm>
            <a:off x="462925" y="1152475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11" name="Google Shape;151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12" name="Google Shape;1512;p9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[standard]" type="twoColTx">
  <p:cSld name="TITLE_AND_TWO_COLUMNS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28" name="Google Shape;1628;p24"/>
          <p:cNvSpPr txBox="1">
            <a:spLocks noGrp="1"/>
          </p:cNvSpPr>
          <p:nvPr>
            <p:ph type="body" idx="2"/>
          </p:nvPr>
        </p:nvSpPr>
        <p:spPr>
          <a:xfrm>
            <a:off x="4823507" y="1152475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29" name="Google Shape;162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0" name="Google Shape;1630;p24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AF7BA-7E67-CBB8-CEB3-8BC40D371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78"/>
          <a:stretch/>
        </p:blipFill>
        <p:spPr>
          <a:xfrm>
            <a:off x="0" y="-125"/>
            <a:ext cx="5224953" cy="5143500"/>
          </a:xfrm>
          <a:prstGeom prst="rect">
            <a:avLst/>
          </a:prstGeom>
        </p:spPr>
      </p:pic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D90A4-12F8-D373-9B64-FC81521EC346}"/>
              </a:ext>
            </a:extLst>
          </p:cNvPr>
          <p:cNvSpPr txBox="1"/>
          <p:nvPr userDrawn="1"/>
        </p:nvSpPr>
        <p:spPr>
          <a:xfrm>
            <a:off x="871436" y="4371945"/>
            <a:ext cx="2619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in </a:t>
            </a:r>
            <a:r>
              <a:rPr lang="en-US" sz="1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Baghlan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province, May 4, 2022 (photo by </a:t>
            </a:r>
            <a:r>
              <a:rPr lang="en-US" sz="1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Mehrab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Ibrahim)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63" r:id="rId3"/>
    <p:sldLayoutId id="2147483670" r:id="rId4"/>
    <p:sldLayoutId id="214748368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39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dirty="0"/>
              <a:t>SWV and Streamflow Analog Year Analysis </a:t>
            </a:r>
            <a:endParaRPr dirty="0"/>
          </a:p>
        </p:txBody>
      </p:sp>
      <p:sp>
        <p:nvSpPr>
          <p:cNvPr id="2285" name="Google Shape;2285;p39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0" dirty="0">
                <a:latin typeface="Open Sans"/>
                <a:ea typeface="Open Sans"/>
                <a:cs typeface="Open Sans"/>
                <a:sym typeface="Open Sans"/>
              </a:rPr>
              <a:t>Shahriar Pervez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6" name="Google Shape;228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87" name="Google Shape;2287;p39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March 13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Kabul-east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BE95481E-0652-062F-3AD4-D5416172C5A0}"/>
              </a:ext>
            </a:extLst>
          </p:cNvPr>
          <p:cNvSpPr txBox="1">
            <a:spLocks/>
          </p:cNvSpPr>
          <p:nvPr/>
        </p:nvSpPr>
        <p:spPr>
          <a:xfrm>
            <a:off x="304800" y="3603804"/>
            <a:ext cx="8534400" cy="105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SWE throughout the spring season (Jan-Apr).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streamflow with occasional chance of elevated flow in the river.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 likelihood of flooding, especially in May.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7ADF2946-DF4B-8D30-4FDD-D39BE93D0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BC911F7D-3153-F393-94ED-DEEE56B12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88" y="950400"/>
            <a:ext cx="42896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341698" y="304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Kokcha_Ab-i-Rustaq-lower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03AB23A1-B9F8-0ABC-7BC6-375A2B0B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98" y="873400"/>
            <a:ext cx="4267200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C761C81A-B975-47C0-C382-972D865E5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3" y="873400"/>
            <a:ext cx="4296335" cy="2743200"/>
          </a:xfrm>
          <a:prstGeom prst="rect">
            <a:avLst/>
          </a:prstGeom>
        </p:spPr>
      </p:pic>
      <p:sp>
        <p:nvSpPr>
          <p:cNvPr id="6" name="Google Shape;2313;p42">
            <a:extLst>
              <a:ext uri="{FF2B5EF4-FFF2-40B4-BE49-F238E27FC236}">
                <a16:creationId xmlns:a16="http://schemas.microsoft.com/office/drawing/2014/main" id="{9C39A7DA-8078-CB34-C716-04DCE9F14CEA}"/>
              </a:ext>
            </a:extLst>
          </p:cNvPr>
          <p:cNvSpPr txBox="1">
            <a:spLocks/>
          </p:cNvSpPr>
          <p:nvPr/>
        </p:nvSpPr>
        <p:spPr>
          <a:xfrm>
            <a:off x="304800" y="3666325"/>
            <a:ext cx="8534400" cy="99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SWE throughout the season.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snowmelt, could be four to six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to below average Streamflow throughout the season. </a:t>
            </a:r>
          </a:p>
        </p:txBody>
      </p:sp>
    </p:spTree>
    <p:extLst>
      <p:ext uri="{BB962C8B-B14F-4D97-AF65-F5344CB8AC3E}">
        <p14:creationId xmlns:p14="http://schemas.microsoft.com/office/powerpoint/2010/main" val="82814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Panj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D2380367-1B4A-D296-EF4C-C2806DD9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3C448C53-8B7F-EB0E-5628-F7FC8C15C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" y="955858"/>
            <a:ext cx="4303059" cy="2743200"/>
          </a:xfrm>
          <a:prstGeom prst="rect">
            <a:avLst/>
          </a:prstGeom>
        </p:spPr>
      </p:pic>
      <p:sp>
        <p:nvSpPr>
          <p:cNvPr id="7" name="Google Shape;2313;p42">
            <a:extLst>
              <a:ext uri="{FF2B5EF4-FFF2-40B4-BE49-F238E27FC236}">
                <a16:creationId xmlns:a16="http://schemas.microsoft.com/office/drawing/2014/main" id="{59562FB5-15C9-6866-0D27-D3A876681F87}"/>
              </a:ext>
            </a:extLst>
          </p:cNvPr>
          <p:cNvSpPr txBox="1">
            <a:spLocks/>
          </p:cNvSpPr>
          <p:nvPr/>
        </p:nvSpPr>
        <p:spPr>
          <a:xfrm>
            <a:off x="304800" y="3666325"/>
            <a:ext cx="8534400" cy="99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SWE throughout the season.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snowmelt, could be six to eight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to below average Streamflow. </a:t>
            </a:r>
          </a:p>
        </p:txBody>
      </p:sp>
    </p:spTree>
    <p:extLst>
      <p:ext uri="{BB962C8B-B14F-4D97-AF65-F5344CB8AC3E}">
        <p14:creationId xmlns:p14="http://schemas.microsoft.com/office/powerpoint/2010/main" val="257741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Khanabad-lower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0BF86404-BDD0-E7FC-B173-190F64960298}"/>
              </a:ext>
            </a:extLst>
          </p:cNvPr>
          <p:cNvSpPr txBox="1">
            <a:spLocks/>
          </p:cNvSpPr>
          <p:nvPr/>
        </p:nvSpPr>
        <p:spPr>
          <a:xfrm>
            <a:off x="304800" y="3666325"/>
            <a:ext cx="8534400" cy="99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SWE throughout the season.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snowmelt, could be six to eight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to below average Streamflow with occasional chance for high flow in May.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3B6F7CD5-7ECC-557D-A9D9-15DFE920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5" y="950400"/>
            <a:ext cx="4296335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B35DB6D6-5D7C-F68A-5D87-4A776F2E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Kunduz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A4613271-D50A-A693-FB57-2311B5D1C8E4}"/>
              </a:ext>
            </a:extLst>
          </p:cNvPr>
          <p:cNvSpPr txBox="1">
            <a:spLocks/>
          </p:cNvSpPr>
          <p:nvPr/>
        </p:nvSpPr>
        <p:spPr>
          <a:xfrm>
            <a:off x="304799" y="3774131"/>
            <a:ext cx="8839201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SWE with exceptionally above average SWE very late in the season in 2018.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snowmelt. Which could complete four to six weeks in advance.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Generally, below average Streamflow with occasional chance for high flow capable of causing floods as it was in 2018.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028AEB89-7E3C-F71D-C107-962633ACC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5904DA15-DCD7-A59F-3B69-CB8911D86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88" y="950400"/>
            <a:ext cx="42896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Khulm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DF84F689-AB1C-F2B7-E7DC-7CA5D0E32E58}"/>
              </a:ext>
            </a:extLst>
          </p:cNvPr>
          <p:cNvSpPr txBox="1">
            <a:spLocks/>
          </p:cNvSpPr>
          <p:nvPr/>
        </p:nvSpPr>
        <p:spPr>
          <a:xfrm>
            <a:off x="304800" y="3646785"/>
            <a:ext cx="8534400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 below average SWE with exceptionally above average SWE very late in the season in 2018.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snowmelt. Which could complete four to six weeks in advance.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Streamflow with occasional chance for high flow capable of causing floods as it was in 2018.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5BEBE687-26C4-155C-EB2C-F4F8670E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7C67F259-DA22-BBB9-B4D7-8B6E46976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5" y="950400"/>
            <a:ext cx="429633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Balkhab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0FB3993B-5E2A-0326-1335-FF7AE48D52F2}"/>
              </a:ext>
            </a:extLst>
          </p:cNvPr>
          <p:cNvSpPr txBox="1">
            <a:spLocks/>
          </p:cNvSpPr>
          <p:nvPr/>
        </p:nvSpPr>
        <p:spPr>
          <a:xfrm>
            <a:off x="304800" y="3774131"/>
            <a:ext cx="8534400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to below average SWE throughout the season.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snowmelt, one to two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Streamflow with occasional chance for high flow in the river in late spring.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1EDDA-7052-8ADD-A111-E6420605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E8C77D4F-5245-07C5-4992-580712512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5" y="950400"/>
            <a:ext cx="429633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7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Sari Pul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23B76D9B-6007-6640-3F96-88FC3C5B63E9}"/>
              </a:ext>
            </a:extLst>
          </p:cNvPr>
          <p:cNvSpPr txBox="1">
            <a:spLocks/>
          </p:cNvSpPr>
          <p:nvPr/>
        </p:nvSpPr>
        <p:spPr>
          <a:xfrm>
            <a:off x="304800" y="3774131"/>
            <a:ext cx="8534400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SWE through most of the season.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snowmelt, three to four weeks in advance.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 average Streamflow with occasional chance for moderate flow in the river.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11127C8B-B9AF-A45B-3B46-B9E4DC48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67E216B7-1C07-0978-EC78-5A6557A2C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88" y="950400"/>
            <a:ext cx="42896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Shirin Tagab - lower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79FF1D03-B3BC-59B7-CA40-5E8ADA8A5D48}"/>
              </a:ext>
            </a:extLst>
          </p:cNvPr>
          <p:cNvSpPr txBox="1">
            <a:spLocks/>
          </p:cNvSpPr>
          <p:nvPr/>
        </p:nvSpPr>
        <p:spPr>
          <a:xfrm>
            <a:off x="304800" y="3680351"/>
            <a:ext cx="8534400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 below average SWE in spring. 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snowmelt, four to six weeks in advance.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likelihood of below average Streamflow throughout the season. 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048F1300-E284-297D-E088-A7C9C7B2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23DEF0C1-A306-3E24-5120-0186B9633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" y="950400"/>
            <a:ext cx="43030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Bala Murghab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11206033-8C56-AA36-235F-53C98FBB23D1}"/>
              </a:ext>
            </a:extLst>
          </p:cNvPr>
          <p:cNvSpPr txBox="1">
            <a:spLocks/>
          </p:cNvSpPr>
          <p:nvPr/>
        </p:nvSpPr>
        <p:spPr>
          <a:xfrm>
            <a:off x="304800" y="3680351"/>
            <a:ext cx="8534400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to below average SWE in spring. 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SWE resulted in high streamflow in 2018.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current average SWE, there is likelihood of elevated Streamflow in late spring.  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9103391E-EE55-B392-0B5B-3192A061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E5689DC6-817E-E5F2-A10F-F9504349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18" y="950400"/>
            <a:ext cx="43097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17C2-64C0-FA3D-FB55-80C85898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Niña Analog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3A9DC-F8AF-0BF4-E943-400AA02ACE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26" name="Picture 2" descr="IRI ENSO Forecast Histogram Image">
            <a:extLst>
              <a:ext uri="{FF2B5EF4-FFF2-40B4-BE49-F238E27FC236}">
                <a16:creationId xmlns:a16="http://schemas.microsoft.com/office/drawing/2014/main" id="{40CD508F-5267-B3F6-8FBE-6F7E0ADA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435208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6534C-4662-1D54-2099-AA7B20DD4163}"/>
              </a:ext>
            </a:extLst>
          </p:cNvPr>
          <p:cNvSpPr txBox="1"/>
          <p:nvPr/>
        </p:nvSpPr>
        <p:spPr>
          <a:xfrm>
            <a:off x="4572000" y="4201551"/>
            <a:ext cx="3955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2000-01, 2003-04,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2005-06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2007-08,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2010-11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2020-2021, 2021-2022,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2022-23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2023-2024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Picture 27" descr="Chart&#10;&#10;AI-generated content may be incorrect.">
            <a:extLst>
              <a:ext uri="{FF2B5EF4-FFF2-40B4-BE49-F238E27FC236}">
                <a16:creationId xmlns:a16="http://schemas.microsoft.com/office/drawing/2014/main" id="{4D5FF490-E576-0F18-D331-510E3BA7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476" y="1435208"/>
            <a:ext cx="36210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5C53-5283-EF69-1C74-65CBBB18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2410B-2673-C7FB-95EA-E59C60E92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52475"/>
            <a:ext cx="8340291" cy="3416400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to below average SWE in early spring (Jan-Mar), but below average SWE in late spring (Apr-May).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 could be highly variable over the mountainous basin in the northeast. 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likelihood of early completion of snowmelt, which could be two to eight weeks in advance depending on location.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likelihood of average streamflow in southern basins and below average streamflow in northern basins.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Likelihood of average streamflow in the eastern basins with occasional higher flow capable of causing floods.</a:t>
            </a:r>
          </a:p>
          <a:p>
            <a:pPr marL="285750" indent="-285750">
              <a:spcAft>
                <a:spcPts val="600"/>
              </a:spcAft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would play a critical role for building up of snowpack and completion of snowmelt. </a:t>
            </a:r>
          </a:p>
          <a:p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E0310-98A8-57C4-503D-FD080A06A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332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9CB3-9316-8620-CE0C-34E776FD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There are Flash Flooding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54EE0-54E1-F9E6-A3A8-5045007E7C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0" name="Google Shape;2313;p42">
            <a:extLst>
              <a:ext uri="{FF2B5EF4-FFF2-40B4-BE49-F238E27FC236}">
                <a16:creationId xmlns:a16="http://schemas.microsoft.com/office/drawing/2014/main" id="{8055090A-C7F0-4428-391B-54F7BD0768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7026" y="1171593"/>
            <a:ext cx="8229600" cy="1522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flash flood can occur anytime and anywhere depending on the nature of the precipitation and in combination with snowmelt.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will always be moderate likelihood of flash flooding across Afghanistan. </a:t>
            </a:r>
          </a:p>
        </p:txBody>
      </p:sp>
    </p:spTree>
    <p:extLst>
      <p:ext uri="{BB962C8B-B14F-4D97-AF65-F5344CB8AC3E}">
        <p14:creationId xmlns:p14="http://schemas.microsoft.com/office/powerpoint/2010/main" val="161472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and let me know if you have questions.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41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Basins &amp; Monitoring Points</a:t>
            </a:r>
            <a:endParaRPr dirty="0"/>
          </a:p>
        </p:txBody>
      </p:sp>
      <p:sp>
        <p:nvSpPr>
          <p:cNvPr id="2307" name="Google Shape;230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C8B7D1C-41E4-27DC-598A-B7C9D7F47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63" y="1096869"/>
            <a:ext cx="4141695" cy="3200400"/>
          </a:xfrm>
          <a:prstGeom prst="rect">
            <a:avLst/>
          </a:prstGeom>
        </p:spPr>
      </p:pic>
      <p:sp>
        <p:nvSpPr>
          <p:cNvPr id="5" name="Google Shape;2313;p42">
            <a:extLst>
              <a:ext uri="{FF2B5EF4-FFF2-40B4-BE49-F238E27FC236}">
                <a16:creationId xmlns:a16="http://schemas.microsoft.com/office/drawing/2014/main" id="{0677AC5D-906D-7426-C893-F1470C47C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2474"/>
            <a:ext cx="3873563" cy="3349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Streamflow monitoring points above or near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populated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areas or major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areas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basins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look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Niña analog years of SWV and streamflow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 and 2022-2023 in 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northern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basins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2005-2006 and 2010-2011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southern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Hari Rod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1E2957EB-518D-140E-FF11-28085268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5" y="960062"/>
            <a:ext cx="4296335" cy="2743200"/>
          </a:xfrm>
          <a:prstGeom prst="rect">
            <a:avLst/>
          </a:prstGeom>
        </p:spPr>
      </p:pic>
      <p:pic>
        <p:nvPicPr>
          <p:cNvPr id="8" name="Picture 7" descr="Chart, histogram&#10;&#10;AI-generated content may be incorrect.">
            <a:extLst>
              <a:ext uri="{FF2B5EF4-FFF2-40B4-BE49-F238E27FC236}">
                <a16:creationId xmlns:a16="http://schemas.microsoft.com/office/drawing/2014/main" id="{C8D29050-2CA7-083E-3613-C35A05FCC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60062"/>
            <a:ext cx="4267200" cy="2743200"/>
          </a:xfrm>
          <a:prstGeom prst="rect">
            <a:avLst/>
          </a:prstGeom>
        </p:spPr>
      </p:pic>
      <p:sp>
        <p:nvSpPr>
          <p:cNvPr id="11" name="Google Shape;2313;p42">
            <a:extLst>
              <a:ext uri="{FF2B5EF4-FFF2-40B4-BE49-F238E27FC236}">
                <a16:creationId xmlns:a16="http://schemas.microsoft.com/office/drawing/2014/main" id="{35A4A059-7E90-2001-CDFA-470695E6454A}"/>
              </a:ext>
            </a:extLst>
          </p:cNvPr>
          <p:cNvSpPr txBox="1">
            <a:spLocks/>
          </p:cNvSpPr>
          <p:nvPr/>
        </p:nvSpPr>
        <p:spPr>
          <a:xfrm>
            <a:off x="304800" y="3736374"/>
            <a:ext cx="8534400" cy="92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SWE during spring (Jan-Feb), while there were a big uptake in SWE in 2011.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 at least two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streamflow during Mar-Apr then below average thereafter. Less likelihood of flooding in the basin.  </a:t>
            </a:r>
          </a:p>
        </p:txBody>
      </p:sp>
    </p:spTree>
    <p:extLst>
      <p:ext uri="{BB962C8B-B14F-4D97-AF65-F5344CB8AC3E}">
        <p14:creationId xmlns:p14="http://schemas.microsoft.com/office/powerpoint/2010/main" val="48077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Farah Adraskan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2313;p42">
            <a:extLst>
              <a:ext uri="{FF2B5EF4-FFF2-40B4-BE49-F238E27FC236}">
                <a16:creationId xmlns:a16="http://schemas.microsoft.com/office/drawing/2014/main" id="{38BECEBE-EBEC-8792-8D6D-AD6F48B7283A}"/>
              </a:ext>
            </a:extLst>
          </p:cNvPr>
          <p:cNvSpPr txBox="1">
            <a:spLocks/>
          </p:cNvSpPr>
          <p:nvPr/>
        </p:nvSpPr>
        <p:spPr>
          <a:xfrm>
            <a:off x="304800" y="3680351"/>
            <a:ext cx="8534400" cy="8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Highly variable SWE.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likelihood of below average Streamflow throughout the season.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likelihood of flooding in the basin.  </a:t>
            </a:r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83D54A03-96AD-25E4-B0DE-62F8F14B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8" y="950400"/>
            <a:ext cx="4289612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C5353C9E-032F-AB14-B538-A74DD835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7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Helmand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FEA852C6-B5BB-C5CA-53C0-D63854B4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DEB41C57-F7C2-04DD-0887-F514534ED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5" y="950400"/>
            <a:ext cx="4296335" cy="2743200"/>
          </a:xfrm>
          <a:prstGeom prst="rect">
            <a:avLst/>
          </a:prstGeom>
        </p:spPr>
      </p:pic>
      <p:sp>
        <p:nvSpPr>
          <p:cNvPr id="8" name="Google Shape;2313;p42">
            <a:extLst>
              <a:ext uri="{FF2B5EF4-FFF2-40B4-BE49-F238E27FC236}">
                <a16:creationId xmlns:a16="http://schemas.microsoft.com/office/drawing/2014/main" id="{1E82727D-1BC2-EC50-E74D-BC2F09BB6D56}"/>
              </a:ext>
            </a:extLst>
          </p:cNvPr>
          <p:cNvSpPr txBox="1">
            <a:spLocks/>
          </p:cNvSpPr>
          <p:nvPr/>
        </p:nvSpPr>
        <p:spPr>
          <a:xfrm>
            <a:off x="304800" y="3736374"/>
            <a:ext cx="8534400" cy="92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SWE during spring (Jan-Feb), but below average SWE in late spring (Mar-Apr).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 at least two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streamflow during Mar-Apr then below average thereafter. Less likelihood of flooding in the basin.  </a:t>
            </a:r>
          </a:p>
        </p:txBody>
      </p:sp>
    </p:spTree>
    <p:extLst>
      <p:ext uri="{BB962C8B-B14F-4D97-AF65-F5344CB8AC3E}">
        <p14:creationId xmlns:p14="http://schemas.microsoft.com/office/powerpoint/2010/main" val="418615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Argandab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Google Shape;2313;p42">
            <a:extLst>
              <a:ext uri="{FF2B5EF4-FFF2-40B4-BE49-F238E27FC236}">
                <a16:creationId xmlns:a16="http://schemas.microsoft.com/office/drawing/2014/main" id="{DAFFA82E-681C-DE48-E3FC-52095B15E51E}"/>
              </a:ext>
            </a:extLst>
          </p:cNvPr>
          <p:cNvSpPr txBox="1">
            <a:spLocks/>
          </p:cNvSpPr>
          <p:nvPr/>
        </p:nvSpPr>
        <p:spPr>
          <a:xfrm>
            <a:off x="304800" y="3736374"/>
            <a:ext cx="8534400" cy="92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SWE during spring (Jan-Feb), but below average SWE in late spring (Mar-Apr).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 at least two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streamflow during Mar-Apr and below average thereafter. Less likelihood of flooding in the basin.  </a:t>
            </a:r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45B6DD74-5F6E-9983-65D2-A10E5836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3" y="950400"/>
            <a:ext cx="4296335" cy="2743200"/>
          </a:xfrm>
          <a:prstGeom prst="rect">
            <a:avLst/>
          </a:prstGeom>
        </p:spPr>
      </p:pic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561B7BC2-66A7-67DA-75D5-BA9FEE5CA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608" y="9504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Ghazni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2313;p42">
            <a:extLst>
              <a:ext uri="{FF2B5EF4-FFF2-40B4-BE49-F238E27FC236}">
                <a16:creationId xmlns:a16="http://schemas.microsoft.com/office/drawing/2014/main" id="{06339C5C-983C-7E2C-2585-3D53B4DC3708}"/>
              </a:ext>
            </a:extLst>
          </p:cNvPr>
          <p:cNvSpPr txBox="1">
            <a:spLocks/>
          </p:cNvSpPr>
          <p:nvPr/>
        </p:nvSpPr>
        <p:spPr>
          <a:xfrm>
            <a:off x="304800" y="3603804"/>
            <a:ext cx="8534400" cy="105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SWE throughout the season.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Progression of on time snowmelt can be expected.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streamflow during Mar-Apr with occasional chance of elevated flow in the river. 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6E163956-245D-44D9-78BC-A1B2CF63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7D968D25-98B6-824A-B411-7BC1560EB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" y="950400"/>
            <a:ext cx="43030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Shamal</a:t>
            </a:r>
            <a:endParaRPr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" name="Google Shape;2313;p42">
            <a:extLst>
              <a:ext uri="{FF2B5EF4-FFF2-40B4-BE49-F238E27FC236}">
                <a16:creationId xmlns:a16="http://schemas.microsoft.com/office/drawing/2014/main" id="{DA56E7BF-2E84-9C26-2AF8-EA7B4FF79C9A}"/>
              </a:ext>
            </a:extLst>
          </p:cNvPr>
          <p:cNvSpPr txBox="1">
            <a:spLocks/>
          </p:cNvSpPr>
          <p:nvPr/>
        </p:nvSpPr>
        <p:spPr>
          <a:xfrm>
            <a:off x="304800" y="3603804"/>
            <a:ext cx="8534400" cy="105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 was highly variable.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of early completion of snowmelt. Given the size of the basin snowmelt could complete four to six weeks in advance. </a:t>
            </a:r>
          </a:p>
          <a:p>
            <a:pPr marL="285750" indent="-285750">
              <a:spcAft>
                <a:spcPts val="600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Highly variable streamflow through the season mostly because of the smaller size of the basin. </a:t>
            </a:r>
          </a:p>
        </p:txBody>
      </p:sp>
      <p:pic>
        <p:nvPicPr>
          <p:cNvPr id="4" name="Picture 3" descr="Chart, histogram&#10;&#10;AI-generated content may be incorrect.">
            <a:extLst>
              <a:ext uri="{FF2B5EF4-FFF2-40B4-BE49-F238E27FC236}">
                <a16:creationId xmlns:a16="http://schemas.microsoft.com/office/drawing/2014/main" id="{DA365E82-F4BD-037D-4B6F-229798012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0400"/>
            <a:ext cx="4267200" cy="2743200"/>
          </a:xfrm>
          <a:prstGeom prst="rect">
            <a:avLst/>
          </a:prstGeom>
        </p:spPr>
      </p:pic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E336191A-7600-ECA7-5CC4-87FEDB03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2" y="950400"/>
            <a:ext cx="429633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3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892</Words>
  <Application>Microsoft Office PowerPoint</Application>
  <PresentationFormat>On-screen Show (16:9)</PresentationFormat>
  <Paragraphs>108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Open Sans</vt:lpstr>
      <vt:lpstr>Arial</vt:lpstr>
      <vt:lpstr>Georgia</vt:lpstr>
      <vt:lpstr>Simple Light</vt:lpstr>
      <vt:lpstr>SWV and Streamflow Analog Year Analysis </vt:lpstr>
      <vt:lpstr>La Niña Analog Years</vt:lpstr>
      <vt:lpstr>Basins &amp; Monitoring Points</vt:lpstr>
      <vt:lpstr>Hari Rod</vt:lpstr>
      <vt:lpstr>Farah Adraskan</vt:lpstr>
      <vt:lpstr>Helmand</vt:lpstr>
      <vt:lpstr>Argandab</vt:lpstr>
      <vt:lpstr>Ghazni</vt:lpstr>
      <vt:lpstr>Shamal</vt:lpstr>
      <vt:lpstr>Kabul-east</vt:lpstr>
      <vt:lpstr>Kokcha_Ab-i-Rustaq-lower</vt:lpstr>
      <vt:lpstr>Panj</vt:lpstr>
      <vt:lpstr>Khanabad-lower</vt:lpstr>
      <vt:lpstr>Kunduz</vt:lpstr>
      <vt:lpstr>Khulm</vt:lpstr>
      <vt:lpstr>Balkhab</vt:lpstr>
      <vt:lpstr>Sari Pul</vt:lpstr>
      <vt:lpstr>Shirin Tagab - lower</vt:lpstr>
      <vt:lpstr>Bala Murghab</vt:lpstr>
      <vt:lpstr>Observation summary</vt:lpstr>
      <vt:lpstr>Then There are Flash Flooding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143</cp:revision>
  <dcterms:modified xsi:type="dcterms:W3CDTF">2025-03-13T18:54:30Z</dcterms:modified>
</cp:coreProperties>
</file>