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23"/>
  </p:notesMasterIdLst>
  <p:sldIdLst>
    <p:sldId id="256" r:id="rId2"/>
    <p:sldId id="309" r:id="rId3"/>
    <p:sldId id="307" r:id="rId4"/>
    <p:sldId id="270" r:id="rId5"/>
    <p:sldId id="324" r:id="rId6"/>
    <p:sldId id="325" r:id="rId7"/>
    <p:sldId id="326" r:id="rId8"/>
    <p:sldId id="323" r:id="rId9"/>
    <p:sldId id="322" r:id="rId10"/>
    <p:sldId id="321" r:id="rId11"/>
    <p:sldId id="320" r:id="rId12"/>
    <p:sldId id="311" r:id="rId13"/>
    <p:sldId id="312" r:id="rId14"/>
    <p:sldId id="313" r:id="rId15"/>
    <p:sldId id="318" r:id="rId16"/>
    <p:sldId id="319" r:id="rId17"/>
    <p:sldId id="317" r:id="rId18"/>
    <p:sldId id="314" r:id="rId19"/>
    <p:sldId id="315" r:id="rId20"/>
    <p:sldId id="316" r:id="rId21"/>
    <p:sldId id="327" r:id="rId22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SemiBold" panose="020B0706030804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6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C0A31051-A9ED-0C00-9AA7-56D815925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BED07FF7-2B9D-D5AF-6CF0-2636D72B2F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C346DE70-546A-B5F9-1A37-274D58958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208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DC832BD3-C198-6A13-F691-C6956E9CA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B2A51FB6-3961-D703-4136-558648DFF5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6F9687D5-9E4F-2212-07CC-F683705FC0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546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95E1CB64-DA08-4755-85FC-B6CCD5C4C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2E40CE8A-F595-B95F-F50D-2899BF7CA2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746769BB-8FD5-D087-8662-B380FB594E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507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6D3DEC18-4630-E408-41C2-9BC2BD172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4DC19B1F-B854-97EB-9BAE-43628BC1BC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27CC98A8-5CF1-3AC6-AB09-B4DD0BE70C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070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559E5A2D-79CF-65E3-ADE9-74FE21A4C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ADD894BD-79DD-22B2-EC46-3D5B9B99BB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7291BF06-422D-253A-D038-139CF6262C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506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819A1769-C77B-0D03-A23C-4D50AE26D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A0E34B49-E629-7116-A2AE-BC46EB8E2B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A79834E3-CE48-A844-4F45-CAEF00D869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012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A6A4A934-E8BC-E97C-6149-02355615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CB0460CB-DBE4-7697-9118-4DFD857CEA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8BA1691E-293F-D0A6-623F-28757D27E7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82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4A04EA7C-87A6-F81C-B9B6-4E2C6ACBD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983B8669-9BDF-B20F-7451-673E59BE8C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B79FFF49-DAEB-3F30-E9CF-A0A83C3780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847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62E7C905-BE0F-E12F-E608-D01BB6FA9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00B85F31-F443-BBE1-6856-1EE109CF10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3DCF2550-93A3-9196-EB0A-FF10EC85BD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883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B1F9A8C6-D66D-04D2-A9CD-7AFAD2466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F40777DA-99F5-E3E0-19A4-920142059A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7EA8351B-8A0A-0C52-C759-78C9074A39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67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146A84B8-7F4D-30A5-D8D4-D10F4A86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9BA4B213-D1D6-4722-60F2-5671DAAEB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2AEEF4B9-8445-373F-E785-1C45D07442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6731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8B490A02-09FA-CB8A-7FE1-73D77E615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E40C9945-733A-4E22-37B7-C5B5441A6E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B1458065-74DA-8810-84EA-57A8745CB8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59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2B1FEA68-8664-E8A9-2E63-E7D1B6F1F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BA4053D1-ABEB-E5A3-8114-DC99AEA791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680FBB25-3FF9-F6EA-530D-756E1A1177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48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54D86AEE-EF77-ECBB-D706-65F62761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AD7E555D-A44A-7CF9-0DFA-B0618B57F1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BDE9305C-8D53-BF0B-4DA0-EBF72F002A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49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97EE0D0A-64EC-62D3-C825-173CE2AFC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7B96BFC1-BD64-BEB8-46FB-2BF66F7831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C7708625-617B-1968-6793-BE6452D4F0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286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D0FA3C00-A1E5-81D3-28CE-E7C34E74D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608CA1E9-6D23-7191-B2DF-ABD877E0B5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DE3E9D26-B3BF-C003-E830-D8972A7F3C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11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F9C992AF-D0CB-AA83-677D-A10F47E56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22A295EA-42B5-7B22-161B-193CF7AA6A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AC713D8B-E808-E5C9-E520-4F8B27DF16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1699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FC7364AC-C7E1-8D3C-E1A8-BE6BCE04E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C9DE8E6F-6EA6-1EED-9BF3-1BD182F477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E9578E80-127A-AFBE-8171-947E2904D8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853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97FC5DF1-DB92-45C1-6E9F-0570E4020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AFB90785-8646-9EFB-4CD0-AC378FA480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33B5A89F-E1E7-CB37-9E89-F35378DD93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46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alternate]">
  <p:cSld name="TITLE_3_6_1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601" name="Google Shape;601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3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531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3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346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3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1" name="Google Shape;1181;p3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ign, tableware&#10;&#10;AI-generated content may be incorrect.">
            <a:extLst>
              <a:ext uri="{FF2B5EF4-FFF2-40B4-BE49-F238E27FC236}">
                <a16:creationId xmlns:a16="http://schemas.microsoft.com/office/drawing/2014/main" id="{D35AED94-D8BD-5C5F-EEE4-E43FA935F5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40016" y="4732348"/>
            <a:ext cx="691978" cy="2560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5" r:id="rId7"/>
    <p:sldLayoutId id="2147483666" r:id="rId8"/>
    <p:sldLayoutId id="2147483668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Shahriar Pervez and Kimberly Slinski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February 03,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Snow Water Volume and Streamflow</a:t>
            </a:r>
            <a:br>
              <a:rPr lang="en" dirty="0"/>
            </a:br>
            <a:r>
              <a:rPr lang="en" dirty="0"/>
              <a:t>Analog Year Analysis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970A965-15BA-C99E-DAF0-4A266C076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D125830A-D741-3A9A-4D46-C0DB94F598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Kabul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981C83A1-9D59-94AD-4A04-28667353602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7AC3F2-DECE-A17F-0617-58350AAA45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B35A3F-6903-3222-A226-C8C0976075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5" name="Google Shape;3888;p60">
            <a:extLst>
              <a:ext uri="{FF2B5EF4-FFF2-40B4-BE49-F238E27FC236}">
                <a16:creationId xmlns:a16="http://schemas.microsoft.com/office/drawing/2014/main" id="{287002E5-BB4C-965F-D415-9B92F1442A4F}"/>
              </a:ext>
            </a:extLst>
          </p:cNvPr>
          <p:cNvSpPr txBox="1">
            <a:spLocks/>
          </p:cNvSpPr>
          <p:nvPr/>
        </p:nvSpPr>
        <p:spPr>
          <a:xfrm>
            <a:off x="3751635" y="3712839"/>
            <a:ext cx="5274774" cy="101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203200">
              <a:spcBef>
                <a:spcPts val="200"/>
              </a:spcBef>
            </a:pPr>
            <a:r>
              <a:rPr lang="en-US" sz="1300" dirty="0"/>
              <a:t>Significant uptake in SWE in late January to early February.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Above-average streamflow likely, with high likelihood of flooding in May.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Snowmelt likely to conclude a week in advance. </a:t>
            </a:r>
          </a:p>
          <a:p>
            <a:pPr marL="342900" indent="-203200">
              <a:spcBef>
                <a:spcPts val="200"/>
              </a:spcBef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81133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005C9620-7DF3-B324-8A52-C41A5A858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708132E6-4684-0D04-FABD-FA6761C0A4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Kokcha</a:t>
            </a:r>
            <a:r>
              <a:rPr lang="en-US" dirty="0"/>
              <a:t> Ab-</a:t>
            </a:r>
            <a:r>
              <a:rPr lang="en-US" dirty="0" err="1"/>
              <a:t>i</a:t>
            </a:r>
            <a:r>
              <a:rPr lang="en-US" dirty="0"/>
              <a:t>-</a:t>
            </a:r>
            <a:r>
              <a:rPr lang="en-US" dirty="0" err="1"/>
              <a:t>rastaq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3BF8AC3D-81ED-14BF-ED51-738AC3C39A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28933E-BB87-953F-8609-EB52C9D18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FBAB56-51DF-B38C-6EA5-A44D597E57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5" name="Google Shape;3888;p60">
            <a:extLst>
              <a:ext uri="{FF2B5EF4-FFF2-40B4-BE49-F238E27FC236}">
                <a16:creationId xmlns:a16="http://schemas.microsoft.com/office/drawing/2014/main" id="{BEEF7DB1-551B-B420-3EEB-9028ED87654D}"/>
              </a:ext>
            </a:extLst>
          </p:cNvPr>
          <p:cNvSpPr txBox="1">
            <a:spLocks/>
          </p:cNvSpPr>
          <p:nvPr/>
        </p:nvSpPr>
        <p:spPr>
          <a:xfrm>
            <a:off x="3751635" y="3712839"/>
            <a:ext cx="5274774" cy="101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203200">
              <a:spcBef>
                <a:spcPts val="200"/>
              </a:spcBef>
            </a:pPr>
            <a:r>
              <a:rPr lang="en-US" sz="1300" dirty="0"/>
              <a:t>Record low SWE since the start of the season but expected average SWE in the rest of the season.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Average streamflow likely, with less likelihood of flooding.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Snowmelt likely to conclude in normal time. </a:t>
            </a:r>
          </a:p>
          <a:p>
            <a:pPr marL="342900" indent="-203200">
              <a:spcBef>
                <a:spcPts val="200"/>
              </a:spcBef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05503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A362DF70-5805-AD92-5AAD-85ABC0C7D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4C4399D8-12CB-07BA-E8B4-58AAA9D017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Panj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266062C0-205B-87BD-F365-BB77714C07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4A3BD1-01D9-CB9A-C884-5DA6D86C62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8602C7-3F2A-087D-2F67-AE224A2326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6" name="Google Shape;3888;p60">
            <a:extLst>
              <a:ext uri="{FF2B5EF4-FFF2-40B4-BE49-F238E27FC236}">
                <a16:creationId xmlns:a16="http://schemas.microsoft.com/office/drawing/2014/main" id="{8ACB28DC-7CAF-3C23-1785-D3DAFB2D75EF}"/>
              </a:ext>
            </a:extLst>
          </p:cNvPr>
          <p:cNvSpPr txBox="1">
            <a:spLocks/>
          </p:cNvSpPr>
          <p:nvPr/>
        </p:nvSpPr>
        <p:spPr>
          <a:xfrm>
            <a:off x="3751635" y="3712839"/>
            <a:ext cx="5274774" cy="101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203200">
              <a:spcBef>
                <a:spcPts val="200"/>
              </a:spcBef>
            </a:pPr>
            <a:r>
              <a:rPr lang="en-US" sz="1300" dirty="0"/>
              <a:t>Record low SWE since the start of the season but expected average SWE in the rest of the season.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Average streamflow likely, with less likelihood of flooding.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Snowmelt likely to conclude in normal time. </a:t>
            </a:r>
          </a:p>
          <a:p>
            <a:pPr marL="342900" indent="-203200">
              <a:spcBef>
                <a:spcPts val="200"/>
              </a:spcBef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33602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3586553-C9C8-64EE-97DB-FF3799245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4DDEF491-5D03-1713-766B-D92474E64A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Khanabad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2E5844EB-12C5-E77D-4486-5D6B1FB9AF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14121B-A61E-DD0B-024D-58F8D3F6B9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D452AE-183F-3BB8-3890-B9317837C2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5" name="Google Shape;3888;p60">
            <a:extLst>
              <a:ext uri="{FF2B5EF4-FFF2-40B4-BE49-F238E27FC236}">
                <a16:creationId xmlns:a16="http://schemas.microsoft.com/office/drawing/2014/main" id="{60B97E6B-4637-D2BC-A57A-5A71EE89D327}"/>
              </a:ext>
            </a:extLst>
          </p:cNvPr>
          <p:cNvSpPr txBox="1">
            <a:spLocks/>
          </p:cNvSpPr>
          <p:nvPr/>
        </p:nvSpPr>
        <p:spPr>
          <a:xfrm>
            <a:off x="3751635" y="3712839"/>
            <a:ext cx="5274774" cy="101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203200">
              <a:spcBef>
                <a:spcPts val="200"/>
              </a:spcBef>
            </a:pPr>
            <a:r>
              <a:rPr lang="en-US" sz="1300" dirty="0"/>
              <a:t>Record low SWE since the start of the season but expected average SWE in the rest of the season.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Average streamflow likely, with moderate likelihood of flooding in May.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Snowmelt likely to conclude in normal time. </a:t>
            </a:r>
          </a:p>
          <a:p>
            <a:pPr marL="342900" indent="-203200">
              <a:spcBef>
                <a:spcPts val="200"/>
              </a:spcBef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82923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84E39D92-0BD0-3FA5-AEFC-4EA930642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5651F312-4D1B-8E3A-3B4E-2EFB4C301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Kunduz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AAC1C5CF-7D65-FD49-1F88-7E59E4EFF4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9AA548-3932-9D2D-D128-D5E0FA6D0A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6CD4008-FB6E-D3D6-045E-17E12377FD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5" name="Google Shape;3888;p60">
            <a:extLst>
              <a:ext uri="{FF2B5EF4-FFF2-40B4-BE49-F238E27FC236}">
                <a16:creationId xmlns:a16="http://schemas.microsoft.com/office/drawing/2014/main" id="{5AB9DFDA-BFDA-3337-C03F-97B6C796E935}"/>
              </a:ext>
            </a:extLst>
          </p:cNvPr>
          <p:cNvSpPr txBox="1">
            <a:spLocks/>
          </p:cNvSpPr>
          <p:nvPr/>
        </p:nvSpPr>
        <p:spPr>
          <a:xfrm>
            <a:off x="3751635" y="3712839"/>
            <a:ext cx="5274774" cy="101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203200">
              <a:spcBef>
                <a:spcPts val="200"/>
              </a:spcBef>
            </a:pPr>
            <a:r>
              <a:rPr lang="en-US" sz="1300" dirty="0"/>
              <a:t>Noticeable uptake in SWE in late January to early February. 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Above-average streamflow likely, with moderate likelihood of flooding in May.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Snowmelt likely to conclude in normal time. </a:t>
            </a:r>
          </a:p>
          <a:p>
            <a:pPr marL="342900" indent="-203200">
              <a:spcBef>
                <a:spcPts val="200"/>
              </a:spcBef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4695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82CB5B92-BD03-39D6-2AC7-FD48BDEB8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09842C17-3B60-A459-14BB-D8D8647FF5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Khulm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A3919393-DC6A-79C9-E83C-12C07C4FB0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0BF5C7-62BD-129B-74B2-C7482CDFD1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C2A7CB-12BC-3C5D-51CC-C0134198AE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5" name="Google Shape;3888;p60">
            <a:extLst>
              <a:ext uri="{FF2B5EF4-FFF2-40B4-BE49-F238E27FC236}">
                <a16:creationId xmlns:a16="http://schemas.microsoft.com/office/drawing/2014/main" id="{A236E125-6E9D-2895-2DBA-D3B968618DC9}"/>
              </a:ext>
            </a:extLst>
          </p:cNvPr>
          <p:cNvSpPr txBox="1">
            <a:spLocks/>
          </p:cNvSpPr>
          <p:nvPr/>
        </p:nvSpPr>
        <p:spPr>
          <a:xfrm>
            <a:off x="3751635" y="3712839"/>
            <a:ext cx="5274774" cy="101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203200">
              <a:spcBef>
                <a:spcPts val="200"/>
              </a:spcBef>
            </a:pPr>
            <a:r>
              <a:rPr lang="en-US" sz="1300" dirty="0"/>
              <a:t>Below-average SWE since the start of the season. 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Average streamflow likely, with moderate likelihood of flooding in late May.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Snowmelt likely to conclude in normal time. </a:t>
            </a:r>
          </a:p>
          <a:p>
            <a:pPr marL="342900" indent="-203200">
              <a:spcBef>
                <a:spcPts val="200"/>
              </a:spcBef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37608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E0BAF43C-6E85-30A6-D754-6E4384629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8B2CD106-A755-2494-7EF1-7D53F55897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Balkhab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CF22AE73-1C99-3561-8609-477148AAE60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79DE9F-6AB1-D077-042A-BE6B540008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82ECCC-F1AC-3914-25D0-E72F664CA7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5" name="Google Shape;3888;p60">
            <a:extLst>
              <a:ext uri="{FF2B5EF4-FFF2-40B4-BE49-F238E27FC236}">
                <a16:creationId xmlns:a16="http://schemas.microsoft.com/office/drawing/2014/main" id="{26317485-A918-714C-5A4E-A993BDD8290F}"/>
              </a:ext>
            </a:extLst>
          </p:cNvPr>
          <p:cNvSpPr txBox="1">
            <a:spLocks/>
          </p:cNvSpPr>
          <p:nvPr/>
        </p:nvSpPr>
        <p:spPr>
          <a:xfrm>
            <a:off x="3751635" y="3712839"/>
            <a:ext cx="5274774" cy="101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203200">
              <a:spcBef>
                <a:spcPts val="200"/>
              </a:spcBef>
            </a:pPr>
            <a:r>
              <a:rPr lang="en-US" sz="1300" dirty="0"/>
              <a:t>Average SWE since the start of the season. 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Above-average streamflow likely, with moderate likelihood of flooding in late May.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Snowmelt likely to conclude in normal time. </a:t>
            </a:r>
          </a:p>
          <a:p>
            <a:pPr marL="342900" indent="-203200">
              <a:spcBef>
                <a:spcPts val="200"/>
              </a:spcBef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58729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68E1E0C1-731F-46BA-B6AA-0B9F1B4A1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34A25F53-D85A-6DDB-FA71-D1FB80CFF8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Sari Pul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0E79275D-3C81-B67F-3084-1C7D2FA998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26D1D2-64BE-5365-A764-F65F6202D2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E0D4CF-722D-9A8C-58FA-451CE9DD9E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5" name="Google Shape;3888;p60">
            <a:extLst>
              <a:ext uri="{FF2B5EF4-FFF2-40B4-BE49-F238E27FC236}">
                <a16:creationId xmlns:a16="http://schemas.microsoft.com/office/drawing/2014/main" id="{2A25A64E-DA5A-524A-DEED-8EF8CA63DDD2}"/>
              </a:ext>
            </a:extLst>
          </p:cNvPr>
          <p:cNvSpPr txBox="1">
            <a:spLocks/>
          </p:cNvSpPr>
          <p:nvPr/>
        </p:nvSpPr>
        <p:spPr>
          <a:xfrm>
            <a:off x="3751635" y="3712839"/>
            <a:ext cx="5274774" cy="101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203200">
              <a:spcBef>
                <a:spcPts val="200"/>
              </a:spcBef>
            </a:pPr>
            <a:r>
              <a:rPr lang="en-US" sz="1300" dirty="0"/>
              <a:t>Noticeable uptake in SWE in late January to early February. 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Average streamflow likely, with less likelihood of flooding in May.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Snowmelt likely to conclude in normal time. </a:t>
            </a:r>
          </a:p>
          <a:p>
            <a:pPr marL="342900" indent="-203200">
              <a:spcBef>
                <a:spcPts val="200"/>
              </a:spcBef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62952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A26EDF56-C3B4-6E04-69AA-990763B9B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6866C714-31E5-35D8-322C-A483FA0BA8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Shirin Tagab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E0D4F246-2408-7B61-DFD2-5C440D0A9B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4CFDC4-DC9F-4A1A-12F3-91316ACD04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37A33D-D562-86F5-4565-0FBCD159AE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5" name="Google Shape;3888;p60">
            <a:extLst>
              <a:ext uri="{FF2B5EF4-FFF2-40B4-BE49-F238E27FC236}">
                <a16:creationId xmlns:a16="http://schemas.microsoft.com/office/drawing/2014/main" id="{895DB6C5-A9A9-1267-79A3-9F4A5D929A96}"/>
              </a:ext>
            </a:extLst>
          </p:cNvPr>
          <p:cNvSpPr txBox="1">
            <a:spLocks/>
          </p:cNvSpPr>
          <p:nvPr/>
        </p:nvSpPr>
        <p:spPr>
          <a:xfrm>
            <a:off x="3751635" y="3712839"/>
            <a:ext cx="5274774" cy="101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203200">
              <a:spcBef>
                <a:spcPts val="200"/>
              </a:spcBef>
            </a:pPr>
            <a:r>
              <a:rPr lang="en-US" sz="1300" dirty="0"/>
              <a:t>Noticeable uptake in SWE in late January to early February. 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Above-average streamflow likely, with moderate likelihood of flooding in April and May.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Snowmelt likely to conclude in normal time. </a:t>
            </a:r>
          </a:p>
          <a:p>
            <a:pPr marL="342900" indent="-203200">
              <a:spcBef>
                <a:spcPts val="200"/>
              </a:spcBef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73732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C39CEFBA-2581-F649-868F-0E504ED6D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F33DD2BF-F78C-B23B-1B02-2FFF218A01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Bala Murghab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B4423575-2144-FBFB-9450-308BB5FEE6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1C1DA1-1340-BEC7-0FEE-EBCB1E1E43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36BCC9-560E-4781-B07E-56ECF14F5D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5" name="Google Shape;3888;p60">
            <a:extLst>
              <a:ext uri="{FF2B5EF4-FFF2-40B4-BE49-F238E27FC236}">
                <a16:creationId xmlns:a16="http://schemas.microsoft.com/office/drawing/2014/main" id="{768EFD82-C3B6-E5E7-76E2-AA0EFEE94CA8}"/>
              </a:ext>
            </a:extLst>
          </p:cNvPr>
          <p:cNvSpPr txBox="1">
            <a:spLocks/>
          </p:cNvSpPr>
          <p:nvPr/>
        </p:nvSpPr>
        <p:spPr>
          <a:xfrm>
            <a:off x="3751635" y="3712839"/>
            <a:ext cx="5274774" cy="101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203200">
              <a:spcBef>
                <a:spcPts val="200"/>
              </a:spcBef>
            </a:pPr>
            <a:r>
              <a:rPr lang="en-US" sz="1300" dirty="0"/>
              <a:t>Significant uptake in SWE in late January to early February. 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Above-average streamflow likely, with less likelihood of flooding in April.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Snowmelt likely to conclude in normal time. </a:t>
            </a:r>
          </a:p>
          <a:p>
            <a:pPr marL="342900" indent="-203200">
              <a:spcBef>
                <a:spcPts val="200"/>
              </a:spcBef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08977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0AE00C91-7A7A-286E-24C9-58D21B9B2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050B9536-0FF0-E823-41DF-962EED2F9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ENSO Forecast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A547DC89-B97D-1327-414A-73E66DF08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4" y="3802572"/>
            <a:ext cx="8328955" cy="84681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 dirty="0"/>
              <a:t>ENSO likely to be neutral, and </a:t>
            </a:r>
            <a:r>
              <a:rPr lang="en-US" sz="1200" dirty="0">
                <a:solidFill>
                  <a:srgbClr val="2424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 the recent, significantly above-average rainfall during the last </a:t>
            </a:r>
            <a:r>
              <a:rPr lang="en-US" sz="1200" dirty="0" err="1">
                <a:solidFill>
                  <a:srgbClr val="2424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dekad</a:t>
            </a:r>
            <a:r>
              <a:rPr lang="en-US" sz="1200" dirty="0">
                <a:solidFill>
                  <a:srgbClr val="2424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January and the forecasted precipitation in February, March, and April, the most likely scenario is near-average cumulative precipitation by the end of the season (May 2026). 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Analog years with near-average precipitations are: 2009-2010, 2013-2014, 2014-2015, and 2023-2024. </a:t>
            </a:r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78EF67A-4387-9777-D812-9779771A46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852049-CAC2-F812-7B94-71D9E1655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75" y="841879"/>
            <a:ext cx="4471416" cy="2980944"/>
          </a:xfrm>
          <a:prstGeom prst="rect">
            <a:avLst/>
          </a:prstGeom>
        </p:spPr>
      </p:pic>
      <p:pic>
        <p:nvPicPr>
          <p:cNvPr id="15" name="Picture 14" descr="Chart&#10;&#10;AI-generated content may be incorrect.">
            <a:extLst>
              <a:ext uri="{FF2B5EF4-FFF2-40B4-BE49-F238E27FC236}">
                <a16:creationId xmlns:a16="http://schemas.microsoft.com/office/drawing/2014/main" id="{04F3BDEB-3285-1F10-9B12-5D4237ECD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430" y="8550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47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BEB0A7B8-2923-CAC1-9E88-039307EF2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1BBCB63B-05A5-C043-125E-6771B501A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Summary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4B7D34F6-A75D-1582-E1C0-41339DF383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Flooding intensifyting across Zambia.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6F5DA26F-9F18-1D13-704A-9C743E5338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Google Shape;3888;p60">
            <a:extLst>
              <a:ext uri="{FF2B5EF4-FFF2-40B4-BE49-F238E27FC236}">
                <a16:creationId xmlns:a16="http://schemas.microsoft.com/office/drawing/2014/main" id="{7B4E9EFA-CC79-6F26-7DF9-49B53EBD1819}"/>
              </a:ext>
            </a:extLst>
          </p:cNvPr>
          <p:cNvSpPr txBox="1">
            <a:spLocks/>
          </p:cNvSpPr>
          <p:nvPr/>
        </p:nvSpPr>
        <p:spPr>
          <a:xfrm>
            <a:off x="462875" y="1024635"/>
            <a:ext cx="8016158" cy="2040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203200">
              <a:spcBef>
                <a:spcPts val="200"/>
              </a:spcBef>
            </a:pPr>
            <a:r>
              <a:rPr lang="en-US" sz="1300" dirty="0"/>
              <a:t>While SWE was below-average at the beginning of the season, currently noticeable uptake in SWE occurred across most of the basins except over few northeastern basins.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Typical average to above-average SWE is expected across Afghanistan during the rest of the season. 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However, few northeastern basins might not accumulate average snowpack mostly due to prolonged deficit of SWE in those basins for the last few years.   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Average to above-average streamflow likely , with moderate likelihood of flooding in April and May across Afghanistan except in the few northeastern basins.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Unlike last few seasons, snowmelt likely to conclude in normal time. </a:t>
            </a:r>
          </a:p>
          <a:p>
            <a:pPr marL="342900" indent="-203200">
              <a:spcBef>
                <a:spcPts val="200"/>
              </a:spcBef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39962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9292365C-F9B7-CBFA-A408-F97659754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F1301110-6EE3-9D53-90CE-86B692320A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Flash Flooding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AE3302FC-BB41-F45E-9967-393D2828D2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900" y="1106605"/>
            <a:ext cx="8218200" cy="11394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However, flash flood can occur anytime and anywhere depending on the nature of the precipitation and in combination with snowmelt.</a:t>
            </a:r>
          </a:p>
          <a:p>
            <a:pPr marL="285750" indent="-285750">
              <a:spcAft>
                <a:spcPts val="600"/>
              </a:spcAft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expected average to above-average snowpack on the ground, there will be moderate to high likelihood of flash flooding across Afghanistan.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E39DD1AE-6A4A-FA4D-F805-A432115775F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13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585C405-538C-DF7D-7556-1DDD1BF08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3B8DCD45-2506-631A-A179-298BF01E48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Basins and Monitoring Points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9EC5F076-8645-FA65-F1DB-73FB353D83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925" y="1106605"/>
            <a:ext cx="4141695" cy="30653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203200">
              <a:spcBef>
                <a:spcPts val="800"/>
              </a:spcBef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 Streamflow monitoring points above or near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populated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areas or major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agricultural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areas</a:t>
            </a:r>
            <a:r>
              <a:rPr lang="en" dirty="0"/>
              <a:t>.</a:t>
            </a:r>
          </a:p>
          <a:p>
            <a:pPr marL="342900" indent="-203200">
              <a:spcBef>
                <a:spcPts val="800"/>
              </a:spcBef>
            </a:pPr>
            <a:r>
              <a:rPr lang="en" dirty="0"/>
              <a:t>17 basins</a:t>
            </a:r>
          </a:p>
          <a:p>
            <a:pPr marL="342900" indent="-203200">
              <a:spcBef>
                <a:spcPts val="800"/>
              </a:spcBef>
            </a:pPr>
            <a:r>
              <a:rPr lang="en" dirty="0"/>
              <a:t>We will analyze the average SWV and average streamflow for the analog years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2009-2010, 2013-2014, 2014-2015, and 2023-2024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" dirty="0"/>
              <a:t>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EEB99700-8630-4A8F-C6F7-6B701CEEBE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56C023C-DA29-AACF-7FC4-04AA211F3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09" y="971550"/>
            <a:ext cx="414169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1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Hari Rod</a:t>
            </a:r>
            <a:endParaRPr dirty="0"/>
          </a:p>
        </p:txBody>
      </p:sp>
      <p:sp>
        <p:nvSpPr>
          <p:cNvPr id="3888" name="Google Shape;3888;p60"/>
          <p:cNvSpPr txBox="1">
            <a:spLocks noGrp="1"/>
          </p:cNvSpPr>
          <p:nvPr>
            <p:ph type="body" idx="1"/>
          </p:nvPr>
        </p:nvSpPr>
        <p:spPr>
          <a:xfrm>
            <a:off x="3751635" y="3598199"/>
            <a:ext cx="5175008" cy="10153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 sz="1300" dirty="0"/>
              <a:t>Noticeable uptake in SWE in late January to early February.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-US" sz="1300" dirty="0"/>
              <a:t>A</a:t>
            </a:r>
            <a:r>
              <a:rPr lang="en" sz="1300" dirty="0"/>
              <a:t>bove-average streamflow likely, with chance of flooding in early April.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 sz="1300" dirty="0"/>
              <a:t>Snowmelt likely to conclude in normal time. 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endParaRPr sz="1300" dirty="0"/>
          </a:p>
        </p:txBody>
      </p:sp>
      <p:sp>
        <p:nvSpPr>
          <p:cNvPr id="3889" name="Google Shape;3889;p6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CC54F4-F496-AF73-50EF-5A9986908E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2000" y="855000"/>
            <a:ext cx="4267200" cy="2743199"/>
          </a:xfrm>
          <a:prstGeom prst="rect">
            <a:avLst/>
          </a:prstGeom>
        </p:spPr>
      </p:pic>
      <p:pic>
        <p:nvPicPr>
          <p:cNvPr id="16" name="Picture 15" descr="Chart&#10;&#10;AI-generated content may be incorrect.">
            <a:extLst>
              <a:ext uri="{FF2B5EF4-FFF2-40B4-BE49-F238E27FC236}">
                <a16:creationId xmlns:a16="http://schemas.microsoft.com/office/drawing/2014/main" id="{AB773473-CBE1-EF43-1F44-4B6B13C81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855000"/>
            <a:ext cx="3288760" cy="37585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98FD5F02-76BF-FEFC-8C51-BBD8FD123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E290B0C0-F7FF-E8C0-6169-A3076A6D07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Farah </a:t>
            </a:r>
            <a:r>
              <a:rPr lang="en-US" dirty="0" err="1"/>
              <a:t>Adraskan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6A00FC0-68A4-AC68-CFAB-E555EB688DE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2E975C-ACB1-336F-91B9-CEF9671B4F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A18CD3-7848-B99D-CC8E-4465F8D864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6" name="Google Shape;3888;p60">
            <a:extLst>
              <a:ext uri="{FF2B5EF4-FFF2-40B4-BE49-F238E27FC236}">
                <a16:creationId xmlns:a16="http://schemas.microsoft.com/office/drawing/2014/main" id="{9CCFCCE2-F06B-B2FB-09A3-025F48E802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51635" y="3729038"/>
            <a:ext cx="5189998" cy="12402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 sz="1300" dirty="0"/>
              <a:t>Significant uptake in SWE in late January to early February.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-US" sz="1300" dirty="0"/>
              <a:t>A</a:t>
            </a:r>
            <a:r>
              <a:rPr lang="en" sz="1300" dirty="0"/>
              <a:t>bove-average streamflow likely, with chance of flooding in early April.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 sz="1300" dirty="0"/>
              <a:t>Snowmelt likely to conclude in normal time. 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225192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D3BA359C-EBBE-111C-F2B6-586DAA3FE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72A4BBD3-8F3B-60FD-ACF0-1516D70EE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Helmand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C7501BBD-B231-D9CA-C75E-CBB1BA268F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5C40D4-BC1F-9F4F-8A5D-48D4A9214C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F058E6-ABEA-C4F8-036F-46986554C2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4" name="Google Shape;3888;p60">
            <a:extLst>
              <a:ext uri="{FF2B5EF4-FFF2-40B4-BE49-F238E27FC236}">
                <a16:creationId xmlns:a16="http://schemas.microsoft.com/office/drawing/2014/main" id="{B82C4980-39AB-0B78-BE89-D46BCA3F2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51635" y="3713163"/>
            <a:ext cx="5190753" cy="981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 sz="1300" dirty="0"/>
              <a:t>Noticeable uptake in SWE in late January to early February.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-US" sz="1300" dirty="0"/>
              <a:t>A</a:t>
            </a:r>
            <a:r>
              <a:rPr lang="en" sz="1300" dirty="0"/>
              <a:t>verage streamflow likely but less likelihood of flooding.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 sz="1300" dirty="0"/>
              <a:t>Snowmelt likely to conclude in normal time. 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314683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8B0B136A-5548-FB5F-7799-23CFE350D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D6828003-082C-629B-B13A-D733E59545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Arghandab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185769CF-8142-B92B-0D1B-93181D5589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5F6C00-FC19-7F54-588D-F338738838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F75836-B1A5-4949-358E-CC37D5B999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3" name="Google Shape;3888;p60">
            <a:extLst>
              <a:ext uri="{FF2B5EF4-FFF2-40B4-BE49-F238E27FC236}">
                <a16:creationId xmlns:a16="http://schemas.microsoft.com/office/drawing/2014/main" id="{8A015F75-BB8D-53D9-FEDF-CC8D761B0F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51636" y="3713163"/>
            <a:ext cx="5205040" cy="981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 sz="1300" dirty="0"/>
              <a:t>Noticeable uptake in SWE in late January to early February.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 sz="1300" dirty="0"/>
              <a:t>Average streamflow likely, with less likelihood of flooding.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 sz="1300" dirty="0"/>
              <a:t>Snowmelt likely to conclude in normal time. 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3631215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476F7B19-149D-3115-BDA6-DC628E5C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422D15E8-2B54-CC05-AE91-ECBDF5C6FF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Ghazni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F3A0D75A-0D70-DCE9-DDFF-79F53218C4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E637A4-3CBF-B8E5-D21A-87B694D337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EC327A-4EF0-B98D-D574-4A542EA949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3" name="Google Shape;3888;p60">
            <a:extLst>
              <a:ext uri="{FF2B5EF4-FFF2-40B4-BE49-F238E27FC236}">
                <a16:creationId xmlns:a16="http://schemas.microsoft.com/office/drawing/2014/main" id="{9080209A-7A90-B462-581E-9C65F78D7F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51635" y="3713163"/>
            <a:ext cx="5274774" cy="9810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 sz="1300" dirty="0"/>
              <a:t>Significant uptake in SWE in late January to early February.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-US" sz="1300" dirty="0"/>
              <a:t>A</a:t>
            </a:r>
            <a:r>
              <a:rPr lang="en" sz="1300" dirty="0"/>
              <a:t>verage streamflow likely, less likelihood of flooding.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" sz="1300" dirty="0"/>
              <a:t>Snowmelt likely to conclude in normal time. </a:t>
            </a:r>
          </a:p>
          <a:p>
            <a:pPr marL="342900" lvl="0" indent="-203200" algn="l" rtl="0"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141339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BD698263-2FA6-F4BA-8783-175B3509C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75C72647-51E4-A2CF-7437-AEA4C94372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Shamal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2099691D-6CBA-E1CB-481E-8AC61D2888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63C1FF-5BC9-11B2-1834-A6B8446220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59211" y="969640"/>
            <a:ext cx="4267198" cy="27431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EBDB4D-CD2F-A7DD-AB83-CBED5BFD26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2875" y="855000"/>
            <a:ext cx="3288760" cy="3758582"/>
          </a:xfrm>
          <a:prstGeom prst="rect">
            <a:avLst/>
          </a:prstGeom>
        </p:spPr>
      </p:pic>
      <p:sp>
        <p:nvSpPr>
          <p:cNvPr id="4" name="Google Shape;3888;p60">
            <a:extLst>
              <a:ext uri="{FF2B5EF4-FFF2-40B4-BE49-F238E27FC236}">
                <a16:creationId xmlns:a16="http://schemas.microsoft.com/office/drawing/2014/main" id="{2DFB6140-5D6B-929E-EE68-3780246DA389}"/>
              </a:ext>
            </a:extLst>
          </p:cNvPr>
          <p:cNvSpPr txBox="1">
            <a:spLocks/>
          </p:cNvSpPr>
          <p:nvPr/>
        </p:nvSpPr>
        <p:spPr>
          <a:xfrm>
            <a:off x="3751635" y="3712839"/>
            <a:ext cx="5274774" cy="101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42900" indent="-203200">
              <a:spcBef>
                <a:spcPts val="200"/>
              </a:spcBef>
            </a:pPr>
            <a:r>
              <a:rPr lang="en-US" sz="1300" dirty="0"/>
              <a:t>Significant uptake in SWE in late January to early February.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Above-average streamflow likely, with moderate likelihood of flooding in early April.</a:t>
            </a:r>
          </a:p>
          <a:p>
            <a:pPr marL="342900" indent="-203200">
              <a:spcBef>
                <a:spcPts val="200"/>
              </a:spcBef>
            </a:pPr>
            <a:r>
              <a:rPr lang="en-US" sz="1300" dirty="0"/>
              <a:t>Snowmelt likely to conclude in normal time. </a:t>
            </a:r>
          </a:p>
          <a:p>
            <a:pPr marL="342900" indent="-203200">
              <a:spcBef>
                <a:spcPts val="200"/>
              </a:spcBef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80065481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850</Words>
  <Application>Microsoft Office PowerPoint</Application>
  <PresentationFormat>On-screen Show (16:9)</PresentationFormat>
  <Paragraphs>105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Open Sans</vt:lpstr>
      <vt:lpstr>Georgia</vt:lpstr>
      <vt:lpstr>Arial</vt:lpstr>
      <vt:lpstr>Open Sans SemiBold</vt:lpstr>
      <vt:lpstr>Simple Light</vt:lpstr>
      <vt:lpstr>Snow Water Volume and Streamflow Analog Year Analysis</vt:lpstr>
      <vt:lpstr>ENSO Forecast</vt:lpstr>
      <vt:lpstr>Basins and Monitoring Points</vt:lpstr>
      <vt:lpstr>Hari Rod</vt:lpstr>
      <vt:lpstr>Farah Adraskan</vt:lpstr>
      <vt:lpstr>Helmand</vt:lpstr>
      <vt:lpstr>Arghandab</vt:lpstr>
      <vt:lpstr>Ghazni</vt:lpstr>
      <vt:lpstr>Shamal</vt:lpstr>
      <vt:lpstr>Kabul</vt:lpstr>
      <vt:lpstr>Kokcha Ab-i-rastaq</vt:lpstr>
      <vt:lpstr>Panj</vt:lpstr>
      <vt:lpstr>Khanabad</vt:lpstr>
      <vt:lpstr>Kunduz</vt:lpstr>
      <vt:lpstr>Khulm</vt:lpstr>
      <vt:lpstr>Balkhab</vt:lpstr>
      <vt:lpstr>Sari Pul</vt:lpstr>
      <vt:lpstr>Shirin Tagab</vt:lpstr>
      <vt:lpstr>Bala Murghab</vt:lpstr>
      <vt:lpstr>Summary</vt:lpstr>
      <vt:lpstr>Flash Flooding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80</cp:revision>
  <dcterms:modified xsi:type="dcterms:W3CDTF">2026-02-04T03:35:21Z</dcterms:modified>
</cp:coreProperties>
</file>