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3891200" cy="32918400"/>
  <p:notesSz cx="9359900" cy="14770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0005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8001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20015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6002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000250" algn="l" defTabSz="400050" rtl="0" eaLnBrk="1" latinLnBrk="0" hangingPunct="1"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400300" algn="l" defTabSz="400050" rtl="0" eaLnBrk="1" latinLnBrk="0" hangingPunct="1"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800350" algn="l" defTabSz="400050" rtl="0" eaLnBrk="1" latinLnBrk="0" hangingPunct="1"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200400" algn="l" defTabSz="400050" rtl="0" eaLnBrk="1" latinLnBrk="0" hangingPunct="1">
      <a:defRPr sz="2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rman Bliss" initials="NB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006"/>
    <a:srgbClr val="A4C111"/>
    <a:srgbClr val="E9A3B6"/>
    <a:srgbClr val="E04267"/>
    <a:srgbClr val="378389"/>
    <a:srgbClr val="60D3E0"/>
    <a:srgbClr val="5AD1D1"/>
    <a:srgbClr val="FFFFCC"/>
    <a:srgbClr val="FFF2E5"/>
    <a:srgbClr val="FFD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>
      <p:cViewPr varScale="1">
        <p:scale>
          <a:sx n="21" d="100"/>
          <a:sy n="21" d="100"/>
        </p:scale>
        <p:origin x="-210" y="-186"/>
      </p:cViewPr>
      <p:guideLst>
        <p:guide orient="horz" pos="19958"/>
        <p:guide pos="269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2-14T14:10:51.106" idx="2">
    <p:pos x="24443" y="18274"/>
    <p:text>Use R2 = 0.72 to be consistent with Figure 9?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560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02250" y="0"/>
            <a:ext cx="40560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B1185B-4DC1-474D-8A2D-B03193F375DA}" type="datetime1">
              <a:rPr lang="en-US"/>
              <a:pPr>
                <a:defRPr/>
              </a:pPr>
              <a:t>2/14/2017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28738"/>
            <a:ext cx="40560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02250" y="14028738"/>
            <a:ext cx="40560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95135C-87AB-3649-B730-543D43644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5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6063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2250" y="0"/>
            <a:ext cx="4056063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E1352-8D24-194F-9999-89D7DDB08E4C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1108075"/>
            <a:ext cx="7385050" cy="5538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625" y="7015163"/>
            <a:ext cx="7486650" cy="66468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28738"/>
            <a:ext cx="4056063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2250" y="14028738"/>
            <a:ext cx="4056063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DCE92-4ED9-9B48-8AA2-BF9FAE1FF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9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E92-4ED9-9B48-8AA2-BF9FAE1FF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2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569" y="10225564"/>
            <a:ext cx="37308064" cy="70565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136" y="18653760"/>
            <a:ext cx="30724929" cy="8412480"/>
          </a:xfrm>
        </p:spPr>
        <p:txBody>
          <a:bodyPr/>
          <a:lstStyle>
            <a:lvl1pPr marL="0" indent="0" algn="ctr">
              <a:buNone/>
              <a:defRPr/>
            </a:lvl1pPr>
            <a:lvl2pPr marL="400050" indent="0" algn="ctr">
              <a:buNone/>
              <a:defRPr/>
            </a:lvl2pPr>
            <a:lvl3pPr marL="800100" indent="0" algn="ctr">
              <a:buNone/>
              <a:defRPr/>
            </a:lvl3pPr>
            <a:lvl4pPr marL="1200150" indent="0" algn="ctr">
              <a:buNone/>
              <a:defRPr/>
            </a:lvl4pPr>
            <a:lvl5pPr marL="1600200" indent="0" algn="ctr">
              <a:buNone/>
              <a:defRPr/>
            </a:lvl5pPr>
            <a:lvl6pPr marL="2000250" indent="0" algn="ctr">
              <a:buNone/>
              <a:defRPr/>
            </a:lvl6pPr>
            <a:lvl7pPr marL="2400300" indent="0" algn="ctr">
              <a:buNone/>
              <a:defRPr/>
            </a:lvl7pPr>
            <a:lvl8pPr marL="2800350" indent="0" algn="ctr">
              <a:buNone/>
              <a:defRPr/>
            </a:lvl8pPr>
            <a:lvl9pPr marL="3200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5CF6D-CE83-0140-AF12-FFE70ED92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2F8D-D783-524E-AB7A-FCC56FE7B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273297" y="2926080"/>
            <a:ext cx="9326336" cy="263347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568" y="2926080"/>
            <a:ext cx="27851100" cy="2633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E633A-AC89-9B47-B40A-1AC88A0D2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2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3F7E-ACC4-1948-B1B0-E1AC6F491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8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1" y="21152644"/>
            <a:ext cx="37308064" cy="6537960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1" y="13951744"/>
            <a:ext cx="37308064" cy="720090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050" indent="0">
              <a:buNone/>
              <a:defRPr sz="1600"/>
            </a:lvl2pPr>
            <a:lvl3pPr marL="800100" indent="0">
              <a:buNone/>
              <a:defRPr sz="1400"/>
            </a:lvl3pPr>
            <a:lvl4pPr marL="1200150" indent="0">
              <a:buNone/>
              <a:defRPr sz="1200"/>
            </a:lvl4pPr>
            <a:lvl5pPr marL="1600200" indent="0">
              <a:buNone/>
              <a:defRPr sz="1200"/>
            </a:lvl5pPr>
            <a:lvl6pPr marL="2000250" indent="0">
              <a:buNone/>
              <a:defRPr sz="1200"/>
            </a:lvl6pPr>
            <a:lvl7pPr marL="2400300" indent="0">
              <a:buNone/>
              <a:defRPr sz="1200"/>
            </a:lvl7pPr>
            <a:lvl8pPr marL="2800350" indent="0">
              <a:buNone/>
              <a:defRPr sz="1200"/>
            </a:lvl8pPr>
            <a:lvl9pPr marL="32004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392C5-65E8-6944-87A2-E800D9217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7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569" y="9509760"/>
            <a:ext cx="18588717" cy="197510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10914" y="9509760"/>
            <a:ext cx="18588718" cy="197510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CDD17-F6C6-CA47-B61A-0BE88AE0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833" y="1318737"/>
            <a:ext cx="39501536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833" y="7368064"/>
            <a:ext cx="19392900" cy="307181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050" indent="0">
              <a:buNone/>
              <a:defRPr sz="1800" b="1"/>
            </a:lvl2pPr>
            <a:lvl3pPr marL="800100" indent="0">
              <a:buNone/>
              <a:defRPr sz="1600" b="1"/>
            </a:lvl3pPr>
            <a:lvl4pPr marL="1200150" indent="0">
              <a:buNone/>
              <a:defRPr sz="1400" b="1"/>
            </a:lvl4pPr>
            <a:lvl5pPr marL="1600200" indent="0">
              <a:buNone/>
              <a:defRPr sz="1400" b="1"/>
            </a:lvl5pPr>
            <a:lvl6pPr marL="2000250" indent="0">
              <a:buNone/>
              <a:defRPr sz="1400" b="1"/>
            </a:lvl6pPr>
            <a:lvl7pPr marL="2400300" indent="0">
              <a:buNone/>
              <a:defRPr sz="1400" b="1"/>
            </a:lvl7pPr>
            <a:lvl8pPr marL="2800350" indent="0">
              <a:buNone/>
              <a:defRPr sz="1400" b="1"/>
            </a:lvl8pPr>
            <a:lvl9pPr marL="320040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833" y="10439877"/>
            <a:ext cx="19392900" cy="1896522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664" y="7368064"/>
            <a:ext cx="19399704" cy="307181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050" indent="0">
              <a:buNone/>
              <a:defRPr sz="1800" b="1"/>
            </a:lvl2pPr>
            <a:lvl3pPr marL="800100" indent="0">
              <a:buNone/>
              <a:defRPr sz="1600" b="1"/>
            </a:lvl3pPr>
            <a:lvl4pPr marL="1200150" indent="0">
              <a:buNone/>
              <a:defRPr sz="1400" b="1"/>
            </a:lvl4pPr>
            <a:lvl5pPr marL="1600200" indent="0">
              <a:buNone/>
              <a:defRPr sz="1400" b="1"/>
            </a:lvl5pPr>
            <a:lvl6pPr marL="2000250" indent="0">
              <a:buNone/>
              <a:defRPr sz="1400" b="1"/>
            </a:lvl6pPr>
            <a:lvl7pPr marL="2400300" indent="0">
              <a:buNone/>
              <a:defRPr sz="1400" b="1"/>
            </a:lvl7pPr>
            <a:lvl8pPr marL="2800350" indent="0">
              <a:buNone/>
              <a:defRPr sz="1400" b="1"/>
            </a:lvl8pPr>
            <a:lvl9pPr marL="320040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664" y="10439877"/>
            <a:ext cx="19399704" cy="1896522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52D0E-CF3B-C645-8FB7-5796E739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9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9B7B2-FB79-BF4E-B34A-E6819E4A0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8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EAE6-8970-2544-BEC9-E9B8D8BA4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833" y="1310164"/>
            <a:ext cx="14439900" cy="557784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9968" y="1310164"/>
            <a:ext cx="24536400" cy="2809494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833" y="6888004"/>
            <a:ext cx="14439900" cy="22517100"/>
          </a:xfrm>
        </p:spPr>
        <p:txBody>
          <a:bodyPr/>
          <a:lstStyle>
            <a:lvl1pPr marL="0" indent="0">
              <a:buNone/>
              <a:defRPr sz="1200"/>
            </a:lvl1pPr>
            <a:lvl2pPr marL="400050" indent="0">
              <a:buNone/>
              <a:defRPr sz="1100"/>
            </a:lvl2pPr>
            <a:lvl3pPr marL="800100" indent="0">
              <a:buNone/>
              <a:defRPr sz="900"/>
            </a:lvl3pPr>
            <a:lvl4pPr marL="1200150" indent="0">
              <a:buNone/>
              <a:defRPr sz="800"/>
            </a:lvl4pPr>
            <a:lvl5pPr marL="1600200" indent="0">
              <a:buNone/>
              <a:defRPr sz="800"/>
            </a:lvl5pPr>
            <a:lvl6pPr marL="2000250" indent="0">
              <a:buNone/>
              <a:defRPr sz="800"/>
            </a:lvl6pPr>
            <a:lvl7pPr marL="2400300" indent="0">
              <a:buNone/>
              <a:defRPr sz="800"/>
            </a:lvl7pPr>
            <a:lvl8pPr marL="2800350" indent="0">
              <a:buNone/>
              <a:defRPr sz="800"/>
            </a:lvl8pPr>
            <a:lvl9pPr marL="32004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EE4F0-EC66-1840-89D2-E1064390F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436" y="23042880"/>
            <a:ext cx="26335264" cy="272034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436" y="2941797"/>
            <a:ext cx="26335264" cy="19751040"/>
          </a:xfrm>
        </p:spPr>
        <p:txBody>
          <a:bodyPr/>
          <a:lstStyle>
            <a:lvl1pPr marL="0" indent="0">
              <a:buNone/>
              <a:defRPr sz="2800"/>
            </a:lvl1pPr>
            <a:lvl2pPr marL="400050" indent="0">
              <a:buNone/>
              <a:defRPr sz="2500"/>
            </a:lvl2pPr>
            <a:lvl3pPr marL="800100" indent="0">
              <a:buNone/>
              <a:defRPr sz="2100"/>
            </a:lvl3pPr>
            <a:lvl4pPr marL="1200150" indent="0">
              <a:buNone/>
              <a:defRPr sz="1800"/>
            </a:lvl4pPr>
            <a:lvl5pPr marL="1600200" indent="0">
              <a:buNone/>
              <a:defRPr sz="1800"/>
            </a:lvl5pPr>
            <a:lvl6pPr marL="2000250" indent="0">
              <a:buNone/>
              <a:defRPr sz="1800"/>
            </a:lvl6pPr>
            <a:lvl7pPr marL="2400300" indent="0">
              <a:buNone/>
              <a:defRPr sz="1800"/>
            </a:lvl7pPr>
            <a:lvl8pPr marL="2800350" indent="0">
              <a:buNone/>
              <a:defRPr sz="1800"/>
            </a:lvl8pPr>
            <a:lvl9pPr marL="320040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436" y="25763220"/>
            <a:ext cx="26335264" cy="3863340"/>
          </a:xfrm>
        </p:spPr>
        <p:txBody>
          <a:bodyPr/>
          <a:lstStyle>
            <a:lvl1pPr marL="0" indent="0">
              <a:buNone/>
              <a:defRPr sz="1200"/>
            </a:lvl1pPr>
            <a:lvl2pPr marL="400050" indent="0">
              <a:buNone/>
              <a:defRPr sz="1100"/>
            </a:lvl2pPr>
            <a:lvl3pPr marL="800100" indent="0">
              <a:buNone/>
              <a:defRPr sz="900"/>
            </a:lvl3pPr>
            <a:lvl4pPr marL="1200150" indent="0">
              <a:buNone/>
              <a:defRPr sz="800"/>
            </a:lvl4pPr>
            <a:lvl5pPr marL="1600200" indent="0">
              <a:buNone/>
              <a:defRPr sz="800"/>
            </a:lvl5pPr>
            <a:lvl6pPr marL="2000250" indent="0">
              <a:buNone/>
              <a:defRPr sz="800"/>
            </a:lvl6pPr>
            <a:lvl7pPr marL="2400300" indent="0">
              <a:buNone/>
              <a:defRPr sz="800"/>
            </a:lvl7pPr>
            <a:lvl8pPr marL="2800350" indent="0">
              <a:buNone/>
              <a:defRPr sz="800"/>
            </a:lvl8pPr>
            <a:lvl9pPr marL="32004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49AB1-D251-204E-A945-43A1BEC86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3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1569" y="2926080"/>
            <a:ext cx="3730806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23477" tIns="211740" rIns="423477" bIns="2117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1569" y="9509760"/>
            <a:ext cx="37308064" cy="1975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23477" tIns="211740" rIns="423477" bIns="211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1568" y="29992320"/>
            <a:ext cx="91440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3477" tIns="211740" rIns="423477" bIns="211740" numCol="1" anchor="t" anchorCtr="0" compatLnSpc="1">
            <a:prstTxWarp prst="textNoShape">
              <a:avLst/>
            </a:prstTxWarp>
          </a:bodyPr>
          <a:lstStyle>
            <a:lvl1pPr>
              <a:defRPr sz="65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6433" y="29992320"/>
            <a:ext cx="13898336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3477" tIns="211740" rIns="423477" bIns="211740" numCol="1" anchor="t" anchorCtr="0" compatLnSpc="1">
            <a:prstTxWarp prst="textNoShape">
              <a:avLst/>
            </a:prstTxWarp>
          </a:bodyPr>
          <a:lstStyle>
            <a:lvl1pPr algn="ctr">
              <a:defRPr sz="65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5633" y="29992320"/>
            <a:ext cx="914400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3477" tIns="211740" rIns="423477" bIns="211740" numCol="1" anchor="t" anchorCtr="0" compatLnSpc="1">
            <a:prstTxWarp prst="textNoShape">
              <a:avLst/>
            </a:prstTxWarp>
          </a:bodyPr>
          <a:lstStyle>
            <a:lvl1pPr algn="r">
              <a:defRPr sz="6500"/>
            </a:lvl1pPr>
          </a:lstStyle>
          <a:p>
            <a:pPr>
              <a:defRPr/>
            </a:pPr>
            <a:fld id="{B9C03660-FBFA-C148-9BD8-7E2F44A57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233863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233863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2pPr>
      <a:lvl3pPr algn="ctr" defTabSz="4233863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3pPr>
      <a:lvl4pPr algn="ctr" defTabSz="4233863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4pPr>
      <a:lvl5pPr algn="ctr" defTabSz="4233863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5pPr>
      <a:lvl6pPr marL="400050" algn="ctr" defTabSz="4233863" rtl="0" fontAlgn="base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6pPr>
      <a:lvl7pPr marL="800100" algn="ctr" defTabSz="4233863" rtl="0" fontAlgn="base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7pPr>
      <a:lvl8pPr marL="1200150" algn="ctr" defTabSz="4233863" rtl="0" fontAlgn="base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8pPr>
      <a:lvl9pPr marL="1600200" algn="ctr" defTabSz="4233863" rtl="0" fontAlgn="base">
        <a:spcBef>
          <a:spcPct val="0"/>
        </a:spcBef>
        <a:spcAft>
          <a:spcPct val="0"/>
        </a:spcAft>
        <a:defRPr sz="20400">
          <a:solidFill>
            <a:schemeClr val="tx2"/>
          </a:solidFill>
          <a:latin typeface="Arial" pitchFamily="18" charset="0"/>
          <a:ea typeface="ＭＳ Ｐゴシック" pitchFamily="18" charset="-128"/>
          <a:cs typeface="ＭＳ Ｐゴシック" pitchFamily="18" charset="-128"/>
        </a:defRPr>
      </a:lvl9pPr>
    </p:titleStyle>
    <p:bodyStyle>
      <a:lvl1pPr marL="1589088" indent="-1589088" algn="l" defTabSz="4233863" rtl="0" eaLnBrk="0" fontAlgn="base" hangingPunct="0">
        <a:spcBef>
          <a:spcPct val="20000"/>
        </a:spcBef>
        <a:spcAft>
          <a:spcPct val="0"/>
        </a:spcAft>
        <a:buChar char="•"/>
        <a:defRPr sz="14900">
          <a:solidFill>
            <a:schemeClr val="tx1"/>
          </a:solidFill>
          <a:latin typeface="+mn-lt"/>
          <a:ea typeface="+mn-ea"/>
          <a:cs typeface="+mn-cs"/>
        </a:defRPr>
      </a:lvl1pPr>
      <a:lvl2pPr marL="3440708" indent="-1322388" algn="l" defTabSz="4233863" rtl="0" eaLnBrk="0" fontAlgn="base" hangingPunct="0">
        <a:spcBef>
          <a:spcPct val="20000"/>
        </a:spcBef>
        <a:spcAft>
          <a:spcPct val="0"/>
        </a:spcAft>
        <a:buChar char="–"/>
        <a:defRPr sz="13000">
          <a:solidFill>
            <a:schemeClr val="tx1"/>
          </a:solidFill>
          <a:latin typeface="+mn-lt"/>
          <a:ea typeface="+mn-ea"/>
        </a:defRPr>
      </a:lvl2pPr>
      <a:lvl3pPr marL="5293718" indent="-1059855" algn="l" defTabSz="4233863" rtl="0" eaLnBrk="0" fontAlgn="base" hangingPunct="0">
        <a:spcBef>
          <a:spcPct val="20000"/>
        </a:spcBef>
        <a:spcAft>
          <a:spcPct val="0"/>
        </a:spcAft>
        <a:buChar char="•"/>
        <a:defRPr sz="11100">
          <a:solidFill>
            <a:schemeClr val="tx1"/>
          </a:solidFill>
          <a:latin typeface="+mn-lt"/>
          <a:ea typeface="+mn-ea"/>
        </a:defRPr>
      </a:lvl3pPr>
      <a:lvl4pPr marL="7410649" indent="-1058466" algn="l" defTabSz="4233863" rtl="0" eaLnBrk="0" fontAlgn="base" hangingPunct="0">
        <a:spcBef>
          <a:spcPct val="20000"/>
        </a:spcBef>
        <a:spcAft>
          <a:spcPct val="0"/>
        </a:spcAft>
        <a:buChar char="–"/>
        <a:defRPr sz="9300">
          <a:solidFill>
            <a:schemeClr val="tx1"/>
          </a:solidFill>
          <a:latin typeface="+mn-lt"/>
          <a:ea typeface="+mn-ea"/>
        </a:defRPr>
      </a:lvl4pPr>
      <a:lvl5pPr marL="9527580" indent="-1057077" algn="l" defTabSz="4233863" rtl="0" eaLnBrk="0" fontAlgn="base" hangingPunct="0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+mn-ea"/>
        </a:defRPr>
      </a:lvl5pPr>
      <a:lvl6pPr marL="9927630" indent="-1057077" algn="l" defTabSz="4233863" rtl="0" fontAlgn="base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+mn-ea"/>
        </a:defRPr>
      </a:lvl6pPr>
      <a:lvl7pPr marL="10327680" indent="-1057077" algn="l" defTabSz="4233863" rtl="0" fontAlgn="base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+mn-ea"/>
        </a:defRPr>
      </a:lvl7pPr>
      <a:lvl8pPr marL="10727730" indent="-1057077" algn="l" defTabSz="4233863" rtl="0" fontAlgn="base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+mn-ea"/>
        </a:defRPr>
      </a:lvl8pPr>
      <a:lvl9pPr marL="11127780" indent="-1057077" algn="l" defTabSz="4233863" rtl="0" fontAlgn="base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05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25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30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035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0400" algn="l" defTabSz="4000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13" Type="http://schemas.openxmlformats.org/officeDocument/2006/relationships/image" Target="../media/image9.tiff"/><Relationship Id="rId18" Type="http://schemas.openxmlformats.org/officeDocument/2006/relationships/comments" Target="../comments/comment1.xml"/><Relationship Id="rId3" Type="http://schemas.openxmlformats.org/officeDocument/2006/relationships/hyperlink" Target="mailto:GRC1997@me.com" TargetMode="External"/><Relationship Id="rId7" Type="http://schemas.openxmlformats.org/officeDocument/2006/relationships/image" Target="../media/image3.tiff"/><Relationship Id="rId12" Type="http://schemas.openxmlformats.org/officeDocument/2006/relationships/image" Target="../media/image8.tiff"/><Relationship Id="rId17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7.tiff"/><Relationship Id="rId5" Type="http://schemas.openxmlformats.org/officeDocument/2006/relationships/image" Target="../media/image1.tiff"/><Relationship Id="rId15" Type="http://schemas.openxmlformats.org/officeDocument/2006/relationships/image" Target="../media/image11.tiff"/><Relationship Id="rId10" Type="http://schemas.openxmlformats.org/officeDocument/2006/relationships/image" Target="../media/image6.tiff"/><Relationship Id="rId4" Type="http://schemas.openxmlformats.org/officeDocument/2006/relationships/hyperlink" Target="mailto:wylie@usgs.gov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38"/>
          <p:cNvSpPr>
            <a:spLocks noChangeArrowheads="1"/>
          </p:cNvSpPr>
          <p:nvPr/>
        </p:nvSpPr>
        <p:spPr bwMode="auto">
          <a:xfrm>
            <a:off x="0" y="25400"/>
            <a:ext cx="43871805" cy="3505200"/>
          </a:xfrm>
          <a:prstGeom prst="roundRect">
            <a:avLst>
              <a:gd name="adj" fmla="val 83"/>
            </a:avLst>
          </a:prstGeom>
          <a:solidFill>
            <a:schemeClr val="accent1">
              <a:lumMod val="75000"/>
            </a:schemeClr>
          </a:solidFill>
          <a:ln w="9398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lIns="95012" tIns="47506" rIns="95012" bIns="47506" anchor="ctr"/>
          <a:lstStyle/>
          <a:p>
            <a:pPr algn="ctr" defTabSz="950119"/>
            <a:r>
              <a:rPr lang="en-US" dirty="0">
                <a:solidFill>
                  <a:srgbClr val="5AD1D1"/>
                </a:solidFill>
              </a:rPr>
              <a:t>   </a:t>
            </a:r>
          </a:p>
        </p:txBody>
      </p:sp>
      <p:sp>
        <p:nvSpPr>
          <p:cNvPr id="14341" name="Text Box 67"/>
          <p:cNvSpPr txBox="1">
            <a:spLocks noChangeArrowheads="1"/>
          </p:cNvSpPr>
          <p:nvPr/>
        </p:nvSpPr>
        <p:spPr bwMode="auto">
          <a:xfrm>
            <a:off x="1219200" y="2971800"/>
            <a:ext cx="41986200" cy="46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012" tIns="47506" rIns="95012" bIns="47506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3600" baseline="30000" dirty="0" smtClean="0">
                <a:latin typeface="Arial Narrow"/>
                <a:cs typeface="Arial Narrow"/>
              </a:rPr>
              <a:t>1</a:t>
            </a:r>
            <a:r>
              <a:rPr lang="en-US" sz="3600" dirty="0" smtClean="0">
                <a:latin typeface="Arial Narrow"/>
                <a:cs typeface="Arial Narrow"/>
              </a:rPr>
              <a:t>Gilmanov </a:t>
            </a:r>
            <a:r>
              <a:rPr lang="en-US" sz="3600" dirty="0">
                <a:latin typeface="Arial Narrow"/>
                <a:cs typeface="Arial Narrow"/>
              </a:rPr>
              <a:t>Research &amp; Consulting, LLP, </a:t>
            </a:r>
            <a:r>
              <a:rPr lang="en-US" sz="3600" dirty="0" smtClean="0">
                <a:latin typeface="Arial Narrow"/>
                <a:cs typeface="Arial Narrow"/>
              </a:rPr>
              <a:t>grc</a:t>
            </a:r>
            <a:r>
              <a:rPr lang="en-US" sz="3600" dirty="0" smtClean="0">
                <a:latin typeface="Arial Narrow"/>
                <a:cs typeface="Arial Narrow"/>
                <a:hlinkClick r:id="rId3"/>
              </a:rPr>
              <a:t>1997</a:t>
            </a:r>
            <a:r>
              <a:rPr lang="en-US" sz="3600" dirty="0">
                <a:latin typeface="Arial Narrow"/>
                <a:cs typeface="Arial Narrow"/>
                <a:hlinkClick r:id="rId3"/>
              </a:rPr>
              <a:t>@</a:t>
            </a:r>
            <a:r>
              <a:rPr lang="en-US" sz="3600" dirty="0" smtClean="0">
                <a:latin typeface="Arial Narrow"/>
                <a:cs typeface="Arial Narrow"/>
                <a:hlinkClick r:id="rId3"/>
              </a:rPr>
              <a:t>me.com</a:t>
            </a:r>
            <a:r>
              <a:rPr lang="en-US" sz="3600" dirty="0" smtClean="0">
                <a:latin typeface="Arial Narrow"/>
                <a:cs typeface="Arial Narrow"/>
              </a:rPr>
              <a:t>; </a:t>
            </a:r>
            <a:r>
              <a:rPr lang="en-US" sz="3600" baseline="30000" dirty="0" smtClean="0">
                <a:latin typeface="Arial Narrow"/>
                <a:cs typeface="Arial Narrow"/>
              </a:rPr>
              <a:t>2</a:t>
            </a:r>
            <a:r>
              <a:rPr lang="en-US" sz="3600" dirty="0" smtClean="0">
                <a:latin typeface="Arial Narrow"/>
                <a:cs typeface="Arial Narrow"/>
              </a:rPr>
              <a:t> </a:t>
            </a:r>
            <a:r>
              <a:rPr lang="en-US" sz="3600" dirty="0">
                <a:latin typeface="Arial Narrow"/>
                <a:cs typeface="Arial Narrow"/>
              </a:rPr>
              <a:t>USGS EROS Center, </a:t>
            </a:r>
            <a:r>
              <a:rPr lang="en-US" sz="3600" dirty="0">
                <a:latin typeface="Arial Narrow"/>
                <a:cs typeface="Arial Narrow"/>
                <a:hlinkClick r:id="rId4"/>
              </a:rPr>
              <a:t>wylie@</a:t>
            </a:r>
            <a:r>
              <a:rPr lang="en-US" sz="3600" dirty="0" smtClean="0">
                <a:latin typeface="Arial Narrow"/>
                <a:cs typeface="Arial Narrow"/>
                <a:hlinkClick r:id="rId4"/>
              </a:rPr>
              <a:t>usgs.gov</a:t>
            </a:r>
            <a:r>
              <a:rPr lang="en-US" sz="3600" dirty="0" smtClean="0">
                <a:latin typeface="Arial Narrow"/>
                <a:cs typeface="Arial Narrow"/>
              </a:rPr>
              <a:t>; </a:t>
            </a:r>
            <a:r>
              <a:rPr lang="en-US" sz="3600" baseline="30000" dirty="0" smtClean="0">
                <a:latin typeface="Arial Narrow"/>
                <a:cs typeface="Arial Narrow"/>
              </a:rPr>
              <a:t>3</a:t>
            </a:r>
            <a:r>
              <a:rPr lang="en-US" sz="3600" dirty="0" smtClean="0">
                <a:latin typeface="Arial Narrow"/>
                <a:cs typeface="Arial Narrow"/>
              </a:rPr>
              <a:t> </a:t>
            </a:r>
            <a:r>
              <a:rPr lang="en-US" sz="3600" dirty="0">
                <a:latin typeface="Arial Narrow"/>
                <a:cs typeface="Arial Narrow"/>
              </a:rPr>
              <a:t>Stinger </a:t>
            </a:r>
            <a:r>
              <a:rPr lang="en-US" sz="3600" dirty="0" err="1">
                <a:latin typeface="Arial Narrow"/>
                <a:cs typeface="Arial Narrow"/>
              </a:rPr>
              <a:t>Ghaffarian</a:t>
            </a:r>
            <a:r>
              <a:rPr lang="en-US" sz="3600" dirty="0">
                <a:latin typeface="Arial Narrow"/>
                <a:cs typeface="Arial Narrow"/>
              </a:rPr>
              <a:t> Technologies (SGT), Contractor to USGS EROS Center, </a:t>
            </a:r>
            <a:r>
              <a:rPr lang="en-US" sz="3600" dirty="0" err="1">
                <a:latin typeface="Arial Narrow"/>
                <a:cs typeface="Arial Narrow"/>
              </a:rPr>
              <a:t>danny.howard.ctr@usgs.gov</a:t>
            </a:r>
            <a:r>
              <a:rPr lang="en-US" sz="3600" dirty="0">
                <a:latin typeface="Arial Narrow"/>
                <a:cs typeface="Arial Narrow"/>
              </a:rPr>
              <a:t> </a:t>
            </a:r>
            <a:r>
              <a:rPr lang="en-US" sz="3600" dirty="0" smtClean="0">
                <a:latin typeface="Arial Narrow"/>
                <a:cs typeface="Arial Narrow"/>
              </a:rPr>
              <a:t>  </a:t>
            </a:r>
            <a:endParaRPr lang="en-US" sz="3600" baseline="30000" dirty="0">
              <a:latin typeface="Arial Narrow"/>
              <a:cs typeface="Arial Narrow"/>
            </a:endParaRPr>
          </a:p>
        </p:txBody>
      </p:sp>
      <p:sp>
        <p:nvSpPr>
          <p:cNvPr id="14343" name="Text Box 321"/>
          <p:cNvSpPr txBox="1">
            <a:spLocks noChangeArrowheads="1"/>
          </p:cNvSpPr>
          <p:nvPr/>
        </p:nvSpPr>
        <p:spPr bwMode="auto">
          <a:xfrm>
            <a:off x="1219200" y="3733800"/>
            <a:ext cx="10363200" cy="637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22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8750" tIns="40950" rIns="78750" bIns="40950">
            <a:spAutoFit/>
          </a:bodyPr>
          <a:lstStyle>
            <a:lvl1pPr defTabSz="457200"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001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50"/>
              </a:spcAft>
              <a:buClr>
                <a:srgbClr val="000000"/>
              </a:buClr>
              <a:buSzPct val="100000"/>
            </a:pPr>
            <a:r>
              <a:rPr lang="en-GB" sz="3600" b="1" dirty="0" smtClean="0">
                <a:solidFill>
                  <a:srgbClr val="000000"/>
                </a:solidFill>
                <a:latin typeface="Univers 57 Condensed" charset="0"/>
              </a:rPr>
              <a:t>Introduction</a:t>
            </a:r>
            <a:endParaRPr lang="en-GB" sz="3600" b="1" dirty="0">
              <a:solidFill>
                <a:srgbClr val="000000"/>
              </a:solidFill>
              <a:latin typeface="Univers 57 Condensed" charset="0"/>
            </a:endParaRPr>
          </a:p>
          <a:p>
            <a:r>
              <a:rPr lang="en-US" sz="2800" dirty="0" smtClean="0"/>
              <a:t>Building predictive models of the ecosystem-scale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exchange is one of the major tasks of carbon cycle science. </a:t>
            </a:r>
            <a:r>
              <a:rPr lang="en-US" sz="2800" dirty="0" smtClean="0">
                <a:solidFill>
                  <a:srgbClr val="FF0000"/>
                </a:solidFill>
              </a:rPr>
              <a:t>The f</a:t>
            </a:r>
            <a:r>
              <a:rPr lang="en-US" sz="2800" dirty="0" smtClean="0"/>
              <a:t>amily </a:t>
            </a:r>
            <a:r>
              <a:rPr lang="en-US" sz="2800" dirty="0" smtClean="0"/>
              <a:t>of Production Efficiency Models (PEM) is among the leaders in the field o</a:t>
            </a:r>
            <a:r>
              <a:rPr lang="en-US" sz="2800" dirty="0" smtClean="0">
                <a:solidFill>
                  <a:srgbClr val="FF0000"/>
                </a:solidFill>
              </a:rPr>
              <a:t>f </a:t>
            </a:r>
            <a:r>
              <a:rPr lang="en-US" sz="2800" dirty="0" smtClean="0">
                <a:solidFill>
                  <a:srgbClr val="FF0000"/>
                </a:solidFill>
              </a:rPr>
              <a:t>t</a:t>
            </a:r>
            <a:r>
              <a:rPr lang="en-US" sz="2800" dirty="0" smtClean="0"/>
              <a:t>errestrial </a:t>
            </a:r>
            <a:r>
              <a:rPr lang="en-US" sz="2800" dirty="0" smtClean="0"/>
              <a:t>ecosystem modeling (McCallum et al. 2009). </a:t>
            </a:r>
            <a:r>
              <a:rPr lang="en-US" sz="2800" dirty="0"/>
              <a:t>M</a:t>
            </a:r>
            <a:r>
              <a:rPr lang="en-US" sz="2800" dirty="0" smtClean="0"/>
              <a:t>easurement-based data on the magnitude and dynamic pattern of ecosystem-scale light-use efficiency is a crucial condition for successful PE</a:t>
            </a:r>
            <a:r>
              <a:rPr lang="en-US" sz="2800" dirty="0" smtClean="0">
                <a:solidFill>
                  <a:srgbClr val="FF0000"/>
                </a:solidFill>
              </a:rPr>
              <a:t>M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/>
              <a:t>dentification </a:t>
            </a:r>
            <a:r>
              <a:rPr lang="en-US" sz="2800" dirty="0" smtClean="0"/>
              <a:t>and validation.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 smtClean="0"/>
              <a:t>Great </a:t>
            </a:r>
            <a:r>
              <a:rPr lang="en-US" sz="2800" dirty="0"/>
              <a:t>Plains </a:t>
            </a:r>
            <a:r>
              <a:rPr lang="en-US" sz="2800" strike="sngStrike" dirty="0">
                <a:solidFill>
                  <a:srgbClr val="FF0000"/>
                </a:solidFill>
              </a:rPr>
              <a:t>mega</a:t>
            </a:r>
            <a:r>
              <a:rPr lang="en-US" sz="2800" dirty="0"/>
              <a:t>region of North America is one of the critical global carbon hotspots where high carbon storage is combined with significant human </a:t>
            </a:r>
            <a:r>
              <a:rPr lang="en-US" sz="2800" dirty="0" smtClean="0"/>
              <a:t>disturbance. </a:t>
            </a:r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strike="sngStrike" dirty="0">
                <a:solidFill>
                  <a:srgbClr val="FF0000"/>
                </a:solidFill>
              </a:rPr>
              <a:t>of </a:t>
            </a:r>
            <a:r>
              <a:rPr lang="en-US" sz="2800" dirty="0"/>
              <a:t>carbon </a:t>
            </a:r>
            <a:r>
              <a:rPr lang="en-US" sz="2800" dirty="0" smtClean="0"/>
              <a:t>cycle </a:t>
            </a:r>
            <a:r>
              <a:rPr lang="en-US" sz="2800" dirty="0" smtClean="0">
                <a:solidFill>
                  <a:srgbClr val="FF0000"/>
                </a:solidFill>
              </a:rPr>
              <a:t>in the region is </a:t>
            </a:r>
            <a:r>
              <a:rPr lang="en-US" sz="2800" dirty="0"/>
              <a:t>highly vulnerable to climate change and anthropogenic impact and hence </a:t>
            </a:r>
            <a:r>
              <a:rPr lang="en-US" sz="2800" strike="sngStrike" dirty="0" smtClean="0">
                <a:solidFill>
                  <a:srgbClr val="FF0000"/>
                </a:solidFill>
              </a:rPr>
              <a:t>playing</a:t>
            </a:r>
            <a:r>
              <a:rPr lang="en-US" sz="2800" dirty="0" smtClean="0">
                <a:solidFill>
                  <a:srgbClr val="FF0000"/>
                </a:solidFill>
              </a:rPr>
              <a:t> plays </a:t>
            </a:r>
            <a:r>
              <a:rPr lang="en-US" sz="2800" dirty="0"/>
              <a:t>a key role in the North American and global carbon </a:t>
            </a:r>
            <a:r>
              <a:rPr lang="en-US" sz="2800" dirty="0" smtClean="0"/>
              <a:t>budget</a:t>
            </a:r>
            <a:r>
              <a:rPr lang="en-US" sz="2800" dirty="0" smtClean="0">
                <a:solidFill>
                  <a:srgbClr val="FF0000"/>
                </a:solidFill>
              </a:rPr>
              <a:t>s.</a:t>
            </a:r>
            <a:r>
              <a:rPr lang="en-US" sz="2800" dirty="0" smtClean="0"/>
              <a:t>   </a:t>
            </a:r>
            <a:endParaRPr lang="en-US" sz="2800" dirty="0">
              <a:latin typeface="Univers 57 Condens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0" y="3657600"/>
            <a:ext cx="9753600" cy="1696618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/>
              <a:t>Results</a:t>
            </a:r>
            <a:endParaRPr lang="en-US" sz="2800" dirty="0" smtClean="0"/>
          </a:p>
          <a:p>
            <a:r>
              <a:rPr lang="en-US" sz="3200" b="1" i="1" dirty="0" smtClean="0"/>
              <a:t>Seasonal and yearly dynamics of light-use efficiency</a:t>
            </a:r>
            <a:endParaRPr lang="en-US" sz="3200" b="1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1295400" y="10515600"/>
            <a:ext cx="10744200" cy="3035447"/>
          </a:xfrm>
          <a:prstGeom prst="rect">
            <a:avLst/>
          </a:prstGeom>
          <a:noFill/>
        </p:spPr>
        <p:txBody>
          <a:bodyPr wrap="square" lIns="80010" tIns="40005" rIns="80010" bIns="40005" rtlCol="0">
            <a:spAutoFit/>
          </a:bodyPr>
          <a:lstStyle/>
          <a:p>
            <a:r>
              <a:rPr lang="en-US" sz="3600" b="1" dirty="0" smtClean="0"/>
              <a:t>Objectives and Study Sites</a:t>
            </a:r>
          </a:p>
          <a:p>
            <a:pPr>
              <a:lnSpc>
                <a:spcPct val="50000"/>
              </a:lnSpc>
            </a:pPr>
            <a:endParaRPr lang="en-US" sz="3200" dirty="0"/>
          </a:p>
          <a:p>
            <a:pPr eaLnBrk="1" hangingPunct="1">
              <a:buClr>
                <a:srgbClr val="000000"/>
              </a:buClr>
              <a:buSzPct val="100000"/>
              <a:buFont typeface="Univers 57 Condensed" charset="0"/>
              <a:buNone/>
            </a:pPr>
            <a:r>
              <a:rPr lang="en-US" sz="2800" dirty="0"/>
              <a:t>To characterize spatial and temporal dynamics of the ecological light-use efficiency </a:t>
            </a:r>
            <a:r>
              <a:rPr lang="en-US" sz="2800" dirty="0" smtClean="0"/>
              <a:t>(LUE) of </a:t>
            </a:r>
            <a:r>
              <a:rPr lang="en-US" sz="2800" dirty="0"/>
              <a:t>Great Plains grasslands we used long-term flux tower measurements at 8 </a:t>
            </a:r>
            <a:r>
              <a:rPr lang="en-US" sz="2800" dirty="0" err="1"/>
              <a:t>shortgrass</a:t>
            </a:r>
            <a:r>
              <a:rPr lang="en-US" sz="2800" dirty="0"/>
              <a:t> steppe sites (23 site-years), 16 mixed prairie sites (73 site-years), and 10 </a:t>
            </a:r>
            <a:r>
              <a:rPr lang="en-US" sz="2800" dirty="0" err="1"/>
              <a:t>tallgrass</a:t>
            </a:r>
            <a:r>
              <a:rPr lang="en-US" sz="2800" dirty="0"/>
              <a:t> prairie sites (37 site years) covering areas from Alberta to Texas. </a:t>
            </a:r>
            <a:endParaRPr lang="en-GB" sz="2800" b="1" dirty="0">
              <a:solidFill>
                <a:srgbClr val="000000"/>
              </a:solidFill>
              <a:latin typeface="Univers 57 Condensed" charset="0"/>
            </a:endParaRPr>
          </a:p>
        </p:txBody>
      </p:sp>
      <p:sp>
        <p:nvSpPr>
          <p:cNvPr id="47" name="Text Box 385"/>
          <p:cNvSpPr txBox="1">
            <a:spLocks noChangeArrowheads="1"/>
          </p:cNvSpPr>
          <p:nvPr/>
        </p:nvSpPr>
        <p:spPr bwMode="auto">
          <a:xfrm>
            <a:off x="1295400" y="25222200"/>
            <a:ext cx="10374086" cy="602511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22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219" tIns="25594" rIns="49219" bIns="25594">
            <a:spAutoFit/>
          </a:bodyPr>
          <a:lstStyle>
            <a:lvl1pPr marL="212725" indent="-212725" defTabSz="285750"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285750"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285750"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285750"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285750"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85750"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85750"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85750"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85750" eaLnBrk="0" fontAlgn="base" hangingPunct="0">
              <a:spcBef>
                <a:spcPct val="0"/>
              </a:spcBef>
              <a:spcAft>
                <a:spcPct val="0"/>
              </a:spcAft>
              <a:tabLst>
                <a:tab pos="212725" algn="l"/>
                <a:tab pos="498475" algn="l"/>
                <a:tab pos="784225" algn="l"/>
                <a:tab pos="1069975" algn="l"/>
                <a:tab pos="1355725" algn="l"/>
                <a:tab pos="1641475" algn="l"/>
                <a:tab pos="1927225" algn="l"/>
                <a:tab pos="2212975" algn="l"/>
                <a:tab pos="2498725" algn="l"/>
                <a:tab pos="2784475" algn="l"/>
                <a:tab pos="3070225" algn="l"/>
                <a:tab pos="3355975" algn="l"/>
                <a:tab pos="3641725" algn="l"/>
                <a:tab pos="3927475" algn="l"/>
                <a:tab pos="4213225" algn="l"/>
                <a:tab pos="4498975" algn="l"/>
                <a:tab pos="4784725" algn="l"/>
                <a:tab pos="5070475" algn="l"/>
                <a:tab pos="5356225" algn="l"/>
                <a:tab pos="5641975" algn="l"/>
                <a:tab pos="5927725" algn="l"/>
                <a:tab pos="6334125" algn="l"/>
                <a:tab pos="6786563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25"/>
              </a:spcAft>
              <a:buClr>
                <a:srgbClr val="000000"/>
              </a:buClr>
              <a:buSzPct val="100000"/>
            </a:pPr>
            <a:r>
              <a:rPr lang="en-GB" sz="3600" b="1" dirty="0" smtClean="0">
                <a:solidFill>
                  <a:srgbClr val="000000"/>
                </a:solidFill>
                <a:latin typeface="Univers 57 Condensed" charset="0"/>
              </a:rPr>
              <a:t>Methods</a:t>
            </a:r>
          </a:p>
          <a:p>
            <a:pPr marL="0" indent="0" eaLnBrk="1" hangingPunct="1">
              <a:spcAft>
                <a:spcPts val="525"/>
              </a:spcAft>
              <a:buClr>
                <a:srgbClr val="000000"/>
              </a:buClr>
              <a:buSzPct val="100000"/>
            </a:pPr>
            <a:r>
              <a:rPr lang="en-US" sz="2800" dirty="0" smtClean="0"/>
              <a:t>Original </a:t>
            </a:r>
            <a:r>
              <a:rPr lang="en-US" sz="2800" dirty="0"/>
              <a:t>sub-hourly CO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2800" dirty="0" smtClean="0"/>
              <a:t>fluxes </a:t>
            </a:r>
            <a:r>
              <a:rPr lang="en-US" sz="2800" i="1" dirty="0"/>
              <a:t>F</a:t>
            </a:r>
            <a:r>
              <a:rPr lang="en-US" sz="2800" dirty="0"/>
              <a:t> were partitioned </a:t>
            </a:r>
            <a:r>
              <a:rPr lang="en-US" sz="2800" dirty="0" smtClean="0"/>
              <a:t>into </a:t>
            </a:r>
            <a:r>
              <a:rPr lang="en-US" sz="2800" dirty="0"/>
              <a:t>gross photosynthesis </a:t>
            </a:r>
            <a:r>
              <a:rPr lang="en-US" sz="2800" i="1" dirty="0" err="1"/>
              <a:t>P</a:t>
            </a:r>
            <a:r>
              <a:rPr lang="en-US" sz="2800" i="1" baseline="-25000" dirty="0" err="1"/>
              <a:t>g</a:t>
            </a:r>
            <a:r>
              <a:rPr lang="en-US" sz="2800" dirty="0"/>
              <a:t> and </a:t>
            </a:r>
            <a:r>
              <a:rPr lang="en-US" sz="2800" dirty="0" smtClean="0"/>
              <a:t>ecosystem </a:t>
            </a:r>
            <a:r>
              <a:rPr lang="en-US" sz="2800" dirty="0"/>
              <a:t>respiration </a:t>
            </a:r>
            <a:r>
              <a:rPr lang="en-US" sz="2800" i="1" dirty="0"/>
              <a:t>R</a:t>
            </a:r>
            <a:r>
              <a:rPr lang="en-US" sz="2800" i="1" baseline="-25000" dirty="0"/>
              <a:t>e</a:t>
            </a:r>
            <a:r>
              <a:rPr lang="en-US" sz="2800" dirty="0"/>
              <a:t> and gap-filled using nonrectangular hyperbolic light-soil temperature-VPD response </a:t>
            </a:r>
            <a:r>
              <a:rPr lang="en-US" sz="2800" dirty="0" smtClean="0"/>
              <a:t>method (Gilmanov et al. 2013, 2014; Morgan et al. 2016). </a:t>
            </a:r>
            <a:r>
              <a:rPr lang="en-US" sz="2800" strike="sngStrike" dirty="0" smtClean="0">
                <a:solidFill>
                  <a:srgbClr val="FF0000"/>
                </a:solidFill>
              </a:rPr>
              <a:t>From </a:t>
            </a:r>
            <a:r>
              <a:rPr lang="en-US" sz="2800" strike="sngStrike" dirty="0" err="1" smtClean="0">
                <a:solidFill>
                  <a:srgbClr val="FF0000"/>
                </a:solidFill>
              </a:rPr>
              <a:t>the</a:t>
            </a:r>
            <a:r>
              <a:rPr lang="en-US" sz="2800" dirty="0" err="1" smtClean="0">
                <a:solidFill>
                  <a:srgbClr val="FF0000"/>
                </a:solidFill>
              </a:rPr>
              <a:t>We</a:t>
            </a:r>
            <a:r>
              <a:rPr lang="en-US" sz="2800" dirty="0" smtClean="0">
                <a:solidFill>
                  <a:srgbClr val="FF0000"/>
                </a:solidFill>
              </a:rPr>
              <a:t> computed</a:t>
            </a:r>
            <a:r>
              <a:rPr lang="en-US" sz="2800" dirty="0" smtClean="0"/>
              <a:t> </a:t>
            </a:r>
            <a:r>
              <a:rPr lang="en-US" sz="2800" dirty="0" smtClean="0"/>
              <a:t>three light-use efficiency measures resulting from the partitioning procedure: apparent quantum yield, α, physiological LUE, </a:t>
            </a:r>
            <a:r>
              <a:rPr lang="en-US" sz="3200" b="1" i="1" dirty="0" err="1" smtClean="0"/>
              <a:t>ε</a:t>
            </a:r>
            <a:r>
              <a:rPr lang="en-US" sz="3200" b="1" i="1" baseline="-25000" dirty="0" err="1" smtClean="0"/>
              <a:t>phys</a:t>
            </a:r>
            <a:r>
              <a:rPr lang="en-US" sz="2800" dirty="0" smtClean="0"/>
              <a:t> =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g</a:t>
            </a:r>
            <a:r>
              <a:rPr lang="en-US" sz="2800" dirty="0" smtClean="0"/>
              <a:t>/</a:t>
            </a:r>
            <a:r>
              <a:rPr lang="en-US" sz="2800" dirty="0" err="1" smtClean="0"/>
              <a:t>Q</a:t>
            </a:r>
            <a:r>
              <a:rPr lang="en-US" sz="2800" baseline="-25000" dirty="0" err="1" smtClean="0"/>
              <a:t>a</a:t>
            </a:r>
            <a:r>
              <a:rPr lang="en-US" sz="2800" dirty="0" smtClean="0"/>
              <a:t>, and ecological LUE, </a:t>
            </a:r>
            <a:r>
              <a:rPr lang="en-US" sz="3200" b="1" i="1" dirty="0" smtClean="0"/>
              <a:t>ε </a:t>
            </a:r>
            <a:r>
              <a:rPr lang="en-US" sz="2800" dirty="0" smtClean="0"/>
              <a:t>=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g</a:t>
            </a:r>
            <a:r>
              <a:rPr lang="en-US" sz="2800" dirty="0" smtClean="0"/>
              <a:t>/Q (Q is total, and </a:t>
            </a:r>
            <a:r>
              <a:rPr lang="en-US" sz="2800" dirty="0" err="1" smtClean="0"/>
              <a:t>Q</a:t>
            </a:r>
            <a:r>
              <a:rPr lang="en-US" sz="2800" baseline="-25000" dirty="0" err="1" smtClean="0"/>
              <a:t>a</a:t>
            </a:r>
            <a:r>
              <a:rPr lang="en-US" sz="2800" dirty="0" smtClean="0"/>
              <a:t> absorbed PAR</a:t>
            </a:r>
            <a:r>
              <a:rPr lang="en-US" sz="2800" dirty="0" smtClean="0"/>
              <a:t>)</a:t>
            </a:r>
            <a:r>
              <a:rPr lang="en-US" sz="2800" strike="sngStrike" dirty="0" smtClean="0">
                <a:solidFill>
                  <a:srgbClr val="FF0000"/>
                </a:solidFill>
              </a:rPr>
              <a:t>,.</a:t>
            </a:r>
            <a:r>
              <a:rPr lang="en-US" sz="2800" dirty="0" smtClean="0"/>
              <a:t> </a:t>
            </a:r>
            <a:r>
              <a:rPr lang="en-US" sz="2800" strike="sngStrike" dirty="0" err="1" smtClean="0">
                <a:solidFill>
                  <a:srgbClr val="FF0000"/>
                </a:solidFill>
              </a:rPr>
              <a:t>for</a:t>
            </a:r>
            <a:r>
              <a:rPr lang="en-US" sz="2800" dirty="0" err="1" smtClean="0">
                <a:solidFill>
                  <a:srgbClr val="FF0000"/>
                </a:solidFill>
              </a:rPr>
              <a:t>For</a:t>
            </a:r>
            <a:r>
              <a:rPr lang="en-US" sz="2800" dirty="0" smtClean="0"/>
              <a:t> </a:t>
            </a:r>
            <a:r>
              <a:rPr lang="en-US" sz="2800" dirty="0" smtClean="0"/>
              <a:t>ecosystem </a:t>
            </a:r>
            <a:r>
              <a:rPr lang="en-US" sz="2800" dirty="0" smtClean="0"/>
              <a:t>comparison</a:t>
            </a:r>
            <a:r>
              <a:rPr lang="en-US" sz="2800" dirty="0" smtClean="0">
                <a:solidFill>
                  <a:srgbClr val="FF0000"/>
                </a:solidFill>
              </a:rPr>
              <a:t>s,</a:t>
            </a:r>
            <a:r>
              <a:rPr lang="en-US" sz="2800" dirty="0" smtClean="0"/>
              <a:t> </a:t>
            </a:r>
            <a:r>
              <a:rPr lang="en-US" sz="2800" dirty="0" smtClean="0"/>
              <a:t>we used ecological LUE, </a:t>
            </a:r>
            <a:r>
              <a:rPr lang="en-GB" sz="3200" b="1" i="1" dirty="0" smtClean="0"/>
              <a:t>ε</a:t>
            </a:r>
            <a:r>
              <a:rPr lang="en-GB" sz="2800" dirty="0" smtClean="0"/>
              <a:t>, which </a:t>
            </a:r>
            <a:r>
              <a:rPr lang="en-GB" sz="2800" strike="sngStrike" dirty="0" err="1" smtClean="0">
                <a:solidFill>
                  <a:srgbClr val="FF0000"/>
                </a:solidFill>
              </a:rPr>
              <a:t>reflexes</a:t>
            </a:r>
            <a:r>
              <a:rPr lang="en-GB" sz="2800" dirty="0" err="1" smtClean="0">
                <a:solidFill>
                  <a:srgbClr val="FF0000"/>
                </a:solidFill>
              </a:rPr>
              <a:t>reflects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/>
              <a:t>not only physiological, but also ecological (including canopy leaf area and architecture) ecosystem-scale information.</a:t>
            </a:r>
            <a:endParaRPr lang="en-GB" sz="2800" b="1" dirty="0">
              <a:solidFill>
                <a:srgbClr val="000000"/>
              </a:solidFill>
              <a:latin typeface="Univers 57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9000" y="2004060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6. Ecological LUE in relation to annual precipitation.</a:t>
            </a:r>
          </a:p>
        </p:txBody>
      </p:sp>
      <p:sp>
        <p:nvSpPr>
          <p:cNvPr id="14344" name="TextBox 14343"/>
          <p:cNvSpPr txBox="1"/>
          <p:nvPr/>
        </p:nvSpPr>
        <p:spPr>
          <a:xfrm>
            <a:off x="33299400" y="3810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Ecological LUE in relation to remote sensing</a:t>
            </a:r>
            <a:endParaRPr lang="en-US" sz="3200" b="1" i="1" dirty="0"/>
          </a:p>
        </p:txBody>
      </p:sp>
      <p:sp>
        <p:nvSpPr>
          <p:cNvPr id="14351" name="TextBox 14350"/>
          <p:cNvSpPr txBox="1"/>
          <p:nvPr/>
        </p:nvSpPr>
        <p:spPr>
          <a:xfrm>
            <a:off x="33223200" y="23088600"/>
            <a:ext cx="10287000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Conclusions</a:t>
            </a:r>
          </a:p>
          <a:p>
            <a:pPr>
              <a:lnSpc>
                <a:spcPct val="50000"/>
              </a:lnSpc>
            </a:pPr>
            <a:endParaRPr lang="en-US" sz="3600" dirty="0" smtClean="0"/>
          </a:p>
          <a:p>
            <a:pPr marL="457200" indent="-4572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The</a:t>
            </a:r>
            <a:r>
              <a:rPr lang="en-US" sz="2800" strike="sngStrike" dirty="0" err="1" smtClean="0">
                <a:solidFill>
                  <a:srgbClr val="FF0000"/>
                </a:solidFill>
              </a:rPr>
              <a:t>Light</a:t>
            </a:r>
            <a:r>
              <a:rPr lang="en-US" sz="2800" dirty="0" smtClean="0">
                <a:solidFill>
                  <a:srgbClr val="FF0000"/>
                </a:solidFill>
              </a:rPr>
              <a:t> light</a:t>
            </a:r>
            <a:r>
              <a:rPr lang="en-US" sz="2800" dirty="0" smtClean="0"/>
              <a:t>-soil </a:t>
            </a:r>
            <a:r>
              <a:rPr lang="en-US" sz="2800" dirty="0" smtClean="0"/>
              <a:t>temperature-VPD response method provides a robust parameterization of the tower-based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exchange </a:t>
            </a:r>
            <a:r>
              <a:rPr lang="en-US" sz="2800" dirty="0" smtClean="0"/>
              <a:t>data</a:t>
            </a:r>
            <a:r>
              <a:rPr lang="en-US" sz="2800" dirty="0" smtClean="0">
                <a:solidFill>
                  <a:srgbClr val="FF0000"/>
                </a:solidFill>
              </a:rPr>
              <a:t>,</a:t>
            </a:r>
            <a:r>
              <a:rPr lang="en-US" sz="2800" dirty="0" smtClean="0"/>
              <a:t> </a:t>
            </a:r>
            <a:r>
              <a:rPr lang="en-US" sz="2800" dirty="0" smtClean="0"/>
              <a:t>generating physiologically meaningful parameter estimates.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Mean </a:t>
            </a:r>
            <a:r>
              <a:rPr lang="en-US" sz="2800" dirty="0"/>
              <a:t>maximum daily LUE for </a:t>
            </a:r>
            <a:r>
              <a:rPr lang="en-US" sz="2800" dirty="0" err="1"/>
              <a:t>shortgrass</a:t>
            </a:r>
            <a:r>
              <a:rPr lang="en-US" sz="2800" dirty="0"/>
              <a:t> steppes was </a:t>
            </a:r>
            <a:r>
              <a:rPr lang="en-US" sz="2800" dirty="0" smtClean="0"/>
              <a:t>16.2, </a:t>
            </a:r>
            <a:r>
              <a:rPr lang="en-US" sz="2800" dirty="0"/>
              <a:t>standard deviation 4.9 and the range 6.8 to 28.7 </a:t>
            </a:r>
            <a:r>
              <a:rPr lang="en-US" sz="2800" dirty="0" err="1"/>
              <a:t>mmol</a:t>
            </a:r>
            <a:r>
              <a:rPr lang="en-US" sz="2800" dirty="0"/>
              <a:t> CO</a:t>
            </a:r>
            <a:r>
              <a:rPr lang="en-US" sz="2800" baseline="-25000" dirty="0"/>
              <a:t>2</a:t>
            </a:r>
            <a:r>
              <a:rPr lang="en-US" sz="2800" dirty="0"/>
              <a:t>/</a:t>
            </a:r>
            <a:r>
              <a:rPr lang="en-US" sz="2800" dirty="0" err="1"/>
              <a:t>mol</a:t>
            </a:r>
            <a:r>
              <a:rPr lang="en-US" sz="2800" dirty="0"/>
              <a:t> incoming quanta, while for mixed and </a:t>
            </a:r>
            <a:r>
              <a:rPr lang="en-US" sz="2800" dirty="0" err="1"/>
              <a:t>tallgrass</a:t>
            </a:r>
            <a:r>
              <a:rPr lang="en-US" sz="2800" dirty="0"/>
              <a:t> prairies </a:t>
            </a:r>
            <a:r>
              <a:rPr lang="en-US" sz="2800" dirty="0" smtClean="0"/>
              <a:t>LUE </a:t>
            </a:r>
            <a:r>
              <a:rPr lang="en-US" sz="2800" dirty="0"/>
              <a:t>characteristics were 21.2 (9.1), 6.7 to 48.1 </a:t>
            </a:r>
            <a:r>
              <a:rPr lang="en-US" sz="2800" dirty="0" err="1"/>
              <a:t>mmol</a:t>
            </a:r>
            <a:r>
              <a:rPr lang="en-US" sz="2800" dirty="0"/>
              <a:t>/</a:t>
            </a:r>
            <a:r>
              <a:rPr lang="en-US" sz="2800" dirty="0" err="1"/>
              <a:t>mol</a:t>
            </a:r>
            <a:r>
              <a:rPr lang="en-US" sz="2800" dirty="0"/>
              <a:t> and 32.1 (7.6), and 17.0 to 47.6 </a:t>
            </a:r>
            <a:r>
              <a:rPr lang="en-US" sz="2800" dirty="0" err="1"/>
              <a:t>mmol</a:t>
            </a:r>
            <a:r>
              <a:rPr lang="en-US" sz="2800" dirty="0"/>
              <a:t>/</a:t>
            </a:r>
            <a:r>
              <a:rPr lang="en-US" sz="2800" dirty="0" err="1"/>
              <a:t>mol</a:t>
            </a:r>
            <a:r>
              <a:rPr lang="en-US" sz="2800" dirty="0"/>
              <a:t>, </a:t>
            </a:r>
            <a:r>
              <a:rPr lang="en-US" sz="2800" dirty="0" smtClean="0"/>
              <a:t>correspondingly. 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There are significant longitudinal and altitudinal trends of ecological </a:t>
            </a:r>
            <a:r>
              <a:rPr lang="en-US" sz="2800" dirty="0"/>
              <a:t>LUE across the Great </a:t>
            </a:r>
            <a:r>
              <a:rPr lang="en-US" sz="2800" dirty="0" smtClean="0"/>
              <a:t>Plains.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Ecological LUE closely (</a:t>
            </a:r>
            <a:r>
              <a:rPr lang="en-US" sz="2800" i="1" dirty="0" smtClean="0"/>
              <a:t>r</a:t>
            </a:r>
            <a:r>
              <a:rPr lang="en-US" sz="2800" dirty="0" smtClean="0"/>
              <a:t> = 0.85) correlates with </a:t>
            </a:r>
            <a:r>
              <a:rPr lang="en-US" sz="2800" dirty="0"/>
              <a:t>NDVI </a:t>
            </a:r>
            <a:r>
              <a:rPr lang="en-US" sz="2800" dirty="0" smtClean="0"/>
              <a:t>providing opportunities to include remote sensing data into predictive LUE models.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Geographically </a:t>
            </a:r>
            <a:r>
              <a:rPr lang="en-US" sz="2800" dirty="0"/>
              <a:t>specific time series of LUE provide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/>
              <a:t> valuable </a:t>
            </a:r>
            <a:r>
              <a:rPr lang="en-US" sz="2800" dirty="0"/>
              <a:t>empirical basis for parameterization of predictive models of carbon cycling in Great Plains </a:t>
            </a:r>
            <a:r>
              <a:rPr lang="en-US" sz="2800" dirty="0" smtClean="0"/>
              <a:t>grasslands.</a:t>
            </a:r>
            <a:endParaRPr lang="en-US" sz="2800" dirty="0"/>
          </a:p>
        </p:txBody>
      </p:sp>
      <p:pic>
        <p:nvPicPr>
          <p:cNvPr id="14352" name="Picture 14351" descr="GRC 1997 logo blue copy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81000"/>
            <a:ext cx="3276600" cy="2184400"/>
          </a:xfrm>
          <a:prstGeom prst="rect">
            <a:avLst/>
          </a:prstGeom>
        </p:spPr>
      </p:pic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33299400" y="31775400"/>
            <a:ext cx="10134600" cy="10024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78373" tIns="39187" rIns="78373" bIns="39187">
            <a:spAutoFit/>
          </a:bodyPr>
          <a:lstStyle>
            <a:lvl1pPr defTabSz="4389438" eaLnBrk="0" hangingPunct="0"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389438" eaLnBrk="0" hangingPunct="0"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389438" eaLnBrk="0" hangingPunct="0"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389438" eaLnBrk="0" hangingPunct="0"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389438" eaLnBrk="0" hangingPunct="0"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000000"/>
                </a:solidFill>
                <a:latin typeface="Univers 67 CondensedBold" charset="0"/>
              </a:rPr>
              <a:t>Presented at the 2017 Joint North American Carbon Program/</a:t>
            </a:r>
            <a:r>
              <a:rPr lang="en-US" altLang="en-US" sz="2000" dirty="0" err="1" smtClean="0">
                <a:solidFill>
                  <a:srgbClr val="000000"/>
                </a:solidFill>
                <a:latin typeface="Univers 67 CondensedBold" charset="0"/>
              </a:rPr>
              <a:t>AmeriFlux</a:t>
            </a:r>
            <a:r>
              <a:rPr lang="en-US" altLang="en-US" sz="2000" dirty="0" smtClean="0">
                <a:solidFill>
                  <a:srgbClr val="000000"/>
                </a:solidFill>
                <a:latin typeface="Univers 67 CondensedBold" charset="0"/>
              </a:rPr>
              <a:t> Principal Investigators meeting</a:t>
            </a:r>
            <a:r>
              <a:rPr lang="en-US" sz="2000" dirty="0" smtClean="0"/>
              <a:t>, Bethesda </a:t>
            </a:r>
            <a:r>
              <a:rPr lang="en-US" sz="2000" dirty="0"/>
              <a:t>North Marriott &amp; Conference Center in North Bethesda, MD, March 27–30, 2017.</a:t>
            </a:r>
            <a:endParaRPr lang="en-US" altLang="en-US" sz="2000" dirty="0" smtClean="0">
              <a:solidFill>
                <a:srgbClr val="000000"/>
              </a:solidFill>
              <a:latin typeface="Univers 67 CondensedBol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07600" y="15316200"/>
            <a:ext cx="998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Climatic relationships of ecological LUE of the Great Plains grasslands </a:t>
            </a:r>
            <a:endParaRPr lang="en-US" sz="3200" b="1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16992600" y="12420600"/>
            <a:ext cx="5334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2. Apparent quantum yield (A) and ecological LUE (B) of the managed grassland near Brookings, SD, 2004-2014 (C). Dots </a:t>
            </a:r>
            <a:r>
              <a:rPr lang="mr-IN" sz="2800" dirty="0" smtClean="0"/>
              <a:t>–</a:t>
            </a:r>
            <a:r>
              <a:rPr lang="en-US" sz="2800" dirty="0" smtClean="0"/>
              <a:t> mean weekly values; bars </a:t>
            </a:r>
            <a:r>
              <a:rPr lang="mr-IN" sz="2800" dirty="0" smtClean="0"/>
              <a:t>–</a:t>
            </a:r>
            <a:r>
              <a:rPr lang="en-US" sz="2800" dirty="0" smtClean="0"/>
              <a:t> standard errors of the means.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2039600" y="31699200"/>
            <a:ext cx="1013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4. Altitudinal gradient of ecological LUE of Great Plains grasslands. </a:t>
            </a:r>
            <a:endParaRPr lang="en-US" sz="2800" dirty="0"/>
          </a:p>
        </p:txBody>
      </p:sp>
      <p:sp>
        <p:nvSpPr>
          <p:cNvPr id="57" name="TextBox 56"/>
          <p:cNvSpPr txBox="1"/>
          <p:nvPr/>
        </p:nvSpPr>
        <p:spPr>
          <a:xfrm>
            <a:off x="33299400" y="10591800"/>
            <a:ext cx="937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9. Maximum ecological LUE in relation to maximum </a:t>
            </a:r>
            <a:r>
              <a:rPr lang="en-US" sz="2800" dirty="0" err="1" smtClean="0"/>
              <a:t>eMODIS</a:t>
            </a:r>
            <a:r>
              <a:rPr lang="en-US" sz="2800" dirty="0" smtClean="0"/>
              <a:t> NDVI (</a:t>
            </a:r>
            <a:r>
              <a:rPr lang="en-US" sz="2800" dirty="0"/>
              <a:t>expedited Moderate Resolution Imaging </a:t>
            </a:r>
            <a:r>
              <a:rPr lang="en-US" sz="2800" dirty="0" err="1"/>
              <a:t>Spectroradiometer</a:t>
            </a:r>
            <a:r>
              <a:rPr lang="en-GB" sz="2800" dirty="0"/>
              <a:t> </a:t>
            </a:r>
            <a:r>
              <a:rPr lang="en-GB" sz="2800" dirty="0" smtClean="0"/>
              <a:t>product)</a:t>
            </a:r>
            <a:r>
              <a:rPr lang="en-US" sz="2800" dirty="0" smtClean="0"/>
              <a:t> (</a:t>
            </a:r>
            <a:r>
              <a:rPr lang="en-US" sz="2800" dirty="0" err="1" smtClean="0"/>
              <a:t>Jenkerson</a:t>
            </a:r>
            <a:r>
              <a:rPr lang="en-US" sz="2800" dirty="0" smtClean="0"/>
              <a:t> et al. 2010).</a:t>
            </a:r>
            <a:endParaRPr lang="en-US" sz="2800" dirty="0"/>
          </a:p>
        </p:txBody>
      </p:sp>
      <p:sp>
        <p:nvSpPr>
          <p:cNvPr id="14350" name="TextBox 14349"/>
          <p:cNvSpPr txBox="1"/>
          <p:nvPr/>
        </p:nvSpPr>
        <p:spPr>
          <a:xfrm>
            <a:off x="33375600" y="12039600"/>
            <a:ext cx="9372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/>
              <a:t>Ecoregion</a:t>
            </a:r>
            <a:r>
              <a:rPr lang="en-US" sz="3200" b="1" i="1" dirty="0" smtClean="0"/>
              <a:t>-specific </a:t>
            </a:r>
            <a:r>
              <a:rPr lang="en-US" sz="3200" b="1" i="1" dirty="0" err="1" smtClean="0"/>
              <a:t>multiparameter</a:t>
            </a:r>
            <a:r>
              <a:rPr lang="en-US" sz="3200" b="1" i="1" dirty="0" smtClean="0"/>
              <a:t> clusters</a:t>
            </a:r>
            <a:endParaRPr lang="en-US" sz="3200" i="1" dirty="0"/>
          </a:p>
          <a:p>
            <a:endParaRPr lang="en-US" dirty="0"/>
          </a:p>
        </p:txBody>
      </p:sp>
      <p:sp>
        <p:nvSpPr>
          <p:cNvPr id="14354" name="TextBox 14353"/>
          <p:cNvSpPr txBox="1"/>
          <p:nvPr/>
        </p:nvSpPr>
        <p:spPr>
          <a:xfrm>
            <a:off x="33375600" y="18440400"/>
            <a:ext cx="9982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10. Two-dimensional projections of the </a:t>
            </a:r>
            <a:r>
              <a:rPr lang="en-US" sz="2800" dirty="0" smtClean="0"/>
              <a:t>four-</a:t>
            </a:r>
            <a:r>
              <a:rPr lang="en-US" sz="2800" strike="sngStrike" dirty="0" err="1" smtClean="0">
                <a:solidFill>
                  <a:srgbClr val="FF0000"/>
                </a:solidFill>
              </a:rPr>
              <a:t>parametric</a:t>
            </a:r>
            <a:r>
              <a:rPr lang="en-US" sz="2800" dirty="0" err="1" smtClean="0">
                <a:solidFill>
                  <a:srgbClr val="FF0000"/>
                </a:solidFill>
              </a:rPr>
              <a:t>parameter</a:t>
            </a:r>
            <a:r>
              <a:rPr lang="en-US" sz="2800" dirty="0" smtClean="0"/>
              <a:t> </a:t>
            </a:r>
            <a:r>
              <a:rPr lang="en-US" sz="2800" dirty="0" smtClean="0"/>
              <a:t>clusters of maximums of apparent quantum yield </a:t>
            </a:r>
            <a:r>
              <a:rPr lang="en-US" sz="3200" b="1" i="1" dirty="0" smtClean="0"/>
              <a:t>α</a:t>
            </a:r>
            <a:r>
              <a:rPr lang="en-US" sz="2800" dirty="0" smtClean="0"/>
              <a:t>, photosynthetic capacity </a:t>
            </a:r>
            <a:r>
              <a:rPr lang="en-US" sz="2800" b="1" i="1" dirty="0" smtClean="0"/>
              <a:t>A</a:t>
            </a:r>
            <a:r>
              <a:rPr lang="en-US" sz="2800" b="1" i="1" baseline="-25000" dirty="0" smtClean="0"/>
              <a:t>max</a:t>
            </a:r>
            <a:r>
              <a:rPr lang="en-US" sz="2800" dirty="0" smtClean="0"/>
              <a:t>, ecological light-use efficiency </a:t>
            </a:r>
            <a:r>
              <a:rPr lang="en-US" sz="3200" b="1" i="1" dirty="0" smtClean="0"/>
              <a:t>ε</a:t>
            </a:r>
            <a:r>
              <a:rPr lang="en-US" sz="2800" dirty="0" smtClean="0"/>
              <a:t>, and daytime respiration </a:t>
            </a:r>
            <a:r>
              <a:rPr lang="en-US" sz="2800" b="1" i="1" dirty="0" err="1" smtClean="0"/>
              <a:t>r</a:t>
            </a:r>
            <a:r>
              <a:rPr lang="en-US" sz="2800" b="1" i="1" baseline="-25000" dirty="0" err="1" smtClean="0"/>
              <a:t>d</a:t>
            </a:r>
            <a:r>
              <a:rPr lang="en-US" sz="2800" dirty="0" smtClean="0"/>
              <a:t> for shortgrass (S), mixed-grass (M), and tallgrass prairie (T) Great Plains ecosystems.</a:t>
            </a:r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Hotelling</a:t>
            </a:r>
            <a:r>
              <a:rPr lang="en-US" sz="2800" dirty="0" smtClean="0"/>
              <a:t> T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criterion reveals significant (</a:t>
            </a:r>
            <a:r>
              <a:rPr lang="en-US" sz="2800" i="1" dirty="0" smtClean="0"/>
              <a:t>p-</a:t>
            </a:r>
            <a:r>
              <a:rPr lang="en-US" sz="2800" dirty="0" smtClean="0"/>
              <a:t>value &lt; 0.01) differences between the centers of multivariate parameter clusters of short-, mixed- and </a:t>
            </a:r>
            <a:r>
              <a:rPr lang="en-US" sz="2800" dirty="0" err="1" smtClean="0"/>
              <a:t>tallgrass</a:t>
            </a:r>
            <a:r>
              <a:rPr lang="en-US" sz="2800" dirty="0" smtClean="0"/>
              <a:t> Great Plains ecosystems.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95400" y="30856297"/>
            <a:ext cx="104394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References.</a:t>
            </a:r>
            <a:r>
              <a:rPr lang="en-US" sz="2400" dirty="0" smtClean="0"/>
              <a:t> </a:t>
            </a:r>
          </a:p>
          <a:p>
            <a:r>
              <a:rPr lang="en-US" sz="2000" b="1" dirty="0" smtClean="0"/>
              <a:t>Gilmanov, T.G. et al., 2013</a:t>
            </a:r>
            <a:r>
              <a:rPr lang="en-US" sz="2000" dirty="0" smtClean="0"/>
              <a:t>. Agric. </a:t>
            </a:r>
            <a:r>
              <a:rPr lang="en-US" sz="2000" dirty="0" err="1" smtClean="0"/>
              <a:t>Ecosyst</a:t>
            </a:r>
            <a:r>
              <a:rPr lang="en-US" sz="2000" dirty="0" smtClean="0"/>
              <a:t>. </a:t>
            </a:r>
            <a:r>
              <a:rPr lang="en-US" sz="2000" dirty="0" err="1" smtClean="0"/>
              <a:t>Envir</a:t>
            </a:r>
            <a:r>
              <a:rPr lang="en-US" sz="2000" dirty="0" smtClean="0"/>
              <a:t>. 164: 162-175. </a:t>
            </a:r>
            <a:r>
              <a:rPr lang="en-US" sz="2000" b="1" dirty="0" smtClean="0"/>
              <a:t>Gilmanov, T.G. et al., 2014</a:t>
            </a:r>
            <a:r>
              <a:rPr lang="en-US" sz="2000" dirty="0" smtClean="0"/>
              <a:t>. </a:t>
            </a:r>
            <a:r>
              <a:rPr lang="en-US" sz="2000" dirty="0" err="1" smtClean="0"/>
              <a:t>Agron</a:t>
            </a:r>
            <a:r>
              <a:rPr lang="en-US" sz="2000" dirty="0" smtClean="0"/>
              <a:t>. J. 106: 545-559. </a:t>
            </a:r>
            <a:r>
              <a:rPr lang="en-US" sz="2000" b="1" dirty="0" err="1" smtClean="0"/>
              <a:t>Jenkerson</a:t>
            </a:r>
            <a:r>
              <a:rPr lang="en-US" sz="2000" b="1" dirty="0" smtClean="0"/>
              <a:t>, C.B. et al., 2010</a:t>
            </a:r>
            <a:r>
              <a:rPr lang="en-US" sz="2000" dirty="0" smtClean="0"/>
              <a:t>. USGS Open File Report 1055, 10. </a:t>
            </a:r>
            <a:r>
              <a:rPr lang="en-US" sz="2000" b="1" dirty="0" smtClean="0"/>
              <a:t>McCallum, I., et al.</a:t>
            </a:r>
            <a:r>
              <a:rPr lang="en-US" sz="2000" dirty="0" smtClean="0"/>
              <a:t>, 2009. Carbon Balance </a:t>
            </a:r>
            <a:r>
              <a:rPr lang="en-US" sz="2000" dirty="0" err="1" smtClean="0"/>
              <a:t>Manag</a:t>
            </a:r>
            <a:r>
              <a:rPr lang="en-US" sz="2000" dirty="0" smtClean="0"/>
              <a:t>., 4:8. </a:t>
            </a:r>
            <a:r>
              <a:rPr lang="en-US" sz="2000" b="1" dirty="0"/>
              <a:t>Morgan, J.A</a:t>
            </a:r>
            <a:r>
              <a:rPr lang="en-US" sz="2000" b="1" dirty="0" smtClean="0"/>
              <a:t>. et al., 2016</a:t>
            </a:r>
            <a:r>
              <a:rPr lang="en-US" sz="2000" dirty="0" smtClean="0"/>
              <a:t>. </a:t>
            </a:r>
            <a:r>
              <a:rPr lang="en-US" sz="2000" dirty="0"/>
              <a:t>Rangeland </a:t>
            </a:r>
            <a:r>
              <a:rPr lang="en-US" sz="2000" dirty="0" smtClean="0"/>
              <a:t>Ecol. </a:t>
            </a:r>
            <a:r>
              <a:rPr lang="en-US" sz="2000" dirty="0" err="1" smtClean="0"/>
              <a:t>Manag</a:t>
            </a:r>
            <a:r>
              <a:rPr lang="en-US" sz="2000" dirty="0" smtClean="0"/>
              <a:t>., 69</a:t>
            </a:r>
            <a:r>
              <a:rPr lang="en-US" sz="2000" dirty="0"/>
              <a:t>:</a:t>
            </a:r>
            <a:r>
              <a:rPr lang="en-US" sz="2000" dirty="0" smtClean="0"/>
              <a:t>342</a:t>
            </a:r>
            <a:r>
              <a:rPr lang="en-US" sz="2000" dirty="0"/>
              <a:t>-350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0"/>
            <a:ext cx="3550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 Narrow"/>
                <a:cs typeface="Arial Narrow"/>
              </a:rPr>
              <a:t>Empirical estimates of ecological light-use efficiency of Great Plains grasslands derived from long-term </a:t>
            </a:r>
            <a:r>
              <a:rPr lang="en-US" sz="6600" b="1" dirty="0" smtClean="0">
                <a:latin typeface="Arial Narrow"/>
                <a:cs typeface="Arial Narrow"/>
              </a:rPr>
              <a:t>flux-tower </a:t>
            </a:r>
            <a:r>
              <a:rPr lang="en-US" sz="6600" b="1" dirty="0">
                <a:latin typeface="Arial Narrow"/>
                <a:cs typeface="Arial Narrow"/>
              </a:rPr>
              <a:t>measurements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49000" y="2286000"/>
            <a:ext cx="185166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4400" b="1" dirty="0" smtClean="0"/>
              <a:t>Tagir </a:t>
            </a:r>
            <a:r>
              <a:rPr lang="en-US" sz="4400" b="1" dirty="0"/>
              <a:t>G. </a:t>
            </a:r>
            <a:r>
              <a:rPr lang="en-US" sz="4400" b="1" dirty="0" smtClean="0"/>
              <a:t>Gilmanov</a:t>
            </a:r>
            <a:r>
              <a:rPr lang="en-US" sz="4400" b="1" baseline="30000" dirty="0" smtClean="0"/>
              <a:t>1</a:t>
            </a:r>
            <a:r>
              <a:rPr lang="en-US" sz="4400" b="1" dirty="0" smtClean="0"/>
              <a:t>, Bruce K. Wylie</a:t>
            </a:r>
            <a:r>
              <a:rPr lang="en-US" sz="4400" b="1" baseline="30000" dirty="0" smtClean="0"/>
              <a:t>2</a:t>
            </a:r>
            <a:r>
              <a:rPr lang="en-US" sz="4400" b="1" dirty="0" smtClean="0"/>
              <a:t>, and Daniel M. Howard</a:t>
            </a:r>
            <a:r>
              <a:rPr lang="en-US" sz="4400" b="1" baseline="30000" dirty="0"/>
              <a:t>3</a:t>
            </a:r>
            <a:endParaRPr lang="en-US" sz="4400" baseline="30000" dirty="0"/>
          </a:p>
        </p:txBody>
      </p:sp>
      <p:pic>
        <p:nvPicPr>
          <p:cNvPr id="18" name="Picture 17" descr="USGS logo black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2600" y="533400"/>
            <a:ext cx="3733800" cy="1371600"/>
          </a:xfrm>
          <a:prstGeom prst="rect">
            <a:avLst/>
          </a:prstGeom>
        </p:spPr>
      </p:pic>
      <p:pic>
        <p:nvPicPr>
          <p:cNvPr id="3" name="Picture 2" descr="Brookings pasture 2007 06 29 DSCN 2465.t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200" y="11963400"/>
            <a:ext cx="4576182" cy="3429000"/>
          </a:xfrm>
          <a:prstGeom prst="rect">
            <a:avLst/>
          </a:prstGeom>
        </p:spPr>
      </p:pic>
      <p:pic>
        <p:nvPicPr>
          <p:cNvPr id="9" name="Picture 8" descr="AQY LUE Brookings weekly 2004-2014.t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200" y="5410200"/>
            <a:ext cx="9144000" cy="6400800"/>
          </a:xfrm>
          <a:prstGeom prst="rect">
            <a:avLst/>
          </a:prstGeom>
        </p:spPr>
      </p:pic>
      <p:pic>
        <p:nvPicPr>
          <p:cNvPr id="6" name="Picture 5" descr="Fig. 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3639799"/>
            <a:ext cx="8305800" cy="10491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24231600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1. </a:t>
            </a:r>
            <a:r>
              <a:rPr lang="en-US" sz="2800" dirty="0" err="1" smtClean="0"/>
              <a:t>Ecoregions</a:t>
            </a:r>
            <a:r>
              <a:rPr lang="en-US" sz="2800" dirty="0" smtClean="0"/>
              <a:t> of the North American Great Plains and location of the flux-tower sites.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0" y="15621000"/>
            <a:ext cx="9296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Geographic gradients of ecological LUE, </a:t>
            </a:r>
            <a:r>
              <a:rPr lang="en-US" sz="3600" b="1" i="1" dirty="0" err="1" smtClean="0"/>
              <a:t>ε</a:t>
            </a:r>
            <a:r>
              <a:rPr lang="en-US" sz="3200" b="1" i="1" dirty="0" smtClean="0"/>
              <a:t>(LAT, LONG), </a:t>
            </a:r>
            <a:r>
              <a:rPr lang="en-US" sz="3600" b="1" i="1" dirty="0" err="1"/>
              <a:t>ε</a:t>
            </a:r>
            <a:r>
              <a:rPr lang="en-US" sz="3200" b="1" i="1" dirty="0" smtClean="0"/>
              <a:t>(ELEV)</a:t>
            </a:r>
            <a:endParaRPr lang="en-US" sz="32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192000" y="2392680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3. Geographic pattern of ecological LUE of Great Plains grasslands: </a:t>
            </a:r>
          </a:p>
          <a:p>
            <a:r>
              <a:rPr lang="en-US" sz="2800" dirty="0" err="1" smtClean="0"/>
              <a:t>ε</a:t>
            </a:r>
            <a:r>
              <a:rPr lang="en-US" sz="2800" dirty="0" smtClean="0"/>
              <a:t>(LAT, LONG) = 91.3 + 0.048*LAT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+ 0.036LAT*LONG</a:t>
            </a:r>
          </a:p>
          <a:p>
            <a:r>
              <a:rPr lang="en-US" sz="2800" dirty="0" smtClean="0"/>
              <a:t>R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= 0.66; SE = 5.5 </a:t>
            </a:r>
            <a:r>
              <a:rPr lang="en-US" sz="2800" dirty="0" err="1" smtClean="0"/>
              <a:t>mmol</a:t>
            </a:r>
            <a:r>
              <a:rPr lang="en-US" sz="2800" dirty="0" smtClean="0"/>
              <a:t> mol</a:t>
            </a:r>
            <a:r>
              <a:rPr lang="en-US" sz="2800" baseline="30000" dirty="0" smtClean="0"/>
              <a:t>-1;</a:t>
            </a:r>
            <a:r>
              <a:rPr lang="en-US" sz="2800" dirty="0" smtClean="0"/>
              <a:t> </a:t>
            </a:r>
            <a:r>
              <a:rPr lang="en-US" sz="2800" i="1" dirty="0" smtClean="0"/>
              <a:t>p</a:t>
            </a:r>
            <a:r>
              <a:rPr lang="en-US" sz="2800" dirty="0" smtClean="0"/>
              <a:t>-value &lt; 0.0001</a:t>
            </a:r>
            <a:endParaRPr lang="en-US" sz="2800" dirty="0"/>
          </a:p>
        </p:txBody>
      </p:sp>
      <p:pic>
        <p:nvPicPr>
          <p:cNvPr id="27" name="Picture 26" descr="Fig. 6.t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1400" y="21640800"/>
            <a:ext cx="7239000" cy="474878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099000" y="24536400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7. Ecological LUE in relation to annual temperature sum (</a:t>
            </a:r>
            <a:r>
              <a:rPr lang="en-US" sz="2800" dirty="0" smtClean="0"/>
              <a:t>5° C </a:t>
            </a:r>
            <a:r>
              <a:rPr lang="en-US" sz="2800" dirty="0" smtClean="0"/>
              <a:t>base).</a:t>
            </a:r>
            <a:endParaRPr lang="en-US" sz="2800" dirty="0"/>
          </a:p>
        </p:txBody>
      </p:sp>
      <p:pic>
        <p:nvPicPr>
          <p:cNvPr id="29" name="Picture 28" descr="Fig. 7 HYP.t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1400" y="26593800"/>
            <a:ext cx="7290972" cy="4953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099000" y="27355800"/>
            <a:ext cx="3124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8. </a:t>
            </a:r>
            <a:r>
              <a:rPr lang="en-US" sz="2800" dirty="0"/>
              <a:t>Ecological </a:t>
            </a:r>
            <a:r>
              <a:rPr lang="en-US" sz="2800" dirty="0" smtClean="0"/>
              <a:t>LUE in relation </a:t>
            </a:r>
            <a:r>
              <a:rPr lang="en-US" sz="2800" dirty="0"/>
              <a:t>to </a:t>
            </a:r>
            <a:r>
              <a:rPr lang="en-US" sz="2800" dirty="0" smtClean="0"/>
              <a:t>radiation dryness index RDI = RNET/(</a:t>
            </a:r>
            <a:r>
              <a:rPr lang="en-US" sz="2800" dirty="0" err="1" smtClean="0"/>
              <a:t>λ</a:t>
            </a:r>
            <a:r>
              <a:rPr lang="en-US" sz="2800" dirty="0" smtClean="0"/>
              <a:t>*PCPN), where RNET is annual net radiation, and </a:t>
            </a:r>
            <a:r>
              <a:rPr lang="en-US" sz="2800" dirty="0" err="1" smtClean="0"/>
              <a:t>λ</a:t>
            </a:r>
            <a:r>
              <a:rPr lang="en-US" sz="2800" dirty="0" smtClean="0"/>
              <a:t> is the latent heat of vaporization</a:t>
            </a:r>
            <a:endParaRPr lang="en-US" sz="2800" dirty="0"/>
          </a:p>
        </p:txBody>
      </p:sp>
      <p:pic>
        <p:nvPicPr>
          <p:cNvPr id="31" name="Picture 30" descr="Fig. 4.t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200" y="25831800"/>
            <a:ext cx="8763000" cy="5748528"/>
          </a:xfrm>
          <a:prstGeom prst="rect">
            <a:avLst/>
          </a:prstGeom>
        </p:spPr>
      </p:pic>
      <p:pic>
        <p:nvPicPr>
          <p:cNvPr id="2" name="Picture 1" descr="Fig. 3.t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200" y="16858225"/>
            <a:ext cx="7239000" cy="6896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07600" y="14097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Fig. 5. Density-plot of maximum ecological LUE, </a:t>
            </a:r>
            <a:r>
              <a:rPr lang="en-US" sz="3200" b="1" i="1" dirty="0" err="1" smtClean="0"/>
              <a:t>ε</a:t>
            </a:r>
            <a:r>
              <a:rPr lang="en-US" sz="2800" baseline="-25000" dirty="0" err="1" smtClean="0"/>
              <a:t>max</a:t>
            </a:r>
            <a:r>
              <a:rPr lang="en-US" sz="2800" dirty="0" smtClean="0"/>
              <a:t>(LAT, LONG) across the Great Plains </a:t>
            </a:r>
            <a:r>
              <a:rPr lang="en-US" sz="2800" dirty="0" err="1" smtClean="0"/>
              <a:t>ecoregion</a:t>
            </a:r>
            <a:endParaRPr lang="en-US" sz="2800" dirty="0"/>
          </a:p>
        </p:txBody>
      </p:sp>
      <p:pic>
        <p:nvPicPr>
          <p:cNvPr id="16" name="Picture 15" descr="Fig. 5.t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800" y="3733800"/>
            <a:ext cx="8143876" cy="10287000"/>
          </a:xfrm>
          <a:prstGeom prst="rect">
            <a:avLst/>
          </a:prstGeom>
        </p:spPr>
      </p:pic>
      <p:pic>
        <p:nvPicPr>
          <p:cNvPr id="4" name="Picture 3" descr="Fig. 6.tif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1400" y="16459200"/>
            <a:ext cx="7239000" cy="4999736"/>
          </a:xfrm>
          <a:prstGeom prst="rect">
            <a:avLst/>
          </a:prstGeom>
        </p:spPr>
      </p:pic>
      <p:pic>
        <p:nvPicPr>
          <p:cNvPr id="12" name="Picture 11" descr="Fig. 9.tif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9400" y="4953000"/>
            <a:ext cx="8153400" cy="5441036"/>
          </a:xfrm>
          <a:prstGeom prst="rect">
            <a:avLst/>
          </a:prstGeom>
        </p:spPr>
      </p:pic>
      <p:pic>
        <p:nvPicPr>
          <p:cNvPr id="19" name="Picture 18" descr="Fig. 10.tif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5600" y="12877800"/>
            <a:ext cx="9829800" cy="53015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250400" y="32056626"/>
            <a:ext cx="10591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Acknowledgement. The work was supported by USGS EROS contract # G16PS00373 to Gilmanov Research &amp; Consulting, LLP.  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00" y="23012400"/>
            <a:ext cx="1846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230600" y="12115800"/>
            <a:ext cx="45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8585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9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8" charset="0"/>
            <a:ea typeface="ＭＳ Ｐゴシック" pitchFamily="18" charset="-128"/>
            <a:cs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8585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9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8" charset="0"/>
            <a:ea typeface="ＭＳ Ｐゴシック" pitchFamily="18" charset="-128"/>
            <a:cs typeface="ＭＳ Ｐゴシック" pitchFamily="1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31870</TotalTime>
  <Words>983</Words>
  <Application>Microsoft Office PowerPoint</Application>
  <PresentationFormat>Custom</PresentationFormat>
  <Paragraphs>45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 Presentation</vt:lpstr>
      <vt:lpstr>PowerPoint Presentation</vt:lpstr>
    </vt:vector>
  </TitlesOfParts>
  <Company>Sarah Jenkins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Jenkins</dc:creator>
  <cp:lastModifiedBy>Norman Bliss</cp:lastModifiedBy>
  <cp:revision>1024</cp:revision>
  <cp:lastPrinted>2009-06-10T14:39:52Z</cp:lastPrinted>
  <dcterms:created xsi:type="dcterms:W3CDTF">2009-06-10T13:42:08Z</dcterms:created>
  <dcterms:modified xsi:type="dcterms:W3CDTF">2017-02-14T20:14:09Z</dcterms:modified>
</cp:coreProperties>
</file>