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701" r:id="rId5"/>
  </p:sldMasterIdLst>
  <p:notesMasterIdLst>
    <p:notesMasterId r:id="rId83"/>
  </p:notesMasterIdLst>
  <p:sldIdLst>
    <p:sldId id="256" r:id="rId6"/>
    <p:sldId id="257" r:id="rId7"/>
    <p:sldId id="313" r:id="rId8"/>
    <p:sldId id="314" r:id="rId9"/>
    <p:sldId id="315" r:id="rId10"/>
    <p:sldId id="316" r:id="rId11"/>
    <p:sldId id="298" r:id="rId12"/>
    <p:sldId id="261" r:id="rId13"/>
    <p:sldId id="263" r:id="rId14"/>
    <p:sldId id="262" r:id="rId15"/>
    <p:sldId id="267" r:id="rId16"/>
    <p:sldId id="266" r:id="rId17"/>
    <p:sldId id="264" r:id="rId18"/>
    <p:sldId id="268" r:id="rId19"/>
    <p:sldId id="325" r:id="rId20"/>
    <p:sldId id="326" r:id="rId21"/>
    <p:sldId id="327" r:id="rId22"/>
    <p:sldId id="328" r:id="rId23"/>
    <p:sldId id="260" r:id="rId24"/>
    <p:sldId id="272" r:id="rId25"/>
    <p:sldId id="270" r:id="rId26"/>
    <p:sldId id="345" r:id="rId27"/>
    <p:sldId id="346" r:id="rId28"/>
    <p:sldId id="274" r:id="rId29"/>
    <p:sldId id="273" r:id="rId30"/>
    <p:sldId id="347" r:id="rId31"/>
    <p:sldId id="308" r:id="rId32"/>
    <p:sldId id="334" r:id="rId33"/>
    <p:sldId id="335" r:id="rId34"/>
    <p:sldId id="336" r:id="rId35"/>
    <p:sldId id="337" r:id="rId36"/>
    <p:sldId id="338" r:id="rId37"/>
    <p:sldId id="275" r:id="rId38"/>
    <p:sldId id="307" r:id="rId39"/>
    <p:sldId id="317" r:id="rId40"/>
    <p:sldId id="329" r:id="rId41"/>
    <p:sldId id="330" r:id="rId42"/>
    <p:sldId id="331" r:id="rId43"/>
    <p:sldId id="332" r:id="rId44"/>
    <p:sldId id="333" r:id="rId45"/>
    <p:sldId id="339" r:id="rId46"/>
    <p:sldId id="340" r:id="rId47"/>
    <p:sldId id="341" r:id="rId48"/>
    <p:sldId id="277" r:id="rId49"/>
    <p:sldId id="352" r:id="rId50"/>
    <p:sldId id="357" r:id="rId51"/>
    <p:sldId id="348" r:id="rId52"/>
    <p:sldId id="276" r:id="rId53"/>
    <p:sldId id="353" r:id="rId54"/>
    <p:sldId id="312" r:id="rId55"/>
    <p:sldId id="278" r:id="rId56"/>
    <p:sldId id="279" r:id="rId57"/>
    <p:sldId id="343" r:id="rId58"/>
    <p:sldId id="291" r:id="rId59"/>
    <p:sldId id="292" r:id="rId60"/>
    <p:sldId id="293" r:id="rId61"/>
    <p:sldId id="294" r:id="rId62"/>
    <p:sldId id="295" r:id="rId63"/>
    <p:sldId id="296" r:id="rId64"/>
    <p:sldId id="297" r:id="rId65"/>
    <p:sldId id="288" r:id="rId66"/>
    <p:sldId id="320" r:id="rId67"/>
    <p:sldId id="358" r:id="rId68"/>
    <p:sldId id="323" r:id="rId69"/>
    <p:sldId id="318" r:id="rId70"/>
    <p:sldId id="319" r:id="rId71"/>
    <p:sldId id="354" r:id="rId72"/>
    <p:sldId id="321" r:id="rId73"/>
    <p:sldId id="355" r:id="rId74"/>
    <p:sldId id="322" r:id="rId75"/>
    <p:sldId id="344" r:id="rId76"/>
    <p:sldId id="349" r:id="rId77"/>
    <p:sldId id="351" r:id="rId78"/>
    <p:sldId id="356" r:id="rId79"/>
    <p:sldId id="350" r:id="rId80"/>
    <p:sldId id="342" r:id="rId81"/>
    <p:sldId id="306"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69775" autoAdjust="0"/>
  </p:normalViewPr>
  <p:slideViewPr>
    <p:cSldViewPr snapToGrid="0">
      <p:cViewPr varScale="1">
        <p:scale>
          <a:sx n="79" d="100"/>
          <a:sy n="79" d="100"/>
        </p:scale>
        <p:origin x="1440" y="96"/>
      </p:cViewPr>
      <p:guideLst/>
    </p:cSldViewPr>
  </p:slideViewPr>
  <p:notesTextViewPr>
    <p:cViewPr>
      <p:scale>
        <a:sx n="1" d="1"/>
        <a:sy n="1" d="1"/>
      </p:scale>
      <p:origin x="0" y="0"/>
    </p:cViewPr>
  </p:notesTextViewPr>
  <p:notesViewPr>
    <p:cSldViewPr snapToGrid="0">
      <p:cViewPr varScale="1">
        <p:scale>
          <a:sx n="68" d="100"/>
          <a:sy n="68" d="100"/>
        </p:scale>
        <p:origin x="280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E126A-E07F-4058-98ED-2501D0A3936F}"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5191C-9C8B-4882-BCF9-D5365C0ECB1C}" type="slidenum">
              <a:rPr lang="en-US" smtClean="0"/>
              <a:t>‹#›</a:t>
            </a:fld>
            <a:endParaRPr lang="en-US"/>
          </a:p>
        </p:txBody>
      </p:sp>
    </p:spTree>
    <p:extLst>
      <p:ext uri="{BB962C8B-B14F-4D97-AF65-F5344CB8AC3E}">
        <p14:creationId xmlns:p14="http://schemas.microsoft.com/office/powerpoint/2010/main" val="4143969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usgs.gov/special-topics/water-science-school/science/infiltration-and-water-cycle" TargetMode="External"/><Relationship Id="rId3" Type="http://schemas.openxmlformats.org/officeDocument/2006/relationships/hyperlink" Target="https://www.usgs.gov/special-topics/water-science-school/science/evapotranspiration-and-water-cycle" TargetMode="External"/><Relationship Id="rId7" Type="http://schemas.openxmlformats.org/officeDocument/2006/relationships/hyperlink" Target="https://www.usgs.gov/special-topics/water-science-school/science/streamflow-and-water-cycle"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usgs.gov/special-topics/water-science-school/science/surface-runoff-and-water-cycle" TargetMode="External"/><Relationship Id="rId11" Type="http://schemas.openxmlformats.org/officeDocument/2006/relationships/hyperlink" Target="https://www.usgs.gov/special-topics/water-science-school/science/sun-and-water-cycle" TargetMode="External"/><Relationship Id="rId5" Type="http://schemas.openxmlformats.org/officeDocument/2006/relationships/hyperlink" Target="https://www.usgs.gov/special-topics/water-science-school/science/snowmelt-runoff-and-water-cycle" TargetMode="External"/><Relationship Id="rId10" Type="http://schemas.openxmlformats.org/officeDocument/2006/relationships/hyperlink" Target="https://www.usgs.gov/special-topics/water-science-school/science/springs-and-water-cycle" TargetMode="External"/><Relationship Id="rId4" Type="http://schemas.openxmlformats.org/officeDocument/2006/relationships/hyperlink" Target="https://www.usgs.gov/special-topics/water-science-school/science/precipitation-and-water-cycle" TargetMode="External"/><Relationship Id="rId9" Type="http://schemas.openxmlformats.org/officeDocument/2006/relationships/hyperlink" Target="https://www.usgs.gov/special-topics/water-science-school/science/groundwater-flow-and-water-cycl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2</a:t>
            </a:fld>
            <a:endParaRPr lang="en-US"/>
          </a:p>
        </p:txBody>
      </p:sp>
    </p:spTree>
    <p:extLst>
      <p:ext uri="{BB962C8B-B14F-4D97-AF65-F5344CB8AC3E}">
        <p14:creationId xmlns:p14="http://schemas.microsoft.com/office/powerpoint/2010/main" val="2835720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sz="1200" b="1" dirty="0"/>
              <a:t>Landsat 8</a:t>
            </a:r>
            <a:r>
              <a:rPr lang="en-US" sz="1200" b="1" kern="1200" dirty="0">
                <a:solidFill>
                  <a:schemeClr val="tx1"/>
                </a:solidFill>
                <a:effectLst/>
                <a:latin typeface="Times New Roman" charset="0"/>
                <a:ea typeface="ＭＳ Ｐゴシック" charset="-128"/>
              </a:rPr>
              <a:t> </a:t>
            </a:r>
            <a:r>
              <a:rPr lang="en-US" sz="1200" kern="1200" dirty="0">
                <a:solidFill>
                  <a:schemeClr val="tx1"/>
                </a:solidFill>
                <a:effectLst/>
                <a:latin typeface="Times New Roman" charset="0"/>
                <a:ea typeface="ＭＳ Ｐゴシック" charset="-128"/>
                <a:cs typeface="ＭＳ Ｐゴシック" charset="-128"/>
              </a:rPr>
              <a:t>l</a:t>
            </a:r>
            <a:r>
              <a:rPr lang="en-US" sz="1200" dirty="0"/>
              <a:t>aunched on</a:t>
            </a:r>
            <a:r>
              <a:rPr lang="en-US" sz="1200" baseline="0" dirty="0"/>
              <a:t> February 11,</a:t>
            </a:r>
            <a:r>
              <a:rPr lang="en-US" sz="1200" dirty="0"/>
              <a:t> 2013.</a:t>
            </a:r>
          </a:p>
          <a:p>
            <a:pPr marL="0" indent="0" eaLnBrk="1" hangingPunct="1">
              <a:lnSpc>
                <a:spcPct val="90000"/>
              </a:lnSpc>
              <a:buFont typeface="Arial" pitchFamily="34" charset="0"/>
              <a:buNone/>
            </a:pPr>
            <a:endParaRPr lang="en-US" sz="1200" dirty="0"/>
          </a:p>
          <a:p>
            <a:r>
              <a:rPr lang="en-US" sz="1200" kern="1200" dirty="0">
                <a:solidFill>
                  <a:schemeClr val="tx1"/>
                </a:solidFill>
                <a:effectLst/>
                <a:latin typeface="Times New Roman" charset="0"/>
                <a:ea typeface="ＭＳ Ｐゴシック" charset="-128"/>
                <a:cs typeface="ＭＳ Ｐゴシック" charset="-128"/>
              </a:rPr>
              <a:t>That brings us to </a:t>
            </a:r>
            <a:r>
              <a:rPr lang="en-US" dirty="0"/>
              <a:t>Landsat 9, which is a copy of Landsat 8 and launched in Sept. 2021.</a:t>
            </a:r>
          </a:p>
        </p:txBody>
      </p:sp>
      <p:sp>
        <p:nvSpPr>
          <p:cNvPr id="4" name="Slide Number Placeholder 3"/>
          <p:cNvSpPr>
            <a:spLocks noGrp="1"/>
          </p:cNvSpPr>
          <p:nvPr>
            <p:ph type="sldNum" sz="quarter" idx="5"/>
          </p:nvPr>
        </p:nvSpPr>
        <p:spPr/>
        <p:txBody>
          <a:bodyPr/>
          <a:lstStyle/>
          <a:p>
            <a:fld id="{20F5191C-9C8B-4882-BCF9-D5365C0ECB1C}" type="slidenum">
              <a:rPr lang="en-US" smtClean="0"/>
              <a:t>16</a:t>
            </a:fld>
            <a:endParaRPr lang="en-US"/>
          </a:p>
        </p:txBody>
      </p:sp>
    </p:spTree>
    <p:extLst>
      <p:ext uri="{BB962C8B-B14F-4D97-AF65-F5344CB8AC3E}">
        <p14:creationId xmlns:p14="http://schemas.microsoft.com/office/powerpoint/2010/main" val="3141075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New Roman" charset="0"/>
                <a:ea typeface="ＭＳ Ｐゴシック" charset="-128"/>
                <a:cs typeface="ＭＳ Ｐゴシック" charset="-128"/>
              </a:rPr>
              <a:t>Orbit (use basketball/globe)</a:t>
            </a:r>
            <a:endParaRPr lang="en-US" sz="1800" kern="1200" dirty="0">
              <a:solidFill>
                <a:schemeClr val="tx1"/>
              </a:solidFill>
              <a:effectLst/>
              <a:latin typeface="Times New Roman" charset="0"/>
              <a:ea typeface="ＭＳ Ｐゴシック" charset="-128"/>
              <a:cs typeface="ＭＳ Ｐゴシック" charset="-128"/>
            </a:endParaRPr>
          </a:p>
          <a:p>
            <a:endParaRPr lang="en-US" dirty="0"/>
          </a:p>
          <a:p>
            <a:r>
              <a:rPr lang="en-US" baseline="0" dirty="0"/>
              <a:t>At 55 mph, it would take you almost 3 weeks to go around the Earth. It takes Landsat only 99 minutes.</a:t>
            </a:r>
          </a:p>
          <a:p>
            <a:endParaRPr lang="en-US" baseline="0" dirty="0"/>
          </a:p>
          <a:p>
            <a:r>
              <a:rPr lang="en-US" baseline="0" dirty="0"/>
              <a:t>At 17,000 mph, it would only take you about one minute to get from here to Minneapolis.</a:t>
            </a:r>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17</a:t>
            </a:fld>
            <a:endParaRPr lang="en-US"/>
          </a:p>
        </p:txBody>
      </p:sp>
    </p:spTree>
    <p:extLst>
      <p:ext uri="{BB962C8B-B14F-4D97-AF65-F5344CB8AC3E}">
        <p14:creationId xmlns:p14="http://schemas.microsoft.com/office/powerpoint/2010/main" val="952843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18</a:t>
            </a:fld>
            <a:endParaRPr lang="en-US"/>
          </a:p>
        </p:txBody>
      </p:sp>
    </p:spTree>
    <p:extLst>
      <p:ext uri="{BB962C8B-B14F-4D97-AF65-F5344CB8AC3E}">
        <p14:creationId xmlns:p14="http://schemas.microsoft.com/office/powerpoint/2010/main" val="3543928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Times New Roman" charset="0"/>
                <a:ea typeface="ＭＳ Ｐゴシック" charset="-128"/>
                <a:cs typeface="ＭＳ Ｐゴシック" charset="-128"/>
              </a:rPr>
              <a:t>Sioux Falls was selected for two reasons</a:t>
            </a:r>
          </a:p>
          <a:p>
            <a:pPr lvl="1"/>
            <a:r>
              <a:rPr lang="en-US" sz="1200" kern="1200" dirty="0">
                <a:solidFill>
                  <a:schemeClr val="tx1"/>
                </a:solidFill>
                <a:effectLst/>
                <a:latin typeface="Times New Roman" charset="0"/>
                <a:ea typeface="ＭＳ Ｐゴシック" charset="-128"/>
                <a:cs typeface="+mn-cs"/>
              </a:rPr>
              <a:t>Technical</a:t>
            </a:r>
          </a:p>
          <a:p>
            <a:pPr lvl="2"/>
            <a:r>
              <a:rPr lang="en-US" sz="1200" kern="1200" dirty="0">
                <a:solidFill>
                  <a:schemeClr val="tx1"/>
                </a:solidFill>
                <a:effectLst/>
                <a:latin typeface="Times New Roman" charset="0"/>
                <a:ea typeface="ＭＳ Ｐゴシック" charset="-128"/>
                <a:cs typeface="+mn-cs"/>
              </a:rPr>
              <a:t>The receiving station for Earth-observing satellites needed to be in the middle of the continent so that when the satellite is passing over North America, we can receive the data directly.</a:t>
            </a:r>
          </a:p>
          <a:p>
            <a:pPr lvl="2"/>
            <a:r>
              <a:rPr lang="en-US" sz="1200" kern="1200" dirty="0">
                <a:solidFill>
                  <a:schemeClr val="tx1"/>
                </a:solidFill>
                <a:effectLst/>
                <a:latin typeface="Times New Roman" charset="0"/>
                <a:ea typeface="ＭＳ Ｐゴシック" charset="-128"/>
                <a:cs typeface="+mn-cs"/>
              </a:rPr>
              <a:t>Close to midpoint of the North American continent, east to west</a:t>
            </a:r>
          </a:p>
          <a:p>
            <a:pPr lvl="2"/>
            <a:r>
              <a:rPr lang="en-US" sz="1200" kern="1200" dirty="0">
                <a:solidFill>
                  <a:schemeClr val="tx1"/>
                </a:solidFill>
                <a:effectLst/>
                <a:latin typeface="Times New Roman" charset="0"/>
                <a:ea typeface="ＭＳ Ｐゴシック" charset="-128"/>
                <a:cs typeface="+mn-cs"/>
              </a:rPr>
              <a:t>We’re in a rural location to be away from tv/radio interference. The antennas out back have a clear view of the horizon.</a:t>
            </a:r>
          </a:p>
          <a:p>
            <a:pPr lvl="1"/>
            <a:r>
              <a:rPr lang="en-US" sz="1200" kern="1200" dirty="0">
                <a:solidFill>
                  <a:schemeClr val="tx1"/>
                </a:solidFill>
                <a:effectLst/>
                <a:latin typeface="Times New Roman" charset="0"/>
                <a:ea typeface="ＭＳ Ｐゴシック" charset="-128"/>
                <a:cs typeface="+mn-cs"/>
              </a:rPr>
              <a:t>Political</a:t>
            </a:r>
          </a:p>
          <a:p>
            <a:pPr lvl="2"/>
            <a:r>
              <a:rPr lang="en-US" sz="1200" kern="1200" dirty="0">
                <a:solidFill>
                  <a:schemeClr val="tx1"/>
                </a:solidFill>
                <a:effectLst/>
                <a:latin typeface="Times New Roman" charset="0"/>
                <a:ea typeface="ＭＳ Ｐゴシック" charset="-128"/>
                <a:cs typeface="+mn-cs"/>
              </a:rPr>
              <a:t>EROS could have been located anywhere in this oval, which extends across 6 different states. This is where politics comes into play.</a:t>
            </a:r>
          </a:p>
          <a:p>
            <a:pPr lvl="2"/>
            <a:r>
              <a:rPr lang="en-US" sz="1200" kern="1200" dirty="0">
                <a:solidFill>
                  <a:schemeClr val="tx1"/>
                </a:solidFill>
                <a:effectLst/>
                <a:latin typeface="Times New Roman" charset="0"/>
                <a:ea typeface="ＭＳ Ｐゴシック" charset="-128"/>
                <a:cs typeface="+mn-cs"/>
              </a:rPr>
              <a:t>Senator Mundt lobbied to attract high-tech jobs to SD</a:t>
            </a:r>
          </a:p>
          <a:p>
            <a:pPr lvl="2"/>
            <a:r>
              <a:rPr lang="en-US" sz="1200" kern="1200" dirty="0">
                <a:solidFill>
                  <a:schemeClr val="tx1"/>
                </a:solidFill>
                <a:effectLst/>
                <a:latin typeface="Times New Roman" charset="0"/>
                <a:ea typeface="ＭＳ Ｐゴシック" charset="-128"/>
                <a:cs typeface="+mn-cs"/>
              </a:rPr>
              <a:t>He also worked with business leaders in Sioux Falls to raise money to buy the land</a:t>
            </a:r>
          </a:p>
          <a:p>
            <a:pPr lvl="2"/>
            <a:r>
              <a:rPr lang="en-US" sz="1200" kern="1200" dirty="0">
                <a:solidFill>
                  <a:schemeClr val="tx1"/>
                </a:solidFill>
                <a:effectLst/>
                <a:latin typeface="Times New Roman" charset="0"/>
                <a:ea typeface="ＭＳ Ｐゴシック" charset="-128"/>
                <a:cs typeface="+mn-cs"/>
              </a:rPr>
              <a:t>Donated the land to the government</a:t>
            </a:r>
          </a:p>
          <a:p>
            <a:pPr lvl="1"/>
            <a:r>
              <a:rPr lang="en-US" sz="1200" kern="1200" dirty="0">
                <a:solidFill>
                  <a:schemeClr val="tx1"/>
                </a:solidFill>
                <a:effectLst/>
                <a:latin typeface="Times New Roman" charset="0"/>
                <a:ea typeface="ＭＳ Ｐゴシック" charset="-128"/>
                <a:cs typeface="+mn-cs"/>
              </a:rPr>
              <a:t>The building was completed and opened in 1973. </a:t>
            </a:r>
          </a:p>
          <a:p>
            <a:pPr lvl="1"/>
            <a:r>
              <a:rPr lang="en-US" sz="1200" kern="1200" dirty="0">
                <a:solidFill>
                  <a:schemeClr val="tx1"/>
                </a:solidFill>
                <a:effectLst/>
                <a:latin typeface="Times New Roman" charset="0"/>
                <a:ea typeface="ＭＳ Ｐゴシック" charset="-128"/>
                <a:cs typeface="+mn-cs"/>
              </a:rPr>
              <a:t>About 600 employees</a:t>
            </a:r>
          </a:p>
          <a:p>
            <a:endParaRPr lang="en-US" dirty="0"/>
          </a:p>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19</a:t>
            </a:fld>
            <a:endParaRPr lang="en-US"/>
          </a:p>
        </p:txBody>
      </p:sp>
    </p:spTree>
    <p:extLst>
      <p:ext uri="{BB962C8B-B14F-4D97-AF65-F5344CB8AC3E}">
        <p14:creationId xmlns:p14="http://schemas.microsoft.com/office/powerpoint/2010/main" val="2314597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27</a:t>
            </a:fld>
            <a:endParaRPr lang="en-US"/>
          </a:p>
        </p:txBody>
      </p:sp>
    </p:spTree>
    <p:extLst>
      <p:ext uri="{BB962C8B-B14F-4D97-AF65-F5344CB8AC3E}">
        <p14:creationId xmlns:p14="http://schemas.microsoft.com/office/powerpoint/2010/main" val="2652922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Mount Vernon</a:t>
            </a:r>
            <a:r>
              <a:rPr lang="en-US" baseline="0" dirty="0"/>
              <a:t>, WA</a:t>
            </a:r>
          </a:p>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28</a:t>
            </a:fld>
            <a:endParaRPr lang="en-US"/>
          </a:p>
        </p:txBody>
      </p:sp>
    </p:spTree>
    <p:extLst>
      <p:ext uri="{BB962C8B-B14F-4D97-AF65-F5344CB8AC3E}">
        <p14:creationId xmlns:p14="http://schemas.microsoft.com/office/powerpoint/2010/main" val="1709748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Infrared wavelengths allow us to see through smoke from wildfires. First image is natural color; the second one uses 2 infrared wavelengths.</a:t>
            </a:r>
          </a:p>
          <a:p>
            <a:endParaRPr lang="en-US" dirty="0"/>
          </a:p>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32</a:t>
            </a:fld>
            <a:endParaRPr lang="en-US"/>
          </a:p>
        </p:txBody>
      </p:sp>
    </p:spTree>
    <p:extLst>
      <p:ext uri="{BB962C8B-B14F-4D97-AF65-F5344CB8AC3E}">
        <p14:creationId xmlns:p14="http://schemas.microsoft.com/office/powerpoint/2010/main" val="3585427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entire Landsat scene that Sioux Falls is in. (115 miles wide)</a:t>
            </a:r>
          </a:p>
          <a:p>
            <a:r>
              <a:rPr lang="en-US" dirty="0"/>
              <a:t>Point out Sioux Falls.</a:t>
            </a:r>
          </a:p>
          <a:p>
            <a:endParaRPr lang="en-US" dirty="0"/>
          </a:p>
          <a:p>
            <a:pPr lvl="0"/>
            <a:r>
              <a:rPr lang="en-US" sz="1200" kern="1200" dirty="0">
                <a:solidFill>
                  <a:schemeClr val="tx1"/>
                </a:solidFill>
                <a:effectLst/>
                <a:latin typeface="Times New Roman" charset="0"/>
                <a:ea typeface="ＭＳ Ｐゴシック" charset="-128"/>
                <a:cs typeface="ＭＳ Ｐゴシック" charset="-128"/>
              </a:rPr>
              <a:t>You’ll see that we cannot see individual buildings, houses in a Landsat image.</a:t>
            </a:r>
          </a:p>
          <a:p>
            <a:pPr lvl="0"/>
            <a:endParaRPr lang="en-US" sz="1200" kern="1200" dirty="0">
              <a:solidFill>
                <a:schemeClr val="tx1"/>
              </a:solidFill>
              <a:effectLst/>
              <a:latin typeface="Times New Roman" charset="0"/>
              <a:ea typeface="ＭＳ Ｐゴシック" charset="-128"/>
              <a:cs typeface="ＭＳ Ｐゴシック" charset="-128"/>
            </a:endParaRPr>
          </a:p>
          <a:p>
            <a:pPr lvl="0"/>
            <a:r>
              <a:rPr lang="en-US" sz="1200" kern="1200" dirty="0">
                <a:solidFill>
                  <a:schemeClr val="tx1"/>
                </a:solidFill>
                <a:effectLst/>
                <a:latin typeface="Times New Roman" charset="0"/>
                <a:ea typeface="ＭＳ Ｐゴシック" charset="-128"/>
                <a:cs typeface="ＭＳ Ｐゴシック" charset="-128"/>
              </a:rPr>
              <a:t>Each</a:t>
            </a:r>
            <a:r>
              <a:rPr lang="en-US" sz="1200" kern="1200" baseline="0" dirty="0">
                <a:solidFill>
                  <a:schemeClr val="tx1"/>
                </a:solidFill>
                <a:effectLst/>
                <a:latin typeface="Times New Roman" charset="0"/>
                <a:ea typeface="ＭＳ Ｐゴシック" charset="-128"/>
                <a:cs typeface="ＭＳ Ｐゴシック" charset="-128"/>
              </a:rPr>
              <a:t> pixel in a </a:t>
            </a:r>
            <a:r>
              <a:rPr lang="en-US" sz="1200" kern="1200" dirty="0">
                <a:solidFill>
                  <a:schemeClr val="tx1"/>
                </a:solidFill>
                <a:effectLst/>
                <a:latin typeface="Times New Roman" charset="0"/>
                <a:ea typeface="ＭＳ Ｐゴシック" charset="-128"/>
                <a:cs typeface="ＭＳ Ｐゴシック" charset="-128"/>
              </a:rPr>
              <a:t>Landsat image is 30 meters, or a little bigger than a baseball diamond. </a:t>
            </a:r>
            <a:endParaRPr lang="en-US" sz="1200" kern="1200" baseline="0" dirty="0">
              <a:solidFill>
                <a:schemeClr val="tx1"/>
              </a:solidFill>
              <a:effectLst/>
              <a:latin typeface="Times New Roman" charset="0"/>
              <a:ea typeface="ＭＳ Ｐゴシック" charset="-128"/>
              <a:cs typeface="ＭＳ Ｐゴシック" charset="-128"/>
            </a:endParaRPr>
          </a:p>
          <a:p>
            <a:pPr lvl="0"/>
            <a:endParaRPr lang="en-US" sz="1200" kern="1200" baseline="0" dirty="0">
              <a:solidFill>
                <a:schemeClr val="tx1"/>
              </a:solidFill>
              <a:effectLst/>
              <a:latin typeface="Times New Roman" charset="0"/>
              <a:ea typeface="ＭＳ Ｐゴシック" charset="-128"/>
              <a:cs typeface="ＭＳ Ｐゴシック" charset="-128"/>
            </a:endParaRPr>
          </a:p>
          <a:p>
            <a:pPr lvl="0"/>
            <a:r>
              <a:rPr lang="en-US" sz="1200" kern="1200" baseline="0" dirty="0">
                <a:solidFill>
                  <a:schemeClr val="tx1"/>
                </a:solidFill>
                <a:effectLst/>
                <a:latin typeface="Times New Roman" charset="0"/>
                <a:ea typeface="ＭＳ Ｐゴシック" charset="-128"/>
                <a:cs typeface="ＭＳ Ｐゴシック" charset="-128"/>
              </a:rPr>
              <a:t>So let’s zoom in on Sioux Falls and see what happens when we get really close.</a:t>
            </a:r>
            <a:endParaRPr lang="en-US" sz="1800" kern="1200" dirty="0">
              <a:solidFill>
                <a:schemeClr val="tx1"/>
              </a:solidFill>
              <a:effectLst/>
              <a:latin typeface="Times New Roman" charset="0"/>
              <a:ea typeface="ＭＳ Ｐゴシック" charset="-128"/>
              <a:cs typeface="ＭＳ Ｐゴシック"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35</a:t>
            </a:fld>
            <a:endParaRPr lang="en-US"/>
          </a:p>
        </p:txBody>
      </p:sp>
    </p:spTree>
    <p:extLst>
      <p:ext uri="{BB962C8B-B14F-4D97-AF65-F5344CB8AC3E}">
        <p14:creationId xmlns:p14="http://schemas.microsoft.com/office/powerpoint/2010/main" val="1791290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36</a:t>
            </a:fld>
            <a:endParaRPr lang="en-US"/>
          </a:p>
        </p:txBody>
      </p:sp>
    </p:spTree>
    <p:extLst>
      <p:ext uri="{BB962C8B-B14F-4D97-AF65-F5344CB8AC3E}">
        <p14:creationId xmlns:p14="http://schemas.microsoft.com/office/powerpoint/2010/main" val="887929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zoomed in so far, all we see is the pixels.</a:t>
            </a:r>
          </a:p>
          <a:p>
            <a:r>
              <a:rPr lang="en-US" dirty="0"/>
              <a:t>Each square here is 30 m by 30 m.</a:t>
            </a:r>
          </a:p>
          <a:p>
            <a:endParaRPr lang="en-US" baseline="0" dirty="0"/>
          </a:p>
          <a:p>
            <a:r>
              <a:rPr lang="en-US" baseline="0" dirty="0"/>
              <a:t>30-m resolution provides enough detail to see changes to cities, farms, forests—large areas.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When you look at Google Earth, you can zoom in and see a lot of detail, maybe even your car parked in the</a:t>
            </a:r>
            <a:r>
              <a:rPr lang="en-US" baseline="0" dirty="0"/>
              <a:t> driveway. </a:t>
            </a:r>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37</a:t>
            </a:fld>
            <a:endParaRPr lang="en-US"/>
          </a:p>
        </p:txBody>
      </p:sp>
    </p:spTree>
    <p:extLst>
      <p:ext uri="{BB962C8B-B14F-4D97-AF65-F5344CB8AC3E}">
        <p14:creationId xmlns:p14="http://schemas.microsoft.com/office/powerpoint/2010/main" val="2407977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4</a:t>
            </a:fld>
            <a:endParaRPr lang="en-US"/>
          </a:p>
        </p:txBody>
      </p:sp>
    </p:spTree>
    <p:extLst>
      <p:ext uri="{BB962C8B-B14F-4D97-AF65-F5344CB8AC3E}">
        <p14:creationId xmlns:p14="http://schemas.microsoft.com/office/powerpoint/2010/main" val="212481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aerial photo from NAIP (Aug 2022) of the exact same spot as the closeup Landsat pixelated image.</a:t>
            </a:r>
          </a:p>
          <a:p>
            <a:endParaRPr lang="en-US" dirty="0"/>
          </a:p>
          <a:p>
            <a:r>
              <a:rPr lang="en-US" dirty="0"/>
              <a:t>When zoomed in this close in Google Earth, Google uses commercial</a:t>
            </a:r>
            <a:r>
              <a:rPr lang="en-US" baseline="0" dirty="0"/>
              <a:t> satellites that have a lot finer resolution. When looking at Google Earth and you see the entire state of South Dakota, that’s a Landsat image. When you’re this close, it’s a commercial satellite. The drawback with this hi-resolution imagery is that it doesn’t cover the entire globe. Landsat covers the entire world at 30-m resolution every 16 days. These commercial satellites cover only some areas at this high resolution. </a:t>
            </a:r>
          </a:p>
          <a:p>
            <a:endParaRPr lang="en-US" baseline="0" dirty="0"/>
          </a:p>
          <a:p>
            <a:r>
              <a:rPr lang="en-US" baseline="0" dirty="0"/>
              <a:t>If this was all you had for an image of Sioux Falls, it would not be as complete a picture as would be a series of 30-m images.</a:t>
            </a:r>
          </a:p>
          <a:p>
            <a:endParaRPr lang="en-US" dirty="0"/>
          </a:p>
          <a:p>
            <a:r>
              <a:rPr lang="en-US" dirty="0"/>
              <a:t>We also have a huge archive of older aerial photos at EROS…</a:t>
            </a:r>
          </a:p>
        </p:txBody>
      </p:sp>
      <p:sp>
        <p:nvSpPr>
          <p:cNvPr id="4" name="Slide Number Placeholder 3"/>
          <p:cNvSpPr>
            <a:spLocks noGrp="1"/>
          </p:cNvSpPr>
          <p:nvPr>
            <p:ph type="sldNum" sz="quarter" idx="5"/>
          </p:nvPr>
        </p:nvSpPr>
        <p:spPr/>
        <p:txBody>
          <a:bodyPr/>
          <a:lstStyle/>
          <a:p>
            <a:fld id="{20F5191C-9C8B-4882-BCF9-D5365C0ECB1C}" type="slidenum">
              <a:rPr lang="en-US" smtClean="0"/>
              <a:t>38</a:t>
            </a:fld>
            <a:endParaRPr lang="en-US"/>
          </a:p>
        </p:txBody>
      </p:sp>
    </p:spTree>
    <p:extLst>
      <p:ext uri="{BB962C8B-B14F-4D97-AF65-F5344CB8AC3E}">
        <p14:creationId xmlns:p14="http://schemas.microsoft.com/office/powerpoint/2010/main" val="2799844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USGS Aerial photo from 1958</a:t>
            </a:r>
          </a:p>
        </p:txBody>
      </p:sp>
      <p:sp>
        <p:nvSpPr>
          <p:cNvPr id="4" name="Slide Number Placeholder 3"/>
          <p:cNvSpPr>
            <a:spLocks noGrp="1"/>
          </p:cNvSpPr>
          <p:nvPr>
            <p:ph type="sldNum" sz="quarter" idx="5"/>
          </p:nvPr>
        </p:nvSpPr>
        <p:spPr/>
        <p:txBody>
          <a:bodyPr/>
          <a:lstStyle/>
          <a:p>
            <a:fld id="{20F5191C-9C8B-4882-BCF9-D5365C0ECB1C}" type="slidenum">
              <a:rPr lang="en-US" smtClean="0"/>
              <a:t>39</a:t>
            </a:fld>
            <a:endParaRPr lang="en-US"/>
          </a:p>
        </p:txBody>
      </p:sp>
    </p:spTree>
    <p:extLst>
      <p:ext uri="{BB962C8B-B14F-4D97-AF65-F5344CB8AC3E}">
        <p14:creationId xmlns:p14="http://schemas.microsoft.com/office/powerpoint/2010/main" val="1225877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USGS Aerial photo from 1937</a:t>
            </a:r>
          </a:p>
        </p:txBody>
      </p:sp>
      <p:sp>
        <p:nvSpPr>
          <p:cNvPr id="4" name="Slide Number Placeholder 3"/>
          <p:cNvSpPr>
            <a:spLocks noGrp="1"/>
          </p:cNvSpPr>
          <p:nvPr>
            <p:ph type="sldNum" sz="quarter" idx="5"/>
          </p:nvPr>
        </p:nvSpPr>
        <p:spPr/>
        <p:txBody>
          <a:bodyPr/>
          <a:lstStyle/>
          <a:p>
            <a:fld id="{20F5191C-9C8B-4882-BCF9-D5365C0ECB1C}" type="slidenum">
              <a:rPr lang="en-US" smtClean="0"/>
              <a:t>40</a:t>
            </a:fld>
            <a:endParaRPr lang="en-US"/>
          </a:p>
        </p:txBody>
      </p:sp>
    </p:spTree>
    <p:extLst>
      <p:ext uri="{BB962C8B-B14F-4D97-AF65-F5344CB8AC3E}">
        <p14:creationId xmlns:p14="http://schemas.microsoft.com/office/powerpoint/2010/main" val="531004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Before showing this photo, show the old media.</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High Density Digital Tape (HDDT): This held 2 gigabytes of data.  Today we use these tape cartridges to archive the data, and this can hold 8 terabytes. The data from a</a:t>
            </a:r>
            <a:r>
              <a:rPr lang="en-US" sz="1200" kern="1200" dirty="0">
                <a:solidFill>
                  <a:schemeClr val="tx1"/>
                </a:solidFill>
                <a:effectLst/>
                <a:latin typeface="Times New Roman" charset="0"/>
                <a:ea typeface="ＭＳ Ｐゴシック" charset="-128"/>
                <a:cs typeface="ＭＳ Ｐゴシック" charset="-128"/>
              </a:rPr>
              <a:t>bout 4,000 of these reels could fit on one of these tapes.</a:t>
            </a:r>
          </a:p>
          <a:p>
            <a:endParaRPr lang="en-US" baseline="0" dirty="0"/>
          </a:p>
          <a:p>
            <a:endParaRPr lang="en-US" baseline="0" dirty="0"/>
          </a:p>
          <a:p>
            <a:r>
              <a:rPr lang="en-US" baseline="0" dirty="0"/>
              <a:t>Just as proof that we used to use stuff like this…</a:t>
            </a:r>
            <a:endParaRPr lang="en-US" sz="1200" kern="1200" dirty="0">
              <a:solidFill>
                <a:schemeClr val="tx1"/>
              </a:solidFill>
              <a:effectLst/>
              <a:latin typeface="Times New Roman" charset="0"/>
              <a:ea typeface="ＭＳ Ｐゴシック" charset="-128"/>
              <a:cs typeface="ＭＳ Ｐゴシック" charset="-128"/>
            </a:endParaRPr>
          </a:p>
          <a:p>
            <a:endParaRPr lang="en-US" sz="1200" kern="1200" dirty="0">
              <a:solidFill>
                <a:schemeClr val="tx1"/>
              </a:solidFill>
              <a:effectLst/>
              <a:latin typeface="Times New Roman" charset="0"/>
              <a:ea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41</a:t>
            </a:fld>
            <a:endParaRPr lang="en-US"/>
          </a:p>
        </p:txBody>
      </p:sp>
    </p:spTree>
    <p:extLst>
      <p:ext uri="{BB962C8B-B14F-4D97-AF65-F5344CB8AC3E}">
        <p14:creationId xmlns:p14="http://schemas.microsoft.com/office/powerpoint/2010/main" val="3631134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This mass storage system holds thousands of these tapes…</a:t>
            </a:r>
          </a:p>
          <a:p>
            <a:pPr eaLnBrk="1" hangingPunct="1"/>
            <a:endParaRPr lang="en-US" dirty="0"/>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42</a:t>
            </a:fld>
            <a:endParaRPr lang="en-US"/>
          </a:p>
        </p:txBody>
      </p:sp>
    </p:spTree>
    <p:extLst>
      <p:ext uri="{BB962C8B-B14F-4D97-AF65-F5344CB8AC3E}">
        <p14:creationId xmlns:p14="http://schemas.microsoft.com/office/powerpoint/2010/main" val="2657567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 high-performance computer called </a:t>
            </a:r>
            <a:r>
              <a:rPr lang="en-US" dirty="0" err="1"/>
              <a:t>Hovenweep</a:t>
            </a:r>
            <a:r>
              <a:rPr lang="en-US" dirty="0"/>
              <a:t>. Just installed this summer.</a:t>
            </a:r>
          </a:p>
        </p:txBody>
      </p:sp>
      <p:sp>
        <p:nvSpPr>
          <p:cNvPr id="4" name="Slide Number Placeholder 3"/>
          <p:cNvSpPr>
            <a:spLocks noGrp="1"/>
          </p:cNvSpPr>
          <p:nvPr>
            <p:ph type="sldNum" sz="quarter" idx="5"/>
          </p:nvPr>
        </p:nvSpPr>
        <p:spPr/>
        <p:txBody>
          <a:bodyPr/>
          <a:lstStyle/>
          <a:p>
            <a:fld id="{20F5191C-9C8B-4882-BCF9-D5365C0ECB1C}" type="slidenum">
              <a:rPr lang="en-US" smtClean="0"/>
              <a:t>43</a:t>
            </a:fld>
            <a:endParaRPr lang="en-US"/>
          </a:p>
        </p:txBody>
      </p:sp>
    </p:spTree>
    <p:extLst>
      <p:ext uri="{BB962C8B-B14F-4D97-AF65-F5344CB8AC3E}">
        <p14:creationId xmlns:p14="http://schemas.microsoft.com/office/powerpoint/2010/main" val="2517781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that we know what satellite images measure and where they are stored, I would like to talk some more about the next 3 steps of our work.</a:t>
            </a:r>
          </a:p>
          <a:p>
            <a:r>
              <a:rPr lang="en-US" dirty="0"/>
              <a:t>First is analyzing, which begs the question: What to do with all those images we have stored?</a:t>
            </a:r>
          </a:p>
          <a:p>
            <a:r>
              <a:rPr lang="en-US" dirty="0"/>
              <a:t>We analyze them to answer questions like</a:t>
            </a:r>
          </a:p>
          <a:p>
            <a:r>
              <a:rPr lang="en-US" dirty="0"/>
              <a:t>How is the crop health in midseason in Kenya? Or How much irrigation of corn is needed to get the most yield/acre?</a:t>
            </a:r>
          </a:p>
          <a:p>
            <a:r>
              <a:rPr lang="en-US" dirty="0"/>
              <a:t>We take different images/bands and come up with models or calculations to create something new out of it to discover a new pattern, like increasing</a:t>
            </a:r>
          </a:p>
          <a:p>
            <a:r>
              <a:rPr lang="en-US" dirty="0"/>
              <a:t>Temperature, declining forest, etc. or find an anomaly, Why did Lake Chad nearly disappear in the country of Chad in West Africa</a:t>
            </a:r>
          </a:p>
        </p:txBody>
      </p:sp>
      <p:sp>
        <p:nvSpPr>
          <p:cNvPr id="4" name="Slide Number Placeholder 3"/>
          <p:cNvSpPr>
            <a:spLocks noGrp="1"/>
          </p:cNvSpPr>
          <p:nvPr>
            <p:ph type="sldNum" sz="quarter" idx="5"/>
          </p:nvPr>
        </p:nvSpPr>
        <p:spPr/>
        <p:txBody>
          <a:bodyPr/>
          <a:lstStyle/>
          <a:p>
            <a:fld id="{20F5191C-9C8B-4882-BCF9-D5365C0ECB1C}" type="slidenum">
              <a:rPr lang="en-US" smtClean="0"/>
              <a:t>44</a:t>
            </a:fld>
            <a:endParaRPr lang="en-US"/>
          </a:p>
        </p:txBody>
      </p:sp>
    </p:spTree>
    <p:extLst>
      <p:ext uri="{BB962C8B-B14F-4D97-AF65-F5344CB8AC3E}">
        <p14:creationId xmlns:p14="http://schemas.microsoft.com/office/powerpoint/2010/main" val="3095645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scientists or researchers, we are supposed to ask questions and be curious about the world.</a:t>
            </a:r>
          </a:p>
          <a:p>
            <a:r>
              <a:rPr lang="en-US" dirty="0"/>
              <a:t>We ask a lot of questions about water and crops.</a:t>
            </a:r>
          </a:p>
        </p:txBody>
      </p:sp>
      <p:sp>
        <p:nvSpPr>
          <p:cNvPr id="4" name="Slide Number Placeholder 3"/>
          <p:cNvSpPr>
            <a:spLocks noGrp="1"/>
          </p:cNvSpPr>
          <p:nvPr>
            <p:ph type="sldNum" sz="quarter" idx="5"/>
          </p:nvPr>
        </p:nvSpPr>
        <p:spPr/>
        <p:txBody>
          <a:bodyPr/>
          <a:lstStyle/>
          <a:p>
            <a:fld id="{20F5191C-9C8B-4882-BCF9-D5365C0ECB1C}" type="slidenum">
              <a:rPr lang="en-US" smtClean="0"/>
              <a:t>45</a:t>
            </a:fld>
            <a:endParaRPr lang="en-US"/>
          </a:p>
        </p:txBody>
      </p:sp>
    </p:spTree>
    <p:extLst>
      <p:ext uri="{BB962C8B-B14F-4D97-AF65-F5344CB8AC3E}">
        <p14:creationId xmlns:p14="http://schemas.microsoft.com/office/powerpoint/2010/main" val="704013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erriweather Web"/>
              </a:rPr>
              <a:t>As it moves, water can change form between liquid, solid, and gas. Circulation mixes water in the oceans and transports water vapor in the atmosphere. Water moves between the atmosphere and the surface through </a:t>
            </a:r>
            <a:r>
              <a:rPr lang="en-US" b="0" i="0" u="none" strike="noStrike" dirty="0">
                <a:solidFill>
                  <a:srgbClr val="005EA2"/>
                </a:solidFill>
                <a:effectLst/>
                <a:latin typeface="Merriweather Web"/>
                <a:hlinkClick r:id="rId3"/>
              </a:rPr>
              <a:t>evapotranspiration</a:t>
            </a:r>
            <a:r>
              <a:rPr lang="en-US" b="0" i="0" dirty="0">
                <a:solidFill>
                  <a:srgbClr val="000000"/>
                </a:solidFill>
                <a:effectLst/>
                <a:latin typeface="Merriweather Web"/>
              </a:rPr>
              <a:t>, and </a:t>
            </a:r>
            <a:r>
              <a:rPr lang="en-US" b="0" i="0" u="none" strike="noStrike" dirty="0">
                <a:solidFill>
                  <a:srgbClr val="005EA2"/>
                </a:solidFill>
                <a:effectLst/>
                <a:latin typeface="Merriweather Web"/>
                <a:hlinkClick r:id="rId4"/>
              </a:rPr>
              <a:t>precipitation</a:t>
            </a:r>
            <a:r>
              <a:rPr lang="en-US" b="0" i="0" dirty="0">
                <a:solidFill>
                  <a:srgbClr val="000000"/>
                </a:solidFill>
                <a:effectLst/>
                <a:latin typeface="Merriweather Web"/>
              </a:rPr>
              <a:t>. Water moves across the surface through </a:t>
            </a:r>
            <a:r>
              <a:rPr lang="en-US" b="0" i="0" u="none" strike="noStrike" dirty="0">
                <a:solidFill>
                  <a:srgbClr val="005EA2"/>
                </a:solidFill>
                <a:effectLst/>
                <a:latin typeface="Merriweather Web"/>
                <a:hlinkClick r:id="rId5"/>
              </a:rPr>
              <a:t>snowmelt</a:t>
            </a:r>
            <a:r>
              <a:rPr lang="en-US" b="0" i="0" dirty="0">
                <a:solidFill>
                  <a:srgbClr val="000000"/>
                </a:solidFill>
                <a:effectLst/>
                <a:latin typeface="Merriweather Web"/>
              </a:rPr>
              <a:t>, </a:t>
            </a:r>
            <a:r>
              <a:rPr lang="en-US" b="0" i="0" u="none" strike="noStrike" dirty="0">
                <a:solidFill>
                  <a:srgbClr val="005EA2"/>
                </a:solidFill>
                <a:effectLst/>
                <a:latin typeface="Merriweather Web"/>
                <a:hlinkClick r:id="rId6"/>
              </a:rPr>
              <a:t>runoff</a:t>
            </a:r>
            <a:r>
              <a:rPr lang="en-US" b="0" i="0" dirty="0">
                <a:solidFill>
                  <a:srgbClr val="000000"/>
                </a:solidFill>
                <a:effectLst/>
                <a:latin typeface="Merriweather Web"/>
              </a:rPr>
              <a:t>, and </a:t>
            </a:r>
            <a:r>
              <a:rPr lang="en-US" b="0" i="0" u="none" strike="noStrike" dirty="0">
                <a:solidFill>
                  <a:srgbClr val="005EA2"/>
                </a:solidFill>
                <a:effectLst/>
                <a:latin typeface="Merriweather Web"/>
                <a:hlinkClick r:id="rId7"/>
              </a:rPr>
              <a:t>streamflow</a:t>
            </a:r>
            <a:r>
              <a:rPr lang="en-US" b="0" i="0" dirty="0">
                <a:solidFill>
                  <a:srgbClr val="000000"/>
                </a:solidFill>
                <a:effectLst/>
                <a:latin typeface="Merriweather Web"/>
              </a:rPr>
              <a:t>. Water moves into the ground through </a:t>
            </a:r>
            <a:r>
              <a:rPr lang="en-US" b="0" i="0" u="none" strike="noStrike" dirty="0">
                <a:solidFill>
                  <a:srgbClr val="005EA2"/>
                </a:solidFill>
                <a:effectLst/>
                <a:latin typeface="Merriweather Web"/>
                <a:hlinkClick r:id="rId8"/>
              </a:rPr>
              <a:t>infiltration</a:t>
            </a:r>
            <a:r>
              <a:rPr lang="en-US" b="0" i="0" dirty="0">
                <a:solidFill>
                  <a:srgbClr val="000000"/>
                </a:solidFill>
                <a:effectLst/>
                <a:latin typeface="Merriweather Web"/>
              </a:rPr>
              <a:t> and groundwater recharge. Underground, </a:t>
            </a:r>
            <a:r>
              <a:rPr lang="en-US" b="0" i="0" u="none" strike="noStrike" dirty="0">
                <a:solidFill>
                  <a:srgbClr val="005EA2"/>
                </a:solidFill>
                <a:effectLst/>
                <a:latin typeface="Merriweather Web"/>
                <a:hlinkClick r:id="rId9"/>
              </a:rPr>
              <a:t>groundwater flows</a:t>
            </a:r>
            <a:r>
              <a:rPr lang="en-US" b="0" i="0" dirty="0">
                <a:solidFill>
                  <a:srgbClr val="000000"/>
                </a:solidFill>
                <a:effectLst/>
                <a:latin typeface="Merriweather Web"/>
              </a:rPr>
              <a:t> within aquifers. Groundwater can return to the surface through natural discharge into rivers, the ocean, and from </a:t>
            </a:r>
            <a:r>
              <a:rPr lang="en-US" b="0" i="0" u="none" strike="noStrike" dirty="0">
                <a:solidFill>
                  <a:srgbClr val="005EA2"/>
                </a:solidFill>
                <a:effectLst/>
                <a:latin typeface="Merriweather Web"/>
                <a:hlinkClick r:id="rId10"/>
              </a:rPr>
              <a:t>springs</a:t>
            </a:r>
            <a:r>
              <a:rPr lang="en-US" b="0" i="0" dirty="0">
                <a:solidFill>
                  <a:srgbClr val="000000"/>
                </a:solidFill>
                <a:effectLst/>
                <a:latin typeface="Merriweather Web"/>
              </a:rPr>
              <a:t>.</a:t>
            </a:r>
          </a:p>
          <a:p>
            <a:endParaRPr lang="en-US" b="0" i="0" dirty="0">
              <a:solidFill>
                <a:srgbClr val="000000"/>
              </a:solidFill>
              <a:effectLst/>
              <a:latin typeface="Merriweather Web"/>
            </a:endParaRPr>
          </a:p>
          <a:p>
            <a:r>
              <a:rPr lang="en-US" b="0" i="0" dirty="0">
                <a:solidFill>
                  <a:srgbClr val="000000"/>
                </a:solidFill>
                <a:effectLst/>
                <a:latin typeface="Merriweather Web"/>
              </a:rPr>
              <a:t>Water moves naturally and because of human actions. Energy from the </a:t>
            </a:r>
            <a:r>
              <a:rPr lang="en-US" b="0" i="0" u="none" strike="noStrike" dirty="0">
                <a:solidFill>
                  <a:srgbClr val="005EA2"/>
                </a:solidFill>
                <a:effectLst/>
                <a:latin typeface="Merriweather Web"/>
                <a:hlinkClick r:id="rId11"/>
              </a:rPr>
              <a:t>sun</a:t>
            </a:r>
            <a:r>
              <a:rPr lang="en-US" b="0" i="0" dirty="0">
                <a:solidFill>
                  <a:srgbClr val="000000"/>
                </a:solidFill>
                <a:effectLst/>
                <a:latin typeface="Merriweather Web"/>
              </a:rPr>
              <a:t> and the force of gravity drive the continual movement of water between pools. The sun’s energy causes liquid water to evaporate into water vapor. Evapotranspiration is the main way water moves into the atmosphere from the land surface and oceans. Gravity causes water to flow downward on land. It causes rain, snow, and hail to fall from clouds.  </a:t>
            </a:r>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46</a:t>
            </a:fld>
            <a:endParaRPr lang="en-US"/>
          </a:p>
        </p:txBody>
      </p:sp>
    </p:spTree>
    <p:extLst>
      <p:ext uri="{BB962C8B-B14F-4D97-AF65-F5344CB8AC3E}">
        <p14:creationId xmlns:p14="http://schemas.microsoft.com/office/powerpoint/2010/main" val="2728759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48</a:t>
            </a:fld>
            <a:endParaRPr lang="en-US"/>
          </a:p>
        </p:txBody>
      </p:sp>
    </p:spTree>
    <p:extLst>
      <p:ext uri="{BB962C8B-B14F-4D97-AF65-F5344CB8AC3E}">
        <p14:creationId xmlns:p14="http://schemas.microsoft.com/office/powerpoint/2010/main" val="2679125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5</a:t>
            </a:fld>
            <a:endParaRPr lang="en-US"/>
          </a:p>
        </p:txBody>
      </p:sp>
    </p:spTree>
    <p:extLst>
      <p:ext uri="{BB962C8B-B14F-4D97-AF65-F5344CB8AC3E}">
        <p14:creationId xmlns:p14="http://schemas.microsoft.com/office/powerpoint/2010/main" val="2750892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solidFill>
                  <a:srgbClr val="FFC000"/>
                </a:solidFill>
              </a:rPr>
              <a:t>Land </a:t>
            </a:r>
            <a:r>
              <a:rPr lang="en-US" sz="1200" dirty="0">
                <a:solidFill>
                  <a:schemeClr val="accent2">
                    <a:lumMod val="60000"/>
                    <a:lumOff val="40000"/>
                  </a:schemeClr>
                </a:solidFill>
              </a:rPr>
              <a:t>surface temperature </a:t>
            </a:r>
            <a:r>
              <a:rPr lang="en-US" sz="1200" dirty="0">
                <a:solidFill>
                  <a:srgbClr val="FFC000"/>
                </a:solidFill>
              </a:rPr>
              <a:t>differences are used to measure landscape water use rates through the effect of </a:t>
            </a:r>
            <a:r>
              <a:rPr lang="en-US" sz="1200" dirty="0">
                <a:solidFill>
                  <a:schemeClr val="accent2">
                    <a:lumMod val="60000"/>
                    <a:lumOff val="40000"/>
                  </a:schemeClr>
                </a:solidFill>
              </a:rPr>
              <a:t>evaporative cooling.</a:t>
            </a:r>
          </a:p>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49</a:t>
            </a:fld>
            <a:endParaRPr lang="en-US"/>
          </a:p>
        </p:txBody>
      </p:sp>
    </p:spTree>
    <p:extLst>
      <p:ext uri="{BB962C8B-B14F-4D97-AF65-F5344CB8AC3E}">
        <p14:creationId xmlns:p14="http://schemas.microsoft.com/office/powerpoint/2010/main" val="2865144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53</a:t>
            </a:fld>
            <a:endParaRPr lang="en-US"/>
          </a:p>
        </p:txBody>
      </p:sp>
    </p:spTree>
    <p:extLst>
      <p:ext uri="{BB962C8B-B14F-4D97-AF65-F5344CB8AC3E}">
        <p14:creationId xmlns:p14="http://schemas.microsoft.com/office/powerpoint/2010/main" val="162306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 anomaly is the ET that happened divided by a 15 year average to see were there are areas of below or above what is considered normal. Orange is below normal and green is above normal conditions.</a:t>
            </a:r>
          </a:p>
        </p:txBody>
      </p:sp>
      <p:sp>
        <p:nvSpPr>
          <p:cNvPr id="4" name="Slide Number Placeholder 3"/>
          <p:cNvSpPr>
            <a:spLocks noGrp="1"/>
          </p:cNvSpPr>
          <p:nvPr>
            <p:ph type="sldNum" sz="quarter" idx="5"/>
          </p:nvPr>
        </p:nvSpPr>
        <p:spPr/>
        <p:txBody>
          <a:bodyPr/>
          <a:lstStyle/>
          <a:p>
            <a:fld id="{20F5191C-9C8B-4882-BCF9-D5365C0ECB1C}" type="slidenum">
              <a:rPr lang="en-US" smtClean="0"/>
              <a:t>63</a:t>
            </a:fld>
            <a:endParaRPr lang="en-US"/>
          </a:p>
        </p:txBody>
      </p:sp>
    </p:spTree>
    <p:extLst>
      <p:ext uri="{BB962C8B-B14F-4D97-AF65-F5344CB8AC3E}">
        <p14:creationId xmlns:p14="http://schemas.microsoft.com/office/powerpoint/2010/main" val="1302767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Crop water requirement refers to </a:t>
            </a:r>
            <a:r>
              <a:rPr lang="en-US" b="0" i="0" dirty="0">
                <a:solidFill>
                  <a:srgbClr val="040C28"/>
                </a:solidFill>
                <a:effectLst/>
                <a:latin typeface="Google Sans"/>
              </a:rPr>
              <a:t>the amount of water that is used by a crop to meet the environmental demands of </a:t>
            </a:r>
            <a:r>
              <a:rPr lang="en-US" b="0" i="0" dirty="0">
                <a:solidFill>
                  <a:srgbClr val="202124"/>
                </a:solidFill>
                <a:effectLst/>
                <a:latin typeface="Google Sans"/>
              </a:rPr>
              <a:t>evapotranspiration</a:t>
            </a:r>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68</a:t>
            </a:fld>
            <a:endParaRPr lang="en-US"/>
          </a:p>
        </p:txBody>
      </p:sp>
    </p:spTree>
    <p:extLst>
      <p:ext uri="{BB962C8B-B14F-4D97-AF65-F5344CB8AC3E}">
        <p14:creationId xmlns:p14="http://schemas.microsoft.com/office/powerpoint/2010/main" val="1295958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71</a:t>
            </a:fld>
            <a:endParaRPr lang="en-US"/>
          </a:p>
        </p:txBody>
      </p:sp>
    </p:spTree>
    <p:extLst>
      <p:ext uri="{BB962C8B-B14F-4D97-AF65-F5344CB8AC3E}">
        <p14:creationId xmlns:p14="http://schemas.microsoft.com/office/powerpoint/2010/main" val="2320440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1948"/>
                </a:solidFill>
                <a:effectLst/>
                <a:latin typeface="Arial" panose="020B0604020202020204" pitchFamily="34" charset="0"/>
              </a:rPr>
              <a:t>On average, </a:t>
            </a:r>
            <a:r>
              <a:rPr lang="en-US" b="1" i="0" dirty="0">
                <a:solidFill>
                  <a:srgbClr val="301948"/>
                </a:solidFill>
                <a:effectLst/>
                <a:latin typeface="Arial" panose="020B0604020202020204" pitchFamily="34" charset="0"/>
              </a:rPr>
              <a:t>one large banana</a:t>
            </a:r>
            <a:r>
              <a:rPr lang="en-US" b="0" i="0" dirty="0">
                <a:solidFill>
                  <a:srgbClr val="301948"/>
                </a:solidFill>
                <a:effectLst/>
                <a:latin typeface="Arial" panose="020B0604020202020204" pitchFamily="34" charset="0"/>
              </a:rPr>
              <a:t> (200 gram) costs 160 </a:t>
            </a:r>
            <a:r>
              <a:rPr lang="en-US" b="0" i="0" dirty="0" err="1">
                <a:solidFill>
                  <a:srgbClr val="301948"/>
                </a:solidFill>
                <a:effectLst/>
                <a:latin typeface="Arial" panose="020B0604020202020204" pitchFamily="34" charset="0"/>
              </a:rPr>
              <a:t>litres</a:t>
            </a:r>
            <a:r>
              <a:rPr lang="en-US" b="0" i="0" dirty="0">
                <a:solidFill>
                  <a:srgbClr val="301948"/>
                </a:solidFill>
                <a:effectLst/>
                <a:latin typeface="Arial" panose="020B0604020202020204" pitchFamily="34" charset="0"/>
              </a:rPr>
              <a:t> of water.</a:t>
            </a:r>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72</a:t>
            </a:fld>
            <a:endParaRPr lang="en-US"/>
          </a:p>
        </p:txBody>
      </p:sp>
    </p:spTree>
    <p:extLst>
      <p:ext uri="{BB962C8B-B14F-4D97-AF65-F5344CB8AC3E}">
        <p14:creationId xmlns:p14="http://schemas.microsoft.com/office/powerpoint/2010/main" val="3329684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73</a:t>
            </a:fld>
            <a:endParaRPr lang="en-US"/>
          </a:p>
        </p:txBody>
      </p:sp>
    </p:spTree>
    <p:extLst>
      <p:ext uri="{BB962C8B-B14F-4D97-AF65-F5344CB8AC3E}">
        <p14:creationId xmlns:p14="http://schemas.microsoft.com/office/powerpoint/2010/main" val="3216036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76</a:t>
            </a:fld>
            <a:endParaRPr lang="en-US"/>
          </a:p>
        </p:txBody>
      </p:sp>
    </p:spTree>
    <p:extLst>
      <p:ext uri="{BB962C8B-B14F-4D97-AF65-F5344CB8AC3E}">
        <p14:creationId xmlns:p14="http://schemas.microsoft.com/office/powerpoint/2010/main" val="2531538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77</a:t>
            </a:fld>
            <a:endParaRPr lang="en-US"/>
          </a:p>
        </p:txBody>
      </p:sp>
    </p:spTree>
    <p:extLst>
      <p:ext uri="{BB962C8B-B14F-4D97-AF65-F5344CB8AC3E}">
        <p14:creationId xmlns:p14="http://schemas.microsoft.com/office/powerpoint/2010/main" val="66307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6</a:t>
            </a:fld>
            <a:endParaRPr lang="en-US"/>
          </a:p>
        </p:txBody>
      </p:sp>
    </p:spTree>
    <p:extLst>
      <p:ext uri="{BB962C8B-B14F-4D97-AF65-F5344CB8AC3E}">
        <p14:creationId xmlns:p14="http://schemas.microsoft.com/office/powerpoint/2010/main" val="170357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$119 billion spend on SNAP a year</a:t>
            </a:r>
          </a:p>
          <a:p>
            <a:r>
              <a:rPr lang="en-US" dirty="0"/>
              <a:t>$4 billion spend on international food aid</a:t>
            </a:r>
          </a:p>
          <a:p>
            <a:r>
              <a:rPr lang="en-US" dirty="0"/>
              <a:t>$40 billion spend on foreign aid, about 1% of federal budget (2019)</a:t>
            </a:r>
          </a:p>
        </p:txBody>
      </p:sp>
      <p:sp>
        <p:nvSpPr>
          <p:cNvPr id="4" name="Slide Number Placeholder 3"/>
          <p:cNvSpPr>
            <a:spLocks noGrp="1"/>
          </p:cNvSpPr>
          <p:nvPr>
            <p:ph type="sldNum" sz="quarter" idx="5"/>
          </p:nvPr>
        </p:nvSpPr>
        <p:spPr/>
        <p:txBody>
          <a:bodyPr/>
          <a:lstStyle/>
          <a:p>
            <a:fld id="{20F5191C-9C8B-4882-BCF9-D5365C0ECB1C}" type="slidenum">
              <a:rPr lang="en-US" smtClean="0"/>
              <a:t>7</a:t>
            </a:fld>
            <a:endParaRPr lang="en-US"/>
          </a:p>
        </p:txBody>
      </p:sp>
    </p:spTree>
    <p:extLst>
      <p:ext uri="{BB962C8B-B14F-4D97-AF65-F5344CB8AC3E}">
        <p14:creationId xmlns:p14="http://schemas.microsoft.com/office/powerpoint/2010/main" val="374368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40C28"/>
                </a:solidFill>
                <a:effectLst/>
                <a:latin typeface="Google Sans"/>
              </a:rPr>
              <a:t>Because the colors of light travel at different speeds</a:t>
            </a:r>
            <a:r>
              <a:rPr lang="en-US" b="0" i="0" dirty="0">
                <a:solidFill>
                  <a:srgbClr val="202124"/>
                </a:solidFill>
                <a:effectLst/>
                <a:latin typeface="Google Sans"/>
              </a:rPr>
              <a:t>, they get bent by different amounts and come out all spread out instead of mixed up. Violet travels the slowest, so it is on the bottom and red travels the fastest so is on the top.</a:t>
            </a:r>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12</a:t>
            </a:fld>
            <a:endParaRPr lang="en-US"/>
          </a:p>
        </p:txBody>
      </p:sp>
    </p:spTree>
    <p:extLst>
      <p:ext uri="{BB962C8B-B14F-4D97-AF65-F5344CB8AC3E}">
        <p14:creationId xmlns:p14="http://schemas.microsoft.com/office/powerpoint/2010/main" val="316742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191C-9C8B-4882-BCF9-D5365C0ECB1C}" type="slidenum">
              <a:rPr lang="en-US" smtClean="0"/>
              <a:t>13</a:t>
            </a:fld>
            <a:endParaRPr lang="en-US"/>
          </a:p>
        </p:txBody>
      </p:sp>
    </p:spTree>
    <p:extLst>
      <p:ext uri="{BB962C8B-B14F-4D97-AF65-F5344CB8AC3E}">
        <p14:creationId xmlns:p14="http://schemas.microsoft.com/office/powerpoint/2010/main" val="164901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TIROS-1 (or TIROS-A) was the first full-scale weather satellite by NASA, April to June 1960</a:t>
            </a:r>
          </a:p>
        </p:txBody>
      </p:sp>
      <p:sp>
        <p:nvSpPr>
          <p:cNvPr id="4" name="Slide Number Placeholder 3"/>
          <p:cNvSpPr>
            <a:spLocks noGrp="1"/>
          </p:cNvSpPr>
          <p:nvPr>
            <p:ph type="sldNum" sz="quarter" idx="5"/>
          </p:nvPr>
        </p:nvSpPr>
        <p:spPr/>
        <p:txBody>
          <a:bodyPr/>
          <a:lstStyle/>
          <a:p>
            <a:fld id="{20F5191C-9C8B-4882-BCF9-D5365C0ECB1C}" type="slidenum">
              <a:rPr lang="en-US" smtClean="0"/>
              <a:t>14</a:t>
            </a:fld>
            <a:endParaRPr lang="en-US"/>
          </a:p>
        </p:txBody>
      </p:sp>
    </p:spTree>
    <p:extLst>
      <p:ext uri="{BB962C8B-B14F-4D97-AF65-F5344CB8AC3E}">
        <p14:creationId xmlns:p14="http://schemas.microsoft.com/office/powerpoint/2010/main" val="3957948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b="1" dirty="0"/>
              <a:t>Landsat Program</a:t>
            </a:r>
          </a:p>
          <a:p>
            <a:pPr>
              <a:lnSpc>
                <a:spcPct val="90000"/>
              </a:lnSpc>
            </a:pPr>
            <a:r>
              <a:rPr lang="en-US" sz="1200" dirty="0"/>
              <a:t>Big focus on Landsat at EROS because that’s what got us started. So here’s some background on Landsat.</a:t>
            </a:r>
          </a:p>
          <a:p>
            <a:pPr>
              <a:lnSpc>
                <a:spcPct val="90000"/>
              </a:lnSpc>
            </a:pPr>
            <a:r>
              <a:rPr lang="en-US" sz="1200" dirty="0"/>
              <a:t>Landsat 1 – Launched July 1972 (We have had at least one Landsat in operation since then.)</a:t>
            </a:r>
          </a:p>
          <a:p>
            <a:pPr>
              <a:lnSpc>
                <a:spcPct val="90000"/>
              </a:lnSpc>
            </a:pPr>
            <a:r>
              <a:rPr lang="en-US" sz="1200" dirty="0"/>
              <a:t>Landsat 2 – Launched 1975</a:t>
            </a:r>
          </a:p>
          <a:p>
            <a:pPr>
              <a:lnSpc>
                <a:spcPct val="90000"/>
              </a:lnSpc>
            </a:pPr>
            <a:r>
              <a:rPr lang="en-US" sz="1200" dirty="0"/>
              <a:t>Landsat 3 – Launched 1978</a:t>
            </a:r>
          </a:p>
          <a:p>
            <a:pPr>
              <a:lnSpc>
                <a:spcPct val="90000"/>
              </a:lnSpc>
            </a:pPr>
            <a:r>
              <a:rPr lang="en-US" sz="1200" dirty="0"/>
              <a:t>Landsat 4 – Launched 1982</a:t>
            </a:r>
          </a:p>
          <a:p>
            <a:pPr>
              <a:lnSpc>
                <a:spcPct val="90000"/>
              </a:lnSpc>
            </a:pPr>
            <a:r>
              <a:rPr lang="en-US" sz="1200" dirty="0"/>
              <a:t>Landsat 5 – Launched 1984</a:t>
            </a:r>
          </a:p>
          <a:p>
            <a:pPr>
              <a:lnSpc>
                <a:spcPct val="90000"/>
              </a:lnSpc>
            </a:pPr>
            <a:r>
              <a:rPr lang="en-US" sz="1200" dirty="0"/>
              <a:t>Landsat 6 – Launched 1993 – failed to achieve orbit</a:t>
            </a:r>
          </a:p>
          <a:p>
            <a:pPr>
              <a:lnSpc>
                <a:spcPct val="90000"/>
              </a:lnSpc>
            </a:pPr>
            <a:r>
              <a:rPr lang="en-US" sz="1200" dirty="0"/>
              <a:t>Landsat 7 – Launched 1999</a:t>
            </a:r>
          </a:p>
          <a:p>
            <a:pPr>
              <a:lnSpc>
                <a:spcPct val="90000"/>
              </a:lnSpc>
            </a:pPr>
            <a:endParaRPr lang="en-US" sz="1200" dirty="0"/>
          </a:p>
          <a:p>
            <a:pPr>
              <a:lnSpc>
                <a:spcPct val="90000"/>
              </a:lnSpc>
            </a:pPr>
            <a:r>
              <a:rPr lang="en-US" sz="1200" dirty="0"/>
              <a:t>Landsat 5, expected lifetime 3 years, operated until November 2011</a:t>
            </a:r>
            <a:r>
              <a:rPr lang="en-US" sz="1200" baseline="0" dirty="0"/>
              <a:t> and was officially</a:t>
            </a:r>
            <a:r>
              <a:rPr lang="en-US" sz="1200" dirty="0"/>
              <a:t> decommissioned in 2013. Landsat</a:t>
            </a:r>
            <a:r>
              <a:rPr lang="en-US" sz="1200" baseline="0" dirty="0"/>
              <a:t> 5 has the Guinness World Record for longest operating Earth-observation satellite: 28 years, 10 months (officially).</a:t>
            </a:r>
            <a:endParaRPr lang="en-US" sz="1200" dirty="0"/>
          </a:p>
          <a:p>
            <a:pPr>
              <a:lnSpc>
                <a:spcPct val="90000"/>
              </a:lnSpc>
            </a:pPr>
            <a:r>
              <a:rPr lang="en-US" sz="1200" dirty="0"/>
              <a:t>Landsat 7 still operating…</a:t>
            </a:r>
          </a:p>
          <a:p>
            <a:pPr>
              <a:lnSpc>
                <a:spcPct val="90000"/>
              </a:lnSpc>
            </a:pPr>
            <a:endParaRPr lang="en-US" sz="1200" dirty="0"/>
          </a:p>
        </p:txBody>
      </p:sp>
      <p:sp>
        <p:nvSpPr>
          <p:cNvPr id="4" name="Slide Number Placeholder 3"/>
          <p:cNvSpPr>
            <a:spLocks noGrp="1"/>
          </p:cNvSpPr>
          <p:nvPr>
            <p:ph type="sldNum" sz="quarter" idx="5"/>
          </p:nvPr>
        </p:nvSpPr>
        <p:spPr/>
        <p:txBody>
          <a:bodyPr/>
          <a:lstStyle/>
          <a:p>
            <a:fld id="{20F5191C-9C8B-4882-BCF9-D5365C0ECB1C}" type="slidenum">
              <a:rPr lang="en-US" smtClean="0"/>
              <a:t>15</a:t>
            </a:fld>
            <a:endParaRPr lang="en-US"/>
          </a:p>
        </p:txBody>
      </p:sp>
    </p:spTree>
    <p:extLst>
      <p:ext uri="{BB962C8B-B14F-4D97-AF65-F5344CB8AC3E}">
        <p14:creationId xmlns:p14="http://schemas.microsoft.com/office/powerpoint/2010/main" val="3447560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0FDA-A070-428A-A4E0-2C45426B3B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53F6D9-F57F-4667-B97C-1D23F498A0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03E32A-10BF-4A22-B461-6B8DC3FE7EDA}"/>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5" name="Footer Placeholder 4">
            <a:extLst>
              <a:ext uri="{FF2B5EF4-FFF2-40B4-BE49-F238E27FC236}">
                <a16:creationId xmlns:a16="http://schemas.microsoft.com/office/drawing/2014/main" id="{973E775D-B5B8-470C-8C96-F1EEC10075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70EE8C-8F0E-45D8-A855-9962A646042C}"/>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135001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5282-FFDF-4F2D-A2F9-269664D59F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E296C5-E464-4D4A-A965-94271704D3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983F8-8BE7-4E7C-8A46-2DC9BFBF88D6}"/>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5" name="Footer Placeholder 4">
            <a:extLst>
              <a:ext uri="{FF2B5EF4-FFF2-40B4-BE49-F238E27FC236}">
                <a16:creationId xmlns:a16="http://schemas.microsoft.com/office/drawing/2014/main" id="{52BE9F2F-2994-4976-9173-1EEE93BC1B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32CEAB-AAC4-4994-ADAB-5F3A8EE8C4C8}"/>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165725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6C99AC-87F4-4AE5-A605-5DF7C2A00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C34E4D-3CFE-46AF-BAFF-9B8EBA990E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0D089-06D3-403D-80EC-B8094CFA5C1F}"/>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5" name="Footer Placeholder 4">
            <a:extLst>
              <a:ext uri="{FF2B5EF4-FFF2-40B4-BE49-F238E27FC236}">
                <a16:creationId xmlns:a16="http://schemas.microsoft.com/office/drawing/2014/main" id="{F5BA0050-F6C2-45B6-95C5-E58C3FCF75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871CC7-E2FB-4A67-AFE5-E401785B94A9}"/>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108825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0FDA-A070-428A-A4E0-2C45426B3B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53F6D9-F57F-4667-B97C-1D23F498A0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03E32A-10BF-4A22-B461-6B8DC3FE7EDA}"/>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5" name="Footer Placeholder 4">
            <a:extLst>
              <a:ext uri="{FF2B5EF4-FFF2-40B4-BE49-F238E27FC236}">
                <a16:creationId xmlns:a16="http://schemas.microsoft.com/office/drawing/2014/main" id="{973E775D-B5B8-470C-8C96-F1EEC10075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70EE8C-8F0E-45D8-A855-9962A646042C}"/>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297933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2909-FC18-4C02-B1B8-955A8BB69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86EA22-9388-483C-BFB3-F508E355FA03}"/>
              </a:ext>
            </a:extLst>
          </p:cNvPr>
          <p:cNvSpPr>
            <a:spLocks noGrp="1"/>
          </p:cNvSpPr>
          <p:nvPr>
            <p:ph idx="1"/>
          </p:nvPr>
        </p:nvSpPr>
        <p:spPr>
          <a:xfrm>
            <a:off x="492209" y="1825625"/>
            <a:ext cx="1107165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26FAE-03EE-44A7-B974-AE4EDD8BCCD8}"/>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5" name="Footer Placeholder 4">
            <a:extLst>
              <a:ext uri="{FF2B5EF4-FFF2-40B4-BE49-F238E27FC236}">
                <a16:creationId xmlns:a16="http://schemas.microsoft.com/office/drawing/2014/main" id="{F4BB4A90-1228-408C-B9B1-B49DCA1001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FDA4AB-3ED2-4102-9AD4-F380609A9980}"/>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3991717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5114-6DA6-438B-BD62-8069C57B36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42ECC8-E2CE-484D-BF37-666042D058C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56EE7-EE58-4352-B226-8476D35C2C1C}"/>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5" name="Footer Placeholder 4">
            <a:extLst>
              <a:ext uri="{FF2B5EF4-FFF2-40B4-BE49-F238E27FC236}">
                <a16:creationId xmlns:a16="http://schemas.microsoft.com/office/drawing/2014/main" id="{11E628A0-CC80-4B20-8589-3F07C88524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41246C-42C5-4472-8372-7E8B03A7B129}"/>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2070668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07A7-733C-4690-9AC3-BDEF2029D0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0A9118-E3DC-4BE9-A617-9BC3E8523F0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A176C-588C-4177-A815-82F38500C6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D92043-49B2-4F51-9D56-CA1112A639E8}"/>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6" name="Footer Placeholder 5">
            <a:extLst>
              <a:ext uri="{FF2B5EF4-FFF2-40B4-BE49-F238E27FC236}">
                <a16:creationId xmlns:a16="http://schemas.microsoft.com/office/drawing/2014/main" id="{A82C8E57-6816-4C0B-89A0-C87E500D75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0FBE35-A3FB-4C67-B629-4A8598B85EBB}"/>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1607815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74B0-5CD2-46E3-8AC8-B3F37A9886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F7E196-D0FA-4DA7-B08C-297C1124F4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F7ACB-8C98-43FB-9731-842B11F251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44AB3-E4A0-4CB2-BD95-251D0C8F0B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5C1AF-532A-441C-B9A8-60BF9D74A70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B05484-25CA-4BE2-BF80-3CCA260C8E8C}"/>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8" name="Footer Placeholder 7">
            <a:extLst>
              <a:ext uri="{FF2B5EF4-FFF2-40B4-BE49-F238E27FC236}">
                <a16:creationId xmlns:a16="http://schemas.microsoft.com/office/drawing/2014/main" id="{67481A93-DD84-4082-B5AC-B34D17CDE5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97D29F4-9EF4-40C2-85F8-BF0D7076FFEC}"/>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3629237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9DE6-CFEB-4CBE-82DF-F11E71EBE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CDC321-455F-4EBD-A70E-498A84562CC6}"/>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4" name="Footer Placeholder 3">
            <a:extLst>
              <a:ext uri="{FF2B5EF4-FFF2-40B4-BE49-F238E27FC236}">
                <a16:creationId xmlns:a16="http://schemas.microsoft.com/office/drawing/2014/main" id="{8E42465D-B8C2-4F85-AF63-18F36ACBE8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82132C-79C3-4F0A-A847-49493742B1A1}"/>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816813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C50A5C-FB06-487B-BE88-BB7331B29671}"/>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3" name="Footer Placeholder 2">
            <a:extLst>
              <a:ext uri="{FF2B5EF4-FFF2-40B4-BE49-F238E27FC236}">
                <a16:creationId xmlns:a16="http://schemas.microsoft.com/office/drawing/2014/main" id="{09F91396-D846-4E36-99BC-5625FA6E0F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E723DD-1E63-4253-A42A-D7DF6F18F37D}"/>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3806034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FB5A-0091-4631-806D-52B5D0279E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43900-6EA6-4FC0-B565-2D8E0C6ED9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B61500-8DBD-4597-9BC1-3CBECAF291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EDD76A-A8F9-4102-9A5E-53D97E24F4A6}"/>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6" name="Footer Placeholder 5">
            <a:extLst>
              <a:ext uri="{FF2B5EF4-FFF2-40B4-BE49-F238E27FC236}">
                <a16:creationId xmlns:a16="http://schemas.microsoft.com/office/drawing/2014/main" id="{226FD964-DE45-4429-AD77-032BCF72A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8F646C-85C5-4F92-A528-0E917EF0C11F}"/>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314259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2909-FC18-4C02-B1B8-955A8BB69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86EA22-9388-483C-BFB3-F508E355FA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26FAE-03EE-44A7-B974-AE4EDD8BCCD8}"/>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5" name="Footer Placeholder 4">
            <a:extLst>
              <a:ext uri="{FF2B5EF4-FFF2-40B4-BE49-F238E27FC236}">
                <a16:creationId xmlns:a16="http://schemas.microsoft.com/office/drawing/2014/main" id="{F4BB4A90-1228-408C-B9B1-B49DCA1001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FDA4AB-3ED2-4102-9AD4-F380609A9980}"/>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2571242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4A24-A043-46BA-984C-0F8D13DDA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6E7C44-1AF9-42D7-A522-FD7B05E48A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483364-D0DE-458A-89C1-3EB49F89C0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3CF7EF-ECE0-49E9-ACA9-1C825A8EFDF5}"/>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6" name="Footer Placeholder 5">
            <a:extLst>
              <a:ext uri="{FF2B5EF4-FFF2-40B4-BE49-F238E27FC236}">
                <a16:creationId xmlns:a16="http://schemas.microsoft.com/office/drawing/2014/main" id="{2562C6F4-3DFD-45FD-94D5-0FAEDA186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F02756-2C27-448F-9213-093EB679BB11}"/>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2673045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5282-FFDF-4F2D-A2F9-269664D59F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E296C5-E464-4D4A-A965-94271704D396}"/>
              </a:ext>
            </a:extLst>
          </p:cNvPr>
          <p:cNvSpPr>
            <a:spLocks noGrp="1"/>
          </p:cNvSpPr>
          <p:nvPr>
            <p:ph type="body" orient="vert" idx="1"/>
          </p:nvPr>
        </p:nvSpPr>
        <p:spPr>
          <a:xfrm>
            <a:off x="492209" y="1825625"/>
            <a:ext cx="11071656"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983F8-8BE7-4E7C-8A46-2DC9BFBF88D6}"/>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5" name="Footer Placeholder 4">
            <a:extLst>
              <a:ext uri="{FF2B5EF4-FFF2-40B4-BE49-F238E27FC236}">
                <a16:creationId xmlns:a16="http://schemas.microsoft.com/office/drawing/2014/main" id="{52BE9F2F-2994-4976-9173-1EEE93BC1B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32CEAB-AAC4-4994-ADAB-5F3A8EE8C4C8}"/>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4240543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6C99AC-87F4-4AE5-A605-5DF7C2A00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C34E4D-3CFE-46AF-BAFF-9B8EBA990E5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0D089-06D3-403D-80EC-B8094CFA5C1F}"/>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5" name="Footer Placeholder 4">
            <a:extLst>
              <a:ext uri="{FF2B5EF4-FFF2-40B4-BE49-F238E27FC236}">
                <a16:creationId xmlns:a16="http://schemas.microsoft.com/office/drawing/2014/main" id="{F5BA0050-F6C2-45B6-95C5-E58C3FCF75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871CC7-E2FB-4A67-AFE5-E401785B94A9}"/>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1785740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5114-6DA6-438B-BD62-8069C57B36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42ECC8-E2CE-484D-BF37-666042D0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56EE7-EE58-4352-B226-8476D35C2C1C}"/>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5" name="Footer Placeholder 4">
            <a:extLst>
              <a:ext uri="{FF2B5EF4-FFF2-40B4-BE49-F238E27FC236}">
                <a16:creationId xmlns:a16="http://schemas.microsoft.com/office/drawing/2014/main" id="{11E628A0-CC80-4B20-8589-3F07C88524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41246C-42C5-4472-8372-7E8B03A7B129}"/>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1587205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07A7-733C-4690-9AC3-BDEF2029D0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0A9118-E3DC-4BE9-A617-9BC3E8523F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A176C-588C-4177-A815-82F38500C6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D92043-49B2-4F51-9D56-CA1112A639E8}"/>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6" name="Footer Placeholder 5">
            <a:extLst>
              <a:ext uri="{FF2B5EF4-FFF2-40B4-BE49-F238E27FC236}">
                <a16:creationId xmlns:a16="http://schemas.microsoft.com/office/drawing/2014/main" id="{A82C8E57-6816-4C0B-89A0-C87E500D75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0FBE35-A3FB-4C67-B629-4A8598B85EBB}"/>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3571644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74B0-5CD2-46E3-8AC8-B3F37A9886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F7E196-D0FA-4DA7-B08C-297C1124F4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F7ACB-8C98-43FB-9731-842B11F251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44AB3-E4A0-4CB2-BD95-251D0C8F0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5C1AF-532A-441C-B9A8-60BF9D74A7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B05484-25CA-4BE2-BF80-3CCA260C8E8C}"/>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8" name="Footer Placeholder 7">
            <a:extLst>
              <a:ext uri="{FF2B5EF4-FFF2-40B4-BE49-F238E27FC236}">
                <a16:creationId xmlns:a16="http://schemas.microsoft.com/office/drawing/2014/main" id="{67481A93-DD84-4082-B5AC-B34D17CDE5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97D29F4-9EF4-40C2-85F8-BF0D7076FFEC}"/>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311165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9DE6-CFEB-4CBE-82DF-F11E71EBE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CDC321-455F-4EBD-A70E-498A84562CC6}"/>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4" name="Footer Placeholder 3">
            <a:extLst>
              <a:ext uri="{FF2B5EF4-FFF2-40B4-BE49-F238E27FC236}">
                <a16:creationId xmlns:a16="http://schemas.microsoft.com/office/drawing/2014/main" id="{8E42465D-B8C2-4F85-AF63-18F36ACBE8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82132C-79C3-4F0A-A847-49493742B1A1}"/>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233983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C50A5C-FB06-487B-BE88-BB7331B29671}"/>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3" name="Footer Placeholder 2">
            <a:extLst>
              <a:ext uri="{FF2B5EF4-FFF2-40B4-BE49-F238E27FC236}">
                <a16:creationId xmlns:a16="http://schemas.microsoft.com/office/drawing/2014/main" id="{09F91396-D846-4E36-99BC-5625FA6E0F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E723DD-1E63-4253-A42A-D7DF6F18F37D}"/>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3153874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FB5A-0091-4631-806D-52B5D0279E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43900-6EA6-4FC0-B565-2D8E0C6ED9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B61500-8DBD-4597-9BC1-3CBECAF29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EDD76A-A8F9-4102-9A5E-53D97E24F4A6}"/>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6" name="Footer Placeholder 5">
            <a:extLst>
              <a:ext uri="{FF2B5EF4-FFF2-40B4-BE49-F238E27FC236}">
                <a16:creationId xmlns:a16="http://schemas.microsoft.com/office/drawing/2014/main" id="{226FD964-DE45-4429-AD77-032BCF72A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8F646C-85C5-4F92-A528-0E917EF0C11F}"/>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222185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4A24-A043-46BA-984C-0F8D13DDA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6E7C44-1AF9-42D7-A522-FD7B05E48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483364-D0DE-458A-89C1-3EB49F89C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3CF7EF-ECE0-49E9-ACA9-1C825A8EFDF5}"/>
              </a:ext>
            </a:extLst>
          </p:cNvPr>
          <p:cNvSpPr>
            <a:spLocks noGrp="1"/>
          </p:cNvSpPr>
          <p:nvPr>
            <p:ph type="dt" sz="half" idx="10"/>
          </p:nvPr>
        </p:nvSpPr>
        <p:spPr>
          <a:xfrm>
            <a:off x="838200" y="6356350"/>
            <a:ext cx="2743200" cy="365125"/>
          </a:xfrm>
          <a:prstGeom prst="rect">
            <a:avLst/>
          </a:prstGeom>
        </p:spPr>
        <p:txBody>
          <a:bodyPr/>
          <a:lstStyle/>
          <a:p>
            <a:fld id="{0A252781-8BBE-48D1-9B63-219D3DF16AA9}" type="datetimeFigureOut">
              <a:rPr lang="en-US" smtClean="0"/>
              <a:t>11/8/2023</a:t>
            </a:fld>
            <a:endParaRPr lang="en-US"/>
          </a:p>
        </p:txBody>
      </p:sp>
      <p:sp>
        <p:nvSpPr>
          <p:cNvPr id="6" name="Footer Placeholder 5">
            <a:extLst>
              <a:ext uri="{FF2B5EF4-FFF2-40B4-BE49-F238E27FC236}">
                <a16:creationId xmlns:a16="http://schemas.microsoft.com/office/drawing/2014/main" id="{2562C6F4-3DFD-45FD-94D5-0FAEDA186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F02756-2C27-448F-9213-093EB679BB11}"/>
              </a:ext>
            </a:extLst>
          </p:cNvPr>
          <p:cNvSpPr>
            <a:spLocks noGrp="1"/>
          </p:cNvSpPr>
          <p:nvPr>
            <p:ph type="sldNum" sz="quarter" idx="12"/>
          </p:nvPr>
        </p:nvSpPr>
        <p:spPr/>
        <p:txBody>
          <a:bodyPr/>
          <a:lstStyle/>
          <a:p>
            <a:fld id="{5973938D-A54A-4C0F-9900-40999CA74977}" type="slidenum">
              <a:rPr lang="en-US" smtClean="0"/>
              <a:t>‹#›</a:t>
            </a:fld>
            <a:endParaRPr lang="en-US"/>
          </a:p>
        </p:txBody>
      </p:sp>
    </p:spTree>
    <p:extLst>
      <p:ext uri="{BB962C8B-B14F-4D97-AF65-F5344CB8AC3E}">
        <p14:creationId xmlns:p14="http://schemas.microsoft.com/office/powerpoint/2010/main" val="3978854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B016AF-6043-47FD-9B55-03A9BC8D0121}"/>
              </a:ext>
            </a:extLst>
          </p:cNvPr>
          <p:cNvSpPr>
            <a:spLocks noGrp="1"/>
          </p:cNvSpPr>
          <p:nvPr>
            <p:ph type="title"/>
          </p:nvPr>
        </p:nvSpPr>
        <p:spPr>
          <a:xfrm>
            <a:off x="36864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567ECA-5EC3-4239-A36E-ECC548C24920}"/>
              </a:ext>
            </a:extLst>
          </p:cNvPr>
          <p:cNvSpPr>
            <a:spLocks noGrp="1"/>
          </p:cNvSpPr>
          <p:nvPr>
            <p:ph type="body" idx="1"/>
          </p:nvPr>
        </p:nvSpPr>
        <p:spPr>
          <a:xfrm>
            <a:off x="492209" y="1825625"/>
            <a:ext cx="1107165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5CABFD5-F384-4B64-A95D-B6EECD41AA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3938D-A54A-4C0F-9900-40999CA74977}" type="slidenum">
              <a:rPr lang="en-US" smtClean="0"/>
              <a:t>‹#›</a:t>
            </a:fld>
            <a:endParaRPr lang="en-US"/>
          </a:p>
        </p:txBody>
      </p:sp>
      <p:sp>
        <p:nvSpPr>
          <p:cNvPr id="8" name="Right Triangle 7">
            <a:extLst>
              <a:ext uri="{FF2B5EF4-FFF2-40B4-BE49-F238E27FC236}">
                <a16:creationId xmlns:a16="http://schemas.microsoft.com/office/drawing/2014/main" id="{1C9C044D-2960-448B-AE43-A5A7F67ADF71}"/>
              </a:ext>
            </a:extLst>
          </p:cNvPr>
          <p:cNvSpPr/>
          <p:nvPr userDrawn="1"/>
        </p:nvSpPr>
        <p:spPr>
          <a:xfrm>
            <a:off x="0" y="2087510"/>
            <a:ext cx="457200" cy="4782065"/>
          </a:xfrm>
          <a:prstGeom prst="rtTriangl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B29472D-06E0-4523-B3C3-AF0CDE402599}"/>
              </a:ext>
            </a:extLst>
          </p:cNvPr>
          <p:cNvCxnSpPr/>
          <p:nvPr userDrawn="1"/>
        </p:nvCxnSpPr>
        <p:spPr>
          <a:xfrm>
            <a:off x="358346" y="1371600"/>
            <a:ext cx="10995454" cy="0"/>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6047864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B016AF-6043-47FD-9B55-03A9BC8D0121}"/>
              </a:ext>
            </a:extLst>
          </p:cNvPr>
          <p:cNvSpPr>
            <a:spLocks noGrp="1"/>
          </p:cNvSpPr>
          <p:nvPr>
            <p:ph type="title"/>
          </p:nvPr>
        </p:nvSpPr>
        <p:spPr>
          <a:xfrm>
            <a:off x="36864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a:extLst>
              <a:ext uri="{FF2B5EF4-FFF2-40B4-BE49-F238E27FC236}">
                <a16:creationId xmlns:a16="http://schemas.microsoft.com/office/drawing/2014/main" id="{C5CABFD5-F384-4B64-A95D-B6EECD41AA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3938D-A54A-4C0F-9900-40999CA74977}" type="slidenum">
              <a:rPr lang="en-US" smtClean="0"/>
              <a:t>‹#›</a:t>
            </a:fld>
            <a:endParaRPr lang="en-US"/>
          </a:p>
        </p:txBody>
      </p:sp>
      <p:sp>
        <p:nvSpPr>
          <p:cNvPr id="8" name="Right Triangle 7">
            <a:extLst>
              <a:ext uri="{FF2B5EF4-FFF2-40B4-BE49-F238E27FC236}">
                <a16:creationId xmlns:a16="http://schemas.microsoft.com/office/drawing/2014/main" id="{1C9C044D-2960-448B-AE43-A5A7F67ADF71}"/>
              </a:ext>
            </a:extLst>
          </p:cNvPr>
          <p:cNvSpPr/>
          <p:nvPr userDrawn="1"/>
        </p:nvSpPr>
        <p:spPr>
          <a:xfrm>
            <a:off x="0" y="2087510"/>
            <a:ext cx="457200" cy="4782065"/>
          </a:xfrm>
          <a:prstGeom prst="rtTriangl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4347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7.wm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3.jpeg"/><Relationship Id="rId7" Type="http://schemas.openxmlformats.org/officeDocument/2006/relationships/image" Target="../media/image60.sv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9.png"/><Relationship Id="rId11" Type="http://schemas.openxmlformats.org/officeDocument/2006/relationships/image" Target="../media/image2.png"/><Relationship Id="rId5" Type="http://schemas.openxmlformats.org/officeDocument/2006/relationships/image" Target="../media/image58.svg"/><Relationship Id="rId10" Type="http://schemas.openxmlformats.org/officeDocument/2006/relationships/image" Target="../media/image62.svg"/><Relationship Id="rId4" Type="http://schemas.openxmlformats.org/officeDocument/2006/relationships/image" Target="../media/image57.png"/><Relationship Id="rId9"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9.jpeg"/><Relationship Id="rId7" Type="http://schemas.openxmlformats.org/officeDocument/2006/relationships/image" Target="../media/image83.jpg"/><Relationship Id="rId2" Type="http://schemas.openxmlformats.org/officeDocument/2006/relationships/image" Target="../media/image78.png"/><Relationship Id="rId1" Type="http://schemas.openxmlformats.org/officeDocument/2006/relationships/slideLayout" Target="../slideLayouts/slideLayout1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00.pn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png"/><Relationship Id="rId12" Type="http://schemas.openxmlformats.org/officeDocument/2006/relationships/image" Target="../media/image2.png"/><Relationship Id="rId2" Type="http://schemas.openxmlformats.org/officeDocument/2006/relationships/image" Target="../media/image110.gif"/><Relationship Id="rId1" Type="http://schemas.openxmlformats.org/officeDocument/2006/relationships/slideLayout" Target="../slideLayouts/slideLayout17.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21.svg"/></Relationships>
</file>

<file path=ppt/slides/_rels/slide7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125.png"/><Relationship Id="rId11" Type="http://schemas.openxmlformats.org/officeDocument/2006/relationships/image" Target="../media/image2.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33.png"/></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hyperlink" Target="https://www.usgs.gov/centers/eros"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hyperlink" Target="https://www.usgs.gov/centers/eros/eyes-earth"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9097744-212A-4339-B3A1-424AE134F610}"/>
              </a:ext>
            </a:extLst>
          </p:cNvPr>
          <p:cNvPicPr>
            <a:picLocks noChangeAspect="1"/>
          </p:cNvPicPr>
          <p:nvPr/>
        </p:nvPicPr>
        <p:blipFill rotWithShape="1">
          <a:blip r:embed="rId2">
            <a:alphaModFix amt="70000"/>
          </a:blip>
          <a:srcRect t="12654" r="9090" b="16322"/>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1B88D6B2-C35F-43A6-8F36-784587C9649A}"/>
              </a:ext>
            </a:extLst>
          </p:cNvPr>
          <p:cNvSpPr txBox="1">
            <a:spLocks noGrp="1"/>
          </p:cNvSpPr>
          <p:nvPr>
            <p:ph type="ctrTitle"/>
          </p:nvPr>
        </p:nvSpPr>
        <p:spPr bwMode="auto">
          <a:xfrm>
            <a:off x="371093" y="832784"/>
            <a:ext cx="11728379" cy="1124712"/>
          </a:xfrm>
          <a:prstGeom prst="rect">
            <a:avLst/>
          </a:prstGeom>
        </p:spPr>
        <p:txBody>
          <a:bodyPr vert="horz" lIns="91440" tIns="45720" rIns="91440" bIns="45720" rtlCol="0" anchor="b">
            <a:prstTxWarp prst="textNoShape">
              <a:avLst/>
            </a:prstTxWarp>
            <a:normAutofit fontScale="90000"/>
          </a:bodyPr>
          <a:lstStyle/>
          <a:p>
            <a:pPr algn="l">
              <a:spcAft>
                <a:spcPts val="0"/>
              </a:spcAft>
              <a:defRPr/>
            </a:pPr>
            <a:r>
              <a:rPr lang="en-US" sz="4400" b="1" dirty="0">
                <a:sym typeface="Arial Bold" charset="0"/>
              </a:rPr>
              <a:t>Mapping Water Use from Space – yes you can!</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528F2B3E-CE9D-416E-942D-A43162AA96B5}"/>
              </a:ext>
            </a:extLst>
          </p:cNvPr>
          <p:cNvSpPr>
            <a:spLocks noGrp="1"/>
          </p:cNvSpPr>
          <p:nvPr>
            <p:ph type="subTitle" idx="1"/>
          </p:nvPr>
        </p:nvSpPr>
        <p:spPr>
          <a:xfrm>
            <a:off x="664339" y="2578334"/>
            <a:ext cx="8360369" cy="3207258"/>
          </a:xfrm>
        </p:spPr>
        <p:txBody>
          <a:bodyPr vert="horz" lIns="91440" tIns="45720" rIns="91440" bIns="45720" rtlCol="0" anchor="t">
            <a:normAutofit/>
          </a:bodyPr>
          <a:lstStyle/>
          <a:p>
            <a:pPr algn="l"/>
            <a:r>
              <a:rPr lang="en-US" sz="3600" dirty="0"/>
              <a:t>Tom Adamson and Stefanie Kagone</a:t>
            </a:r>
          </a:p>
          <a:p>
            <a:pPr algn="l"/>
            <a:endParaRPr lang="en-US" sz="1400" dirty="0"/>
          </a:p>
          <a:p>
            <a:pPr algn="l">
              <a:spcBef>
                <a:spcPts val="0"/>
              </a:spcBef>
            </a:pPr>
            <a:r>
              <a:rPr lang="en-US" sz="1400" dirty="0"/>
              <a:t>KBR, Inc. and ASRC Federal, contractor to the U.S. Geological Survey (USGS) </a:t>
            </a:r>
          </a:p>
          <a:p>
            <a:pPr algn="l">
              <a:spcBef>
                <a:spcPts val="0"/>
              </a:spcBef>
            </a:pPr>
            <a:r>
              <a:rPr lang="en-US" sz="1400" dirty="0"/>
              <a:t>Earth Resources Observations and Science (EROS) Center, Sioux Falls, SD 57198, USA. </a:t>
            </a:r>
          </a:p>
          <a:p>
            <a:pPr algn="l">
              <a:spcBef>
                <a:spcPts val="0"/>
              </a:spcBef>
            </a:pPr>
            <a:r>
              <a:rPr lang="en-US" sz="1400" dirty="0"/>
              <a:t>Work performed under USGS Contract [140G0119C0001]. </a:t>
            </a:r>
          </a:p>
          <a:p>
            <a:pPr algn="l"/>
            <a:endParaRPr lang="en-US" sz="1400" dirty="0"/>
          </a:p>
          <a:p>
            <a:pPr algn="l"/>
            <a:r>
              <a:rPr lang="en-US" sz="2000" b="1" dirty="0"/>
              <a:t>November 2</a:t>
            </a:r>
            <a:r>
              <a:rPr lang="en-US" sz="2000" b="1" baseline="30000" dirty="0"/>
              <a:t>nd</a:t>
            </a:r>
            <a:r>
              <a:rPr lang="en-US" sz="2000" b="1" dirty="0"/>
              <a:t>, 2023</a:t>
            </a:r>
          </a:p>
          <a:p>
            <a:pPr algn="l"/>
            <a:r>
              <a:rPr lang="en-US" sz="2000" b="1" dirty="0"/>
              <a:t>University of Sioux Falls</a:t>
            </a:r>
          </a:p>
        </p:txBody>
      </p:sp>
      <p:sp>
        <p:nvSpPr>
          <p:cNvPr id="8" name="Rectangle 7">
            <a:extLst>
              <a:ext uri="{FF2B5EF4-FFF2-40B4-BE49-F238E27FC236}">
                <a16:creationId xmlns:a16="http://schemas.microsoft.com/office/drawing/2014/main" id="{70DBD974-4F09-4CB7-A7C0-0F989A5BCBAD}"/>
              </a:ext>
            </a:extLst>
          </p:cNvPr>
          <p:cNvSpPr/>
          <p:nvPr/>
        </p:nvSpPr>
        <p:spPr>
          <a:xfrm>
            <a:off x="371094" y="625033"/>
            <a:ext cx="809524" cy="486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D89DC46-DFD1-475C-B887-EB2E5735493C}"/>
              </a:ext>
            </a:extLst>
          </p:cNvPr>
          <p:cNvSpPr/>
          <p:nvPr/>
        </p:nvSpPr>
        <p:spPr>
          <a:xfrm>
            <a:off x="371165" y="2200411"/>
            <a:ext cx="3541078" cy="486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6CABE4D-4C28-42D9-B55A-8F7D271C2E29}"/>
              </a:ext>
            </a:extLst>
          </p:cNvPr>
          <p:cNvCxnSpPr/>
          <p:nvPr/>
        </p:nvCxnSpPr>
        <p:spPr>
          <a:xfrm>
            <a:off x="471115" y="2096236"/>
            <a:ext cx="836037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ight Triangle 10">
            <a:extLst>
              <a:ext uri="{FF2B5EF4-FFF2-40B4-BE49-F238E27FC236}">
                <a16:creationId xmlns:a16="http://schemas.microsoft.com/office/drawing/2014/main" id="{B5720B7A-A5E1-4A25-A43E-AF2A7E2651EC}"/>
              </a:ext>
            </a:extLst>
          </p:cNvPr>
          <p:cNvSpPr/>
          <p:nvPr/>
        </p:nvSpPr>
        <p:spPr>
          <a:xfrm>
            <a:off x="0" y="2096236"/>
            <a:ext cx="471115" cy="4743476"/>
          </a:xfrm>
          <a:prstGeom prst="rtTriangl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B938CC87-9221-7803-F85B-7968A1CDD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15" y="459487"/>
            <a:ext cx="2092618" cy="779004"/>
          </a:xfrm>
          <a:prstGeom prst="rect">
            <a:avLst/>
          </a:prstGeom>
        </p:spPr>
      </p:pic>
      <p:sp>
        <p:nvSpPr>
          <p:cNvPr id="2" name="Rectangle 1031">
            <a:extLst>
              <a:ext uri="{FF2B5EF4-FFF2-40B4-BE49-F238E27FC236}">
                <a16:creationId xmlns:a16="http://schemas.microsoft.com/office/drawing/2014/main" id="{0F260316-EEB0-B6FF-4887-34870D3133AB}"/>
              </a:ext>
            </a:extLst>
          </p:cNvPr>
          <p:cNvSpPr>
            <a:spLocks noChangeArrowheads="1"/>
          </p:cNvSpPr>
          <p:nvPr/>
        </p:nvSpPr>
        <p:spPr bwMode="auto">
          <a:xfrm>
            <a:off x="471115" y="6068916"/>
            <a:ext cx="2099934" cy="397545"/>
          </a:xfrm>
          <a:prstGeom prst="rect">
            <a:avLst/>
          </a:prstGeom>
          <a:noFill/>
          <a:ln w="12700">
            <a:noFill/>
            <a:miter lim="800000"/>
            <a:headEnd/>
            <a:tailEnd/>
          </a:ln>
        </p:spPr>
        <p:txBody>
          <a:bodyPr wrap="none" lIns="88900" tIns="44450" rIns="88900" bIns="44450">
            <a:spAutoFit/>
          </a:bodyPr>
          <a:lstStyle/>
          <a:p>
            <a:pPr defTabSz="885825"/>
            <a:r>
              <a:rPr lang="en-US" sz="1000" b="1" dirty="0"/>
              <a:t>U.S. Department of the Interior</a:t>
            </a:r>
          </a:p>
          <a:p>
            <a:pPr defTabSz="885825"/>
            <a:r>
              <a:rPr lang="en-US" sz="1000" b="1" dirty="0"/>
              <a:t>U.S. Geological Survey</a:t>
            </a:r>
          </a:p>
        </p:txBody>
      </p:sp>
    </p:spTree>
    <p:extLst>
      <p:ext uri="{BB962C8B-B14F-4D97-AF65-F5344CB8AC3E}">
        <p14:creationId xmlns:p14="http://schemas.microsoft.com/office/powerpoint/2010/main" val="2038417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FCBB-3C6D-4D02-A27B-3A782F1ADEE2}"/>
              </a:ext>
            </a:extLst>
          </p:cNvPr>
          <p:cNvSpPr>
            <a:spLocks noGrp="1"/>
          </p:cNvSpPr>
          <p:nvPr>
            <p:ph type="title"/>
          </p:nvPr>
        </p:nvSpPr>
        <p:spPr/>
        <p:txBody>
          <a:bodyPr/>
          <a:lstStyle/>
          <a:p>
            <a:r>
              <a:rPr lang="en-US" dirty="0"/>
              <a:t>What is Remote Sensing?</a:t>
            </a:r>
            <a:br>
              <a:rPr lang="en-US" dirty="0"/>
            </a:br>
            <a:endParaRPr lang="en-US" dirty="0"/>
          </a:p>
        </p:txBody>
      </p:sp>
      <p:sp>
        <p:nvSpPr>
          <p:cNvPr id="3" name="Rectangle 2">
            <a:extLst>
              <a:ext uri="{FF2B5EF4-FFF2-40B4-BE49-F238E27FC236}">
                <a16:creationId xmlns:a16="http://schemas.microsoft.com/office/drawing/2014/main" id="{9B8979E5-4965-47F6-970A-B0F211B7AD86}"/>
              </a:ext>
            </a:extLst>
          </p:cNvPr>
          <p:cNvSpPr/>
          <p:nvPr/>
        </p:nvSpPr>
        <p:spPr>
          <a:xfrm>
            <a:off x="606287" y="1606005"/>
            <a:ext cx="10764077" cy="1077218"/>
          </a:xfrm>
          <a:prstGeom prst="rect">
            <a:avLst/>
          </a:prstGeom>
        </p:spPr>
        <p:txBody>
          <a:bodyPr wrap="square">
            <a:spAutoFit/>
          </a:bodyPr>
          <a:lstStyle/>
          <a:p>
            <a:pPr>
              <a:spcBef>
                <a:spcPct val="50000"/>
              </a:spcBef>
              <a:buClr>
                <a:srgbClr val="FAFD00"/>
              </a:buClr>
              <a:buSzPct val="64000"/>
              <a:buFont typeface="Monotype Sorts" pitchFamily="2" charset="2"/>
              <a:buNone/>
            </a:pPr>
            <a:r>
              <a:rPr lang="en-US" altLang="en-US" sz="3200" b="1" dirty="0">
                <a:effectLst>
                  <a:outerShdw blurRad="38100" dist="38100" dir="2700000" algn="tl">
                    <a:srgbClr val="000000"/>
                  </a:outerShdw>
                </a:effectLst>
              </a:rPr>
              <a:t>“…the science of acquiring information about the Earth’s surface without being in direct contact with it”</a:t>
            </a:r>
          </a:p>
        </p:txBody>
      </p:sp>
      <p:sp>
        <p:nvSpPr>
          <p:cNvPr id="4" name="Rectangle 3">
            <a:extLst>
              <a:ext uri="{FF2B5EF4-FFF2-40B4-BE49-F238E27FC236}">
                <a16:creationId xmlns:a16="http://schemas.microsoft.com/office/drawing/2014/main" id="{1F01D13F-CDBA-4D18-B5E5-A7F4B4CFEBA0}"/>
              </a:ext>
            </a:extLst>
          </p:cNvPr>
          <p:cNvSpPr/>
          <p:nvPr/>
        </p:nvSpPr>
        <p:spPr>
          <a:xfrm>
            <a:off x="3855321" y="3162113"/>
            <a:ext cx="5408146" cy="769441"/>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Remote Sensing</a:t>
            </a:r>
          </a:p>
        </p:txBody>
      </p:sp>
      <p:cxnSp>
        <p:nvCxnSpPr>
          <p:cNvPr id="5" name="Straight Arrow Connector 4">
            <a:extLst>
              <a:ext uri="{FF2B5EF4-FFF2-40B4-BE49-F238E27FC236}">
                <a16:creationId xmlns:a16="http://schemas.microsoft.com/office/drawing/2014/main" id="{3FE1D7BB-651D-4F03-BD7D-32597B17D5A0}"/>
              </a:ext>
            </a:extLst>
          </p:cNvPr>
          <p:cNvCxnSpPr>
            <a:cxnSpLocks/>
            <a:endCxn id="7" idx="0"/>
          </p:cNvCxnSpPr>
          <p:nvPr/>
        </p:nvCxnSpPr>
        <p:spPr>
          <a:xfrm flipH="1">
            <a:off x="3249034" y="4014460"/>
            <a:ext cx="1046642" cy="847115"/>
          </a:xfrm>
          <a:prstGeom prst="straightConnector1">
            <a:avLst/>
          </a:prstGeom>
          <a:ln w="57150">
            <a:tailEnd type="triangle"/>
          </a:ln>
        </p:spPr>
        <p:style>
          <a:lnRef idx="2">
            <a:schemeClr val="accent6"/>
          </a:lnRef>
          <a:fillRef idx="0">
            <a:schemeClr val="accent6"/>
          </a:fillRef>
          <a:effectRef idx="1">
            <a:schemeClr val="accent6"/>
          </a:effectRef>
          <a:fontRef idx="minor">
            <a:schemeClr val="tx1"/>
          </a:fontRef>
        </p:style>
      </p:cxnSp>
      <p:cxnSp>
        <p:nvCxnSpPr>
          <p:cNvPr id="6" name="Straight Arrow Connector 5">
            <a:extLst>
              <a:ext uri="{FF2B5EF4-FFF2-40B4-BE49-F238E27FC236}">
                <a16:creationId xmlns:a16="http://schemas.microsoft.com/office/drawing/2014/main" id="{B1CBD38B-4F76-440F-BA1D-A9D5D6170599}"/>
              </a:ext>
            </a:extLst>
          </p:cNvPr>
          <p:cNvCxnSpPr>
            <a:cxnSpLocks/>
          </p:cNvCxnSpPr>
          <p:nvPr/>
        </p:nvCxnSpPr>
        <p:spPr>
          <a:xfrm>
            <a:off x="7456545" y="3986211"/>
            <a:ext cx="808133" cy="848466"/>
          </a:xfrm>
          <a:prstGeom prst="straightConnector1">
            <a:avLst/>
          </a:prstGeom>
          <a:ln w="57150">
            <a:tailEnd type="triangle"/>
          </a:ln>
        </p:spPr>
        <p:style>
          <a:lnRef idx="2">
            <a:schemeClr val="accent6"/>
          </a:lnRef>
          <a:fillRef idx="0">
            <a:schemeClr val="accent6"/>
          </a:fillRef>
          <a:effectRef idx="1">
            <a:schemeClr val="accent6"/>
          </a:effectRef>
          <a:fontRef idx="minor">
            <a:schemeClr val="tx1"/>
          </a:fontRef>
        </p:style>
      </p:cxnSp>
      <p:sp>
        <p:nvSpPr>
          <p:cNvPr id="7" name="Rectangle 6">
            <a:extLst>
              <a:ext uri="{FF2B5EF4-FFF2-40B4-BE49-F238E27FC236}">
                <a16:creationId xmlns:a16="http://schemas.microsoft.com/office/drawing/2014/main" id="{7DEADFF9-B52E-4457-AE9D-602E095E0A3E}"/>
              </a:ext>
            </a:extLst>
          </p:cNvPr>
          <p:cNvSpPr/>
          <p:nvPr/>
        </p:nvSpPr>
        <p:spPr>
          <a:xfrm>
            <a:off x="290385" y="4861575"/>
            <a:ext cx="5917298" cy="830997"/>
          </a:xfrm>
          <a:prstGeom prst="rect">
            <a:avLst/>
          </a:prstGeom>
        </p:spPr>
        <p:txBody>
          <a:bodyPr wrap="square">
            <a:spAutoFit/>
          </a:bodyPr>
          <a:lstStyle/>
          <a:p>
            <a:pPr marL="285750" indent="-285750" algn="ctr">
              <a:buFont typeface="Arial" panose="020B0604020202020204" pitchFamily="34" charset="0"/>
              <a:buChar char="•"/>
            </a:pPr>
            <a:r>
              <a:rPr lang="en-US" sz="2400" dirty="0">
                <a:latin typeface="arial" panose="020B0604020202020204" pitchFamily="34" charset="0"/>
              </a:rPr>
              <a:t>situated at some distance away</a:t>
            </a:r>
          </a:p>
          <a:p>
            <a:pPr marL="285750" indent="-285750" algn="ctr">
              <a:buFont typeface="Arial" panose="020B0604020202020204" pitchFamily="34" charset="0"/>
              <a:buChar char="•"/>
            </a:pPr>
            <a:r>
              <a:rPr lang="en-US" sz="2400" dirty="0">
                <a:latin typeface="arial" panose="020B0604020202020204" pitchFamily="34" charset="0"/>
              </a:rPr>
              <a:t>not touching</a:t>
            </a:r>
            <a:endParaRPr lang="en-US" sz="2400" dirty="0"/>
          </a:p>
        </p:txBody>
      </p:sp>
      <p:sp>
        <p:nvSpPr>
          <p:cNvPr id="8" name="Rectangle 7">
            <a:extLst>
              <a:ext uri="{FF2B5EF4-FFF2-40B4-BE49-F238E27FC236}">
                <a16:creationId xmlns:a16="http://schemas.microsoft.com/office/drawing/2014/main" id="{280BA07D-6A68-442B-92C4-091EFB8DEA3E}"/>
              </a:ext>
            </a:extLst>
          </p:cNvPr>
          <p:cNvSpPr/>
          <p:nvPr/>
        </p:nvSpPr>
        <p:spPr>
          <a:xfrm>
            <a:off x="6899111" y="4862915"/>
            <a:ext cx="3489567" cy="830997"/>
          </a:xfrm>
          <a:prstGeom prst="rect">
            <a:avLst/>
          </a:prstGeom>
        </p:spPr>
        <p:txBody>
          <a:bodyPr wrap="square">
            <a:spAutoFit/>
          </a:bodyPr>
          <a:lstStyle/>
          <a:p>
            <a:pPr marL="285750" indent="-285750" algn="ctr">
              <a:buFont typeface="Arial" panose="020B0604020202020204" pitchFamily="34" charset="0"/>
              <a:buChar char="•"/>
            </a:pPr>
            <a:r>
              <a:rPr lang="en-US" sz="2400" dirty="0">
                <a:latin typeface="arial" panose="020B0604020202020204" pitchFamily="34" charset="0"/>
              </a:rPr>
              <a:t>getting data</a:t>
            </a:r>
          </a:p>
          <a:p>
            <a:pPr marL="285750" indent="-285750" algn="ctr">
              <a:buFont typeface="Arial" panose="020B0604020202020204" pitchFamily="34" charset="0"/>
              <a:buChar char="•"/>
            </a:pPr>
            <a:r>
              <a:rPr lang="en-US" sz="2400" dirty="0">
                <a:latin typeface="arial" panose="020B0604020202020204" pitchFamily="34" charset="0"/>
              </a:rPr>
              <a:t>acquiring information</a:t>
            </a:r>
            <a:endParaRPr lang="en-US" sz="2400" dirty="0"/>
          </a:p>
        </p:txBody>
      </p:sp>
      <p:pic>
        <p:nvPicPr>
          <p:cNvPr id="9" name="Picture 8" descr="Logo, company name&#10;&#10;Description automatically generated">
            <a:extLst>
              <a:ext uri="{FF2B5EF4-FFF2-40B4-BE49-F238E27FC236}">
                <a16:creationId xmlns:a16="http://schemas.microsoft.com/office/drawing/2014/main" id="{13E6C814-B5E4-8105-0791-DCC5C0043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69786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B4D7-1ABA-4FBF-BACD-ADB39F9413F9}"/>
              </a:ext>
            </a:extLst>
          </p:cNvPr>
          <p:cNvSpPr>
            <a:spLocks noGrp="1"/>
          </p:cNvSpPr>
          <p:nvPr>
            <p:ph type="title"/>
          </p:nvPr>
        </p:nvSpPr>
        <p:spPr/>
        <p:txBody>
          <a:bodyPr/>
          <a:lstStyle/>
          <a:p>
            <a:r>
              <a:rPr lang="en-US" dirty="0"/>
              <a:t>Remote Sensing started…..357 years ago</a:t>
            </a:r>
          </a:p>
        </p:txBody>
      </p:sp>
      <p:sp>
        <p:nvSpPr>
          <p:cNvPr id="3" name="Rectangle 2">
            <a:extLst>
              <a:ext uri="{FF2B5EF4-FFF2-40B4-BE49-F238E27FC236}">
                <a16:creationId xmlns:a16="http://schemas.microsoft.com/office/drawing/2014/main" id="{A31B2C7A-F821-4E7E-B9C2-1BEF77207272}"/>
              </a:ext>
            </a:extLst>
          </p:cNvPr>
          <p:cNvSpPr>
            <a:spLocks noChangeArrowheads="1"/>
          </p:cNvSpPr>
          <p:nvPr/>
        </p:nvSpPr>
        <p:spPr bwMode="auto">
          <a:xfrm>
            <a:off x="1484241" y="1865244"/>
            <a:ext cx="4737653" cy="397031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BF0512"/>
                </a:solidFill>
              </a:rPr>
              <a:t>1666</a:t>
            </a:r>
            <a:r>
              <a:rPr lang="en-US" altLang="en-US" sz="2800" dirty="0"/>
              <a:t> - Sir Isaac Newton, while experimenting with a prism, found that he could disperse light into a spectrum of red, orange, yellow, green, blue, indigo, and violet. Utilizing a second prism, he found that he could recombine the colors into white light. </a:t>
            </a:r>
          </a:p>
        </p:txBody>
      </p:sp>
      <p:pic>
        <p:nvPicPr>
          <p:cNvPr id="4" name="Picture 3" descr="Sir Isaac Newton">
            <a:extLst>
              <a:ext uri="{FF2B5EF4-FFF2-40B4-BE49-F238E27FC236}">
                <a16:creationId xmlns:a16="http://schemas.microsoft.com/office/drawing/2014/main" id="{163A576B-59FF-4A7D-B9B3-1309D2427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83" y="1865244"/>
            <a:ext cx="4440563" cy="39703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1DF149-1972-4D0F-A528-0A42F424E788}"/>
              </a:ext>
            </a:extLst>
          </p:cNvPr>
          <p:cNvSpPr txBox="1"/>
          <p:nvPr/>
        </p:nvSpPr>
        <p:spPr>
          <a:xfrm>
            <a:off x="10797023" y="3616259"/>
            <a:ext cx="307777" cy="2219303"/>
          </a:xfrm>
          <a:prstGeom prst="rect">
            <a:avLst/>
          </a:prstGeom>
          <a:noFill/>
        </p:spPr>
        <p:txBody>
          <a:bodyPr vert="vert270" wrap="square" rtlCol="0">
            <a:spAutoFit/>
          </a:bodyPr>
          <a:lstStyle/>
          <a:p>
            <a:r>
              <a:rPr lang="en-US" sz="800" dirty="0"/>
              <a:t>Wikipedia.org</a:t>
            </a:r>
          </a:p>
        </p:txBody>
      </p:sp>
      <p:pic>
        <p:nvPicPr>
          <p:cNvPr id="6" name="Picture 5" descr="Logo, company name&#10;&#10;Description automatically generated">
            <a:extLst>
              <a:ext uri="{FF2B5EF4-FFF2-40B4-BE49-F238E27FC236}">
                <a16:creationId xmlns:a16="http://schemas.microsoft.com/office/drawing/2014/main" id="{061C1231-4E4A-C41C-908A-EA8A4B9E4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395271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D13AD388-8795-45BE-8CE7-FDE1ED0BF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417" y="705678"/>
            <a:ext cx="67056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a:extLst>
              <a:ext uri="{FF2B5EF4-FFF2-40B4-BE49-F238E27FC236}">
                <a16:creationId xmlns:a16="http://schemas.microsoft.com/office/drawing/2014/main" id="{6D0226A9-3221-413E-B3CC-A14C5DE9A89B}"/>
              </a:ext>
            </a:extLst>
          </p:cNvPr>
          <p:cNvSpPr>
            <a:spLocks noChangeArrowheads="1"/>
          </p:cNvSpPr>
          <p:nvPr/>
        </p:nvSpPr>
        <p:spPr bwMode="auto">
          <a:xfrm>
            <a:off x="1810497" y="3829878"/>
            <a:ext cx="7772400" cy="2498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400" dirty="0"/>
              <a:t>“</a:t>
            </a:r>
            <a:r>
              <a:rPr lang="en-US" altLang="en-US" sz="2000" dirty="0"/>
              <a:t>Newton’s first experiments with a prism helped change the view that white light was simply white. Passing a beam of sunlight through a prism, he saw that the beam spread out into a colored band of light, called a spectrum. Newton concluded through experimentation that </a:t>
            </a:r>
            <a:r>
              <a:rPr lang="en-US" altLang="en-US" sz="2000" dirty="0">
                <a:solidFill>
                  <a:schemeClr val="accent1"/>
                </a:solidFill>
              </a:rPr>
              <a:t>sunlight is a combination of all the colors of the spectrum</a:t>
            </a:r>
            <a:r>
              <a:rPr lang="en-US" altLang="en-US" sz="2000" dirty="0"/>
              <a:t> and that the sunlight separates when passed through the prism because its colors bend differently.”</a:t>
            </a:r>
            <a:r>
              <a:rPr lang="en-US" altLang="en-US" sz="2400" dirty="0"/>
              <a:t> </a:t>
            </a:r>
          </a:p>
          <a:p>
            <a:pPr eaLnBrk="1" hangingPunct="1"/>
            <a:r>
              <a:rPr lang="en-US" altLang="en-US" sz="1000" dirty="0"/>
              <a:t>http://library.thinkquest.org/J0112188/sir_isaac_newton.htm</a:t>
            </a:r>
          </a:p>
        </p:txBody>
      </p:sp>
      <p:sp>
        <p:nvSpPr>
          <p:cNvPr id="5" name="TextBox 4">
            <a:extLst>
              <a:ext uri="{FF2B5EF4-FFF2-40B4-BE49-F238E27FC236}">
                <a16:creationId xmlns:a16="http://schemas.microsoft.com/office/drawing/2014/main" id="{8219C6D8-011A-4B8D-83B7-19DEBAE5A760}"/>
              </a:ext>
            </a:extLst>
          </p:cNvPr>
          <p:cNvSpPr txBox="1"/>
          <p:nvPr/>
        </p:nvSpPr>
        <p:spPr>
          <a:xfrm>
            <a:off x="8799258" y="1420075"/>
            <a:ext cx="307777" cy="2219303"/>
          </a:xfrm>
          <a:prstGeom prst="rect">
            <a:avLst/>
          </a:prstGeom>
          <a:noFill/>
        </p:spPr>
        <p:txBody>
          <a:bodyPr vert="vert270" wrap="square" rtlCol="0">
            <a:spAutoFit/>
          </a:bodyPr>
          <a:lstStyle/>
          <a:p>
            <a:r>
              <a:rPr lang="en-US" sz="800" dirty="0"/>
              <a:t>Wikipedia.org</a:t>
            </a:r>
          </a:p>
        </p:txBody>
      </p:sp>
      <p:pic>
        <p:nvPicPr>
          <p:cNvPr id="2" name="Picture 1" descr="Logo, company name&#10;&#10;Description automatically generated">
            <a:extLst>
              <a:ext uri="{FF2B5EF4-FFF2-40B4-BE49-F238E27FC236}">
                <a16:creationId xmlns:a16="http://schemas.microsoft.com/office/drawing/2014/main" id="{056824E2-E9D5-6DD0-9D26-CA94F567D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44163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20258-6087-435D-944C-34DE725C7716}"/>
              </a:ext>
            </a:extLst>
          </p:cNvPr>
          <p:cNvSpPr>
            <a:spLocks noGrp="1"/>
          </p:cNvSpPr>
          <p:nvPr>
            <p:ph type="title"/>
          </p:nvPr>
        </p:nvSpPr>
        <p:spPr/>
        <p:txBody>
          <a:bodyPr/>
          <a:lstStyle/>
          <a:p>
            <a:r>
              <a:rPr lang="en-US" dirty="0"/>
              <a:t>….. 120 years ago</a:t>
            </a:r>
          </a:p>
        </p:txBody>
      </p:sp>
      <p:pic>
        <p:nvPicPr>
          <p:cNvPr id="3" name="Picture 2">
            <a:extLst>
              <a:ext uri="{FF2B5EF4-FFF2-40B4-BE49-F238E27FC236}">
                <a16:creationId xmlns:a16="http://schemas.microsoft.com/office/drawing/2014/main" id="{344200DA-6262-47C7-8B0B-619F4637354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02" y="1413442"/>
            <a:ext cx="5253180" cy="4157171"/>
          </a:xfrm>
          <a:prstGeom prst="rect">
            <a:avLst/>
          </a:prstGeom>
          <a:noFill/>
          <a:ln w="12700">
            <a:solidFill>
              <a:schemeClr val="tx1"/>
            </a:solidFill>
            <a:miter lim="800000"/>
            <a:headEnd/>
            <a:tailEnd/>
          </a:ln>
          <a:effectLst>
            <a:outerShdw dist="107763" dir="2700000" algn="ctr" rotWithShape="0">
              <a:srgbClr val="000000"/>
            </a:outerShdw>
          </a:effectLst>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3A1921FA-A1AD-4F34-93B0-0D874919DC0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366" y="1413442"/>
            <a:ext cx="5085670" cy="4157171"/>
          </a:xfrm>
          <a:prstGeom prst="rect">
            <a:avLst/>
          </a:prstGeom>
          <a:noFill/>
          <a:ln w="12700">
            <a:solidFill>
              <a:schemeClr val="tx1"/>
            </a:solidFill>
            <a:miter lim="800000"/>
            <a:headEnd/>
            <a:tailEnd/>
          </a:ln>
          <a:effectLst>
            <a:outerShdw dist="107763" dir="2700000" algn="ctr" rotWithShape="0">
              <a:srgbClr val="000000"/>
            </a:outerShdw>
          </a:effectLst>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30621CB6-9D1E-4D3E-8551-EB30F5E01B2E}"/>
              </a:ext>
            </a:extLst>
          </p:cNvPr>
          <p:cNvSpPr txBox="1"/>
          <p:nvPr/>
        </p:nvSpPr>
        <p:spPr>
          <a:xfrm>
            <a:off x="722502" y="5742717"/>
            <a:ext cx="11289591" cy="369332"/>
          </a:xfrm>
          <a:prstGeom prst="rect">
            <a:avLst/>
          </a:prstGeom>
          <a:noFill/>
        </p:spPr>
        <p:txBody>
          <a:bodyPr wrap="square">
            <a:spAutoFit/>
          </a:bodyPr>
          <a:lstStyle/>
          <a:p>
            <a:r>
              <a:rPr lang="en-US" altLang="en-US" sz="1800" dirty="0"/>
              <a:t>In 1903, Julius </a:t>
            </a:r>
            <a:r>
              <a:rPr lang="en-US" altLang="en-US" sz="1800" dirty="0" err="1"/>
              <a:t>Neubronner</a:t>
            </a:r>
            <a:r>
              <a:rPr lang="en-US" altLang="en-US" sz="1800" dirty="0"/>
              <a:t> patented a breast-mounted camera for carrier pigeons that weighed only 70 grams. </a:t>
            </a:r>
            <a:endParaRPr lang="en-US" dirty="0"/>
          </a:p>
        </p:txBody>
      </p:sp>
      <p:pic>
        <p:nvPicPr>
          <p:cNvPr id="5" name="Picture 4" descr="Logo, company name&#10;&#10;Description automatically generated">
            <a:extLst>
              <a:ext uri="{FF2B5EF4-FFF2-40B4-BE49-F238E27FC236}">
                <a16:creationId xmlns:a16="http://schemas.microsoft.com/office/drawing/2014/main" id="{85F5E2E8-BDF1-D0F1-658B-EE96DF149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206154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2A733-CCBB-4D59-9882-E5CD5633DEDE}"/>
              </a:ext>
            </a:extLst>
          </p:cNvPr>
          <p:cNvSpPr>
            <a:spLocks noGrp="1"/>
          </p:cNvSpPr>
          <p:nvPr>
            <p:ph type="title"/>
          </p:nvPr>
        </p:nvSpPr>
        <p:spPr/>
        <p:txBody>
          <a:bodyPr/>
          <a:lstStyle/>
          <a:p>
            <a:r>
              <a:rPr lang="en-US" dirty="0"/>
              <a:t>….. 63 years ago</a:t>
            </a:r>
          </a:p>
        </p:txBody>
      </p:sp>
      <p:pic>
        <p:nvPicPr>
          <p:cNvPr id="3" name="Picture 2">
            <a:extLst>
              <a:ext uri="{FF2B5EF4-FFF2-40B4-BE49-F238E27FC236}">
                <a16:creationId xmlns:a16="http://schemas.microsoft.com/office/drawing/2014/main" id="{38B385BF-B7DB-4313-A009-B093D1C28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546" y="99391"/>
            <a:ext cx="5973502" cy="66613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9BE62994-DBEF-5E16-9ABE-03F0F29EE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16835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3A034-A997-4B38-BF2C-143C840FB245}"/>
              </a:ext>
            </a:extLst>
          </p:cNvPr>
          <p:cNvSpPr>
            <a:spLocks noGrp="1"/>
          </p:cNvSpPr>
          <p:nvPr>
            <p:ph type="title"/>
          </p:nvPr>
        </p:nvSpPr>
        <p:spPr>
          <a:xfrm>
            <a:off x="368646" y="365125"/>
            <a:ext cx="10515600" cy="1500745"/>
          </a:xfrm>
        </p:spPr>
        <p:txBody>
          <a:bodyPr/>
          <a:lstStyle/>
          <a:p>
            <a:r>
              <a:rPr lang="en-US" altLang="en-US" dirty="0"/>
              <a:t>Landsat Program</a:t>
            </a:r>
            <a:br>
              <a:rPr lang="en-US" altLang="en-US" dirty="0"/>
            </a:br>
            <a:endParaRPr lang="en-US" dirty="0"/>
          </a:p>
        </p:txBody>
      </p:sp>
      <p:pic>
        <p:nvPicPr>
          <p:cNvPr id="2" name="Picture 2">
            <a:extLst>
              <a:ext uri="{FF2B5EF4-FFF2-40B4-BE49-F238E27FC236}">
                <a16:creationId xmlns:a16="http://schemas.microsoft.com/office/drawing/2014/main" id="{EEB88184-3CE0-4575-0650-E4574592D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015" y="1115497"/>
            <a:ext cx="9145969" cy="502018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Logo, company name&#10;&#10;Description automatically generated">
            <a:extLst>
              <a:ext uri="{FF2B5EF4-FFF2-40B4-BE49-F238E27FC236}">
                <a16:creationId xmlns:a16="http://schemas.microsoft.com/office/drawing/2014/main" id="{835B4D0C-DD7C-9430-B1AA-1DCD459F8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896564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3A034-A997-4B38-BF2C-143C840FB245}"/>
              </a:ext>
            </a:extLst>
          </p:cNvPr>
          <p:cNvSpPr>
            <a:spLocks noGrp="1"/>
          </p:cNvSpPr>
          <p:nvPr>
            <p:ph type="title"/>
          </p:nvPr>
        </p:nvSpPr>
        <p:spPr>
          <a:xfrm>
            <a:off x="368646" y="365125"/>
            <a:ext cx="10515600" cy="1500745"/>
          </a:xfrm>
        </p:spPr>
        <p:txBody>
          <a:bodyPr/>
          <a:lstStyle/>
          <a:p>
            <a:r>
              <a:rPr lang="en-US" altLang="en-US" dirty="0"/>
              <a:t>Landsat 8/9</a:t>
            </a:r>
            <a:br>
              <a:rPr lang="en-US" altLang="en-US" dirty="0"/>
            </a:br>
            <a:endParaRPr lang="en-US" dirty="0"/>
          </a:p>
        </p:txBody>
      </p:sp>
      <p:pic>
        <p:nvPicPr>
          <p:cNvPr id="3" name="Picture 1">
            <a:extLst>
              <a:ext uri="{FF2B5EF4-FFF2-40B4-BE49-F238E27FC236}">
                <a16:creationId xmlns:a16="http://schemas.microsoft.com/office/drawing/2014/main" id="{35D3DA35-B9A6-8499-0829-50AEF8AF5C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375" y="1352550"/>
            <a:ext cx="7207250" cy="46418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6826C1E7-726B-1993-E3C2-9E76F29F44C8}"/>
              </a:ext>
            </a:extLst>
          </p:cNvPr>
          <p:cNvSpPr txBox="1">
            <a:spLocks noChangeArrowheads="1"/>
          </p:cNvSpPr>
          <p:nvPr/>
        </p:nvSpPr>
        <p:spPr bwMode="auto">
          <a:xfrm>
            <a:off x="2492375" y="5994400"/>
            <a:ext cx="4235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pitchFamily="34" charset="-128"/>
              </a:defRPr>
            </a:lvl1pPr>
            <a:lvl2pPr marL="742950" indent="-285750">
              <a:defRPr sz="4000">
                <a:solidFill>
                  <a:schemeClr val="tx1"/>
                </a:solidFill>
                <a:latin typeface="Arial" charset="0"/>
                <a:ea typeface="ＭＳ Ｐゴシック" pitchFamily="34" charset="-128"/>
              </a:defRPr>
            </a:lvl2pPr>
            <a:lvl3pPr marL="1143000" indent="-228600">
              <a:defRPr sz="4000">
                <a:solidFill>
                  <a:schemeClr val="tx1"/>
                </a:solidFill>
                <a:latin typeface="Arial" charset="0"/>
                <a:ea typeface="ＭＳ Ｐゴシック" pitchFamily="34" charset="-128"/>
              </a:defRPr>
            </a:lvl3pPr>
            <a:lvl4pPr marL="1600200" indent="-228600">
              <a:defRPr sz="4000">
                <a:solidFill>
                  <a:schemeClr val="tx1"/>
                </a:solidFill>
                <a:latin typeface="Arial" charset="0"/>
                <a:ea typeface="ＭＳ Ｐゴシック" pitchFamily="34" charset="-128"/>
              </a:defRPr>
            </a:lvl4pPr>
            <a:lvl5pPr marL="2057400" indent="-228600">
              <a:defRPr sz="4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4000">
                <a:solidFill>
                  <a:schemeClr val="tx1"/>
                </a:solidFill>
                <a:latin typeface="Arial" charset="0"/>
                <a:ea typeface="ＭＳ Ｐゴシック" pitchFamily="34" charset="-128"/>
              </a:defRPr>
            </a:lvl9pPr>
          </a:lstStyle>
          <a:p>
            <a:r>
              <a:rPr lang="en-US" sz="800" dirty="0"/>
              <a:t>Image courtesy of Orbital Sciences Corporation</a:t>
            </a:r>
          </a:p>
        </p:txBody>
      </p:sp>
      <p:pic>
        <p:nvPicPr>
          <p:cNvPr id="2" name="Picture 1" descr="Logo, company name&#10;&#10;Description automatically generated">
            <a:extLst>
              <a:ext uri="{FF2B5EF4-FFF2-40B4-BE49-F238E27FC236}">
                <a16:creationId xmlns:a16="http://schemas.microsoft.com/office/drawing/2014/main" id="{0AB5E2D4-AD95-46DA-D28F-1493A4B7C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835658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3A034-A997-4B38-BF2C-143C840FB245}"/>
              </a:ext>
            </a:extLst>
          </p:cNvPr>
          <p:cNvSpPr>
            <a:spLocks noGrp="1"/>
          </p:cNvSpPr>
          <p:nvPr>
            <p:ph type="title"/>
          </p:nvPr>
        </p:nvSpPr>
        <p:spPr>
          <a:xfrm>
            <a:off x="368646" y="365125"/>
            <a:ext cx="10515600" cy="1500745"/>
          </a:xfrm>
        </p:spPr>
        <p:txBody>
          <a:bodyPr/>
          <a:lstStyle/>
          <a:p>
            <a:r>
              <a:rPr lang="en-US" altLang="en-US" dirty="0"/>
              <a:t>Landsat’s Orbit</a:t>
            </a:r>
            <a:br>
              <a:rPr lang="en-US" altLang="en-US" dirty="0"/>
            </a:br>
            <a:endParaRPr lang="en-US" dirty="0"/>
          </a:p>
        </p:txBody>
      </p:sp>
      <p:sp>
        <p:nvSpPr>
          <p:cNvPr id="2" name="Content Placeholder 2">
            <a:extLst>
              <a:ext uri="{FF2B5EF4-FFF2-40B4-BE49-F238E27FC236}">
                <a16:creationId xmlns:a16="http://schemas.microsoft.com/office/drawing/2014/main" id="{A1536F45-0A0B-3192-D555-3422761490A5}"/>
              </a:ext>
            </a:extLst>
          </p:cNvPr>
          <p:cNvSpPr txBox="1">
            <a:spLocks/>
          </p:cNvSpPr>
          <p:nvPr/>
        </p:nvSpPr>
        <p:spPr>
          <a:xfrm>
            <a:off x="4433875" y="1618092"/>
            <a:ext cx="7260820" cy="5083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Orbits at an altitude of 438 miles above the Earth</a:t>
            </a:r>
          </a:p>
          <a:p>
            <a:pPr>
              <a:spcAft>
                <a:spcPts val="1200"/>
              </a:spcAft>
            </a:pPr>
            <a:r>
              <a:rPr lang="en-US" dirty="0"/>
              <a:t>14 orbits per day (every 99 minutes)</a:t>
            </a:r>
          </a:p>
          <a:p>
            <a:pPr>
              <a:spcAft>
                <a:spcPts val="1200"/>
              </a:spcAft>
            </a:pPr>
            <a:r>
              <a:rPr lang="en-US" dirty="0"/>
              <a:t>Descending orbit from north to south</a:t>
            </a:r>
          </a:p>
          <a:p>
            <a:pPr>
              <a:spcAft>
                <a:spcPts val="1200"/>
              </a:spcAft>
            </a:pPr>
            <a:r>
              <a:rPr lang="en-US" dirty="0"/>
              <a:t>Crosses the equator between 10:00 a.m. and 10:15 a.m. local time on each pass</a:t>
            </a:r>
          </a:p>
          <a:p>
            <a:pPr>
              <a:spcAft>
                <a:spcPts val="1200"/>
              </a:spcAft>
            </a:pPr>
            <a:r>
              <a:rPr lang="en-US" dirty="0"/>
              <a:t>Orbits the Earth at 17,000 miles per hour</a:t>
            </a:r>
          </a:p>
          <a:p>
            <a:pPr>
              <a:spcAft>
                <a:spcPts val="1200"/>
              </a:spcAft>
            </a:pPr>
            <a:r>
              <a:rPr lang="en-US" dirty="0"/>
              <a:t>Total coverage of Earth’s surface occurs every 16 days</a:t>
            </a:r>
          </a:p>
          <a:p>
            <a:pPr marL="0" indent="0">
              <a:spcAft>
                <a:spcPts val="1200"/>
              </a:spcAft>
              <a:buFont typeface="Arial" panose="020B0604020202020204" pitchFamily="34" charset="0"/>
              <a:buNone/>
            </a:pPr>
            <a:endParaRPr lang="en-US" dirty="0"/>
          </a:p>
        </p:txBody>
      </p:sp>
      <p:pic>
        <p:nvPicPr>
          <p:cNvPr id="6" name="Picture 2">
            <a:extLst>
              <a:ext uri="{FF2B5EF4-FFF2-40B4-BE49-F238E27FC236}">
                <a16:creationId xmlns:a16="http://schemas.microsoft.com/office/drawing/2014/main" id="{E20F2126-5ADE-E079-ABBD-E1B2B4570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85" y="1618092"/>
            <a:ext cx="3338369" cy="362181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Logo, company name&#10;&#10;Description automatically generated">
            <a:extLst>
              <a:ext uri="{FF2B5EF4-FFF2-40B4-BE49-F238E27FC236}">
                <a16:creationId xmlns:a16="http://schemas.microsoft.com/office/drawing/2014/main" id="{871EE799-9666-98FA-7FD4-3E71991F9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653237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D12BC7-4B60-3DAA-B25F-C809A0375E0B}"/>
              </a:ext>
            </a:extLst>
          </p:cNvPr>
          <p:cNvSpPr>
            <a:spLocks noGrp="1"/>
          </p:cNvSpPr>
          <p:nvPr>
            <p:ph type="title"/>
          </p:nvPr>
        </p:nvSpPr>
        <p:spPr/>
        <p:txBody>
          <a:bodyPr/>
          <a:lstStyle/>
          <a:p>
            <a:endParaRPr lang="en-US"/>
          </a:p>
        </p:txBody>
      </p:sp>
      <p:pic>
        <p:nvPicPr>
          <p:cNvPr id="5" name="Landsat8_orbit.wmv">
            <a:hlinkClick r:id="" action="ppaction://media"/>
            <a:extLst>
              <a:ext uri="{FF2B5EF4-FFF2-40B4-BE49-F238E27FC236}">
                <a16:creationId xmlns:a16="http://schemas.microsoft.com/office/drawing/2014/main" id="{9F0D6EDA-0C55-4777-6ED4-545CF877B6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7754" y="365125"/>
            <a:ext cx="8980136" cy="5790317"/>
          </a:xfrm>
          <a:prstGeom prst="rect">
            <a:avLst/>
          </a:prstGeom>
        </p:spPr>
      </p:pic>
      <p:pic>
        <p:nvPicPr>
          <p:cNvPr id="2" name="Picture 1" descr="Logo, company name&#10;&#10;Description automatically generated">
            <a:extLst>
              <a:ext uri="{FF2B5EF4-FFF2-40B4-BE49-F238E27FC236}">
                <a16:creationId xmlns:a16="http://schemas.microsoft.com/office/drawing/2014/main" id="{FFC2582C-2184-7680-079A-88B650F92A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257639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3A034-A997-4B38-BF2C-143C840FB245}"/>
              </a:ext>
            </a:extLst>
          </p:cNvPr>
          <p:cNvSpPr>
            <a:spLocks noGrp="1"/>
          </p:cNvSpPr>
          <p:nvPr>
            <p:ph type="title"/>
          </p:nvPr>
        </p:nvSpPr>
        <p:spPr>
          <a:xfrm>
            <a:off x="368646" y="365125"/>
            <a:ext cx="10515600" cy="1500745"/>
          </a:xfrm>
        </p:spPr>
        <p:txBody>
          <a:bodyPr/>
          <a:lstStyle/>
          <a:p>
            <a:r>
              <a:rPr lang="en-US" altLang="en-US" dirty="0"/>
              <a:t>USGS EROS Center</a:t>
            </a:r>
            <a:br>
              <a:rPr lang="en-US" altLang="en-US" dirty="0"/>
            </a:br>
            <a:endParaRPr lang="en-US" dirty="0"/>
          </a:p>
        </p:txBody>
      </p:sp>
      <p:pic>
        <p:nvPicPr>
          <p:cNvPr id="3" name="Picture 2">
            <a:extLst>
              <a:ext uri="{FF2B5EF4-FFF2-40B4-BE49-F238E27FC236}">
                <a16:creationId xmlns:a16="http://schemas.microsoft.com/office/drawing/2014/main" id="{BD01FF73-F8F5-FB58-92E5-1C4D9CA41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800" y="1323403"/>
            <a:ext cx="6982400" cy="4782587"/>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7" name="Content Placeholder 3">
            <a:extLst>
              <a:ext uri="{FF2B5EF4-FFF2-40B4-BE49-F238E27FC236}">
                <a16:creationId xmlns:a16="http://schemas.microsoft.com/office/drawing/2014/main" id="{7828968A-5153-BDEB-1699-707B1595E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648" y="4975225"/>
            <a:ext cx="839539" cy="904676"/>
          </a:xfrm>
          <a:prstGeom prst="rect">
            <a:avLst/>
          </a:prstGeom>
          <a:ln>
            <a:solidFill>
              <a:schemeClr val="bg1"/>
            </a:solidFill>
          </a:ln>
        </p:spPr>
      </p:pic>
      <p:pic>
        <p:nvPicPr>
          <p:cNvPr id="8" name="Picture 7">
            <a:extLst>
              <a:ext uri="{FF2B5EF4-FFF2-40B4-BE49-F238E27FC236}">
                <a16:creationId xmlns:a16="http://schemas.microsoft.com/office/drawing/2014/main" id="{440C906E-51B0-20D1-1D73-2A02EFA404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1141" y="4975225"/>
            <a:ext cx="839538" cy="904675"/>
          </a:xfrm>
          <a:prstGeom prst="rect">
            <a:avLst/>
          </a:prstGeom>
          <a:ln w="12700">
            <a:solidFill>
              <a:schemeClr val="bg1"/>
            </a:solidFill>
          </a:ln>
        </p:spPr>
      </p:pic>
      <p:pic>
        <p:nvPicPr>
          <p:cNvPr id="2" name="Picture 1" descr="Logo, company name&#10;&#10;Description automatically generated">
            <a:extLst>
              <a:ext uri="{FF2B5EF4-FFF2-40B4-BE49-F238E27FC236}">
                <a16:creationId xmlns:a16="http://schemas.microsoft.com/office/drawing/2014/main" id="{E3B1E411-8F9E-C2BC-997C-A8FE3F2FFB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581048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B3FE-EE52-462F-AFA0-73BDA658A6E1}"/>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9F9BF2D3-4B0D-42B8-B056-2B468E4E5502}"/>
              </a:ext>
            </a:extLst>
          </p:cNvPr>
          <p:cNvSpPr>
            <a:spLocks noGrp="1"/>
          </p:cNvSpPr>
          <p:nvPr>
            <p:ph idx="1"/>
          </p:nvPr>
        </p:nvSpPr>
        <p:spPr/>
        <p:txBody>
          <a:bodyPr>
            <a:normAutofit/>
          </a:bodyPr>
          <a:lstStyle/>
          <a:p>
            <a:pPr>
              <a:lnSpc>
                <a:spcPct val="150000"/>
              </a:lnSpc>
            </a:pPr>
            <a:r>
              <a:rPr lang="en-US" sz="4000" dirty="0"/>
              <a:t>Introduction to EROS and Remote Sensing</a:t>
            </a:r>
          </a:p>
          <a:p>
            <a:pPr>
              <a:lnSpc>
                <a:spcPct val="150000"/>
              </a:lnSpc>
            </a:pPr>
            <a:r>
              <a:rPr lang="en-US" sz="4000" dirty="0"/>
              <a:t>Mapping Water from Space for</a:t>
            </a:r>
          </a:p>
          <a:p>
            <a:pPr lvl="1">
              <a:lnSpc>
                <a:spcPct val="150000"/>
              </a:lnSpc>
            </a:pPr>
            <a:r>
              <a:rPr lang="en-US" sz="3600" dirty="0"/>
              <a:t>Food Security</a:t>
            </a:r>
          </a:p>
          <a:p>
            <a:pPr lvl="1">
              <a:lnSpc>
                <a:spcPct val="150000"/>
              </a:lnSpc>
            </a:pPr>
            <a:r>
              <a:rPr lang="en-US" sz="3600" dirty="0"/>
              <a:t>Crops Water Use</a:t>
            </a:r>
          </a:p>
          <a:p>
            <a:endParaRPr lang="en-US" dirty="0"/>
          </a:p>
        </p:txBody>
      </p:sp>
      <p:pic>
        <p:nvPicPr>
          <p:cNvPr id="4" name="Picture 3" descr="Logo, company name&#10;&#10;Description automatically generated">
            <a:extLst>
              <a:ext uri="{FF2B5EF4-FFF2-40B4-BE49-F238E27FC236}">
                <a16:creationId xmlns:a16="http://schemas.microsoft.com/office/drawing/2014/main" id="{D342DCEA-BEA1-1BEF-1972-22CBE15AD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567741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A133-5BB5-4513-962C-8F7E17251F99}"/>
              </a:ext>
            </a:extLst>
          </p:cNvPr>
          <p:cNvSpPr>
            <a:spLocks noGrp="1"/>
          </p:cNvSpPr>
          <p:nvPr>
            <p:ph type="title"/>
          </p:nvPr>
        </p:nvSpPr>
        <p:spPr/>
        <p:txBody>
          <a:bodyPr/>
          <a:lstStyle/>
          <a:p>
            <a:r>
              <a:rPr lang="en-US" dirty="0">
                <a:latin typeface="+mn-lt"/>
              </a:rPr>
              <a:t>How does a satellite work?</a:t>
            </a:r>
          </a:p>
        </p:txBody>
      </p:sp>
      <p:pic>
        <p:nvPicPr>
          <p:cNvPr id="3" name="Picture 2" descr="Jason">
            <a:extLst>
              <a:ext uri="{FF2B5EF4-FFF2-40B4-BE49-F238E27FC236}">
                <a16:creationId xmlns:a16="http://schemas.microsoft.com/office/drawing/2014/main" id="{4E716C5A-944D-4725-A482-D4B0E12C6122}"/>
              </a:ext>
            </a:extLst>
          </p:cNvPr>
          <p:cNvPicPr>
            <a:picLocks noChangeAspect="1" noChangeArrowheads="1"/>
          </p:cNvPicPr>
          <p:nvPr/>
        </p:nvPicPr>
        <p:blipFill>
          <a:blip r:embed="rId2">
            <a:lum contrast="22000"/>
            <a:extLst>
              <a:ext uri="{28A0092B-C50C-407E-A947-70E740481C1C}">
                <a14:useLocalDpi xmlns:a14="http://schemas.microsoft.com/office/drawing/2010/main" val="0"/>
              </a:ext>
            </a:extLst>
          </a:blip>
          <a:srcRect l="8888" t="2222" r="12115"/>
          <a:stretch>
            <a:fillRect/>
          </a:stretch>
        </p:blipFill>
        <p:spPr bwMode="auto">
          <a:xfrm>
            <a:off x="9462379" y="4209727"/>
            <a:ext cx="1742701" cy="160445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A490C-15C7-428E-B4EC-596276CBC95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0336" y="1596653"/>
            <a:ext cx="2416837" cy="139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11 dish">
            <a:extLst>
              <a:ext uri="{FF2B5EF4-FFF2-40B4-BE49-F238E27FC236}">
                <a16:creationId xmlns:a16="http://schemas.microsoft.com/office/drawing/2014/main" id="{77E72EC0-49B0-4F5F-A068-C22E4CD4D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683" y="3680856"/>
            <a:ext cx="3613486" cy="240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descr="Sun">
            <a:extLst>
              <a:ext uri="{FF2B5EF4-FFF2-40B4-BE49-F238E27FC236}">
                <a16:creationId xmlns:a16="http://schemas.microsoft.com/office/drawing/2014/main" id="{2806FF6F-783A-4741-911C-DB865D540A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5094">
            <a:off x="976392" y="1578016"/>
            <a:ext cx="1734685" cy="1734685"/>
          </a:xfrm>
          <a:prstGeom prst="rect">
            <a:avLst/>
          </a:prstGeom>
        </p:spPr>
      </p:pic>
      <p:pic>
        <p:nvPicPr>
          <p:cNvPr id="7" name="Graphic 6" descr="Earth globe Americas">
            <a:extLst>
              <a:ext uri="{FF2B5EF4-FFF2-40B4-BE49-F238E27FC236}">
                <a16:creationId xmlns:a16="http://schemas.microsoft.com/office/drawing/2014/main" id="{2213C0AD-AE52-4AE9-86D1-E342122F00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6286" y="4479939"/>
            <a:ext cx="1854187" cy="1854187"/>
          </a:xfrm>
          <a:prstGeom prst="rect">
            <a:avLst/>
          </a:prstGeom>
        </p:spPr>
      </p:pic>
      <p:sp>
        <p:nvSpPr>
          <p:cNvPr id="8" name="Line 5">
            <a:extLst>
              <a:ext uri="{FF2B5EF4-FFF2-40B4-BE49-F238E27FC236}">
                <a16:creationId xmlns:a16="http://schemas.microsoft.com/office/drawing/2014/main" id="{DA5446C5-4A46-4868-86E0-20BEB0E4278C}"/>
              </a:ext>
            </a:extLst>
          </p:cNvPr>
          <p:cNvSpPr>
            <a:spLocks noChangeShapeType="1"/>
          </p:cNvSpPr>
          <p:nvPr/>
        </p:nvSpPr>
        <p:spPr bwMode="auto">
          <a:xfrm>
            <a:off x="5171072" y="2839942"/>
            <a:ext cx="1649331" cy="1501238"/>
          </a:xfrm>
          <a:prstGeom prst="line">
            <a:avLst/>
          </a:prstGeom>
          <a:noFill/>
          <a:ln w="57150">
            <a:solidFill>
              <a:schemeClr val="bg2">
                <a:lumMod val="25000"/>
              </a:schemeClr>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 name="Line 5">
            <a:extLst>
              <a:ext uri="{FF2B5EF4-FFF2-40B4-BE49-F238E27FC236}">
                <a16:creationId xmlns:a16="http://schemas.microsoft.com/office/drawing/2014/main" id="{B566BAE3-1E5C-4F8A-A09F-B9C7FE33A5EA}"/>
              </a:ext>
            </a:extLst>
          </p:cNvPr>
          <p:cNvSpPr>
            <a:spLocks noChangeShapeType="1"/>
          </p:cNvSpPr>
          <p:nvPr/>
        </p:nvSpPr>
        <p:spPr bwMode="auto">
          <a:xfrm flipV="1">
            <a:off x="3192020" y="3080136"/>
            <a:ext cx="1162771" cy="1341250"/>
          </a:xfrm>
          <a:prstGeom prst="line">
            <a:avLst/>
          </a:prstGeom>
          <a:noFill/>
          <a:ln w="28575">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5">
            <a:extLst>
              <a:ext uri="{FF2B5EF4-FFF2-40B4-BE49-F238E27FC236}">
                <a16:creationId xmlns:a16="http://schemas.microsoft.com/office/drawing/2014/main" id="{EB3D5C19-7E61-49A3-90C9-6586B4DA1F00}"/>
              </a:ext>
            </a:extLst>
          </p:cNvPr>
          <p:cNvSpPr>
            <a:spLocks noChangeShapeType="1"/>
          </p:cNvSpPr>
          <p:nvPr/>
        </p:nvSpPr>
        <p:spPr bwMode="auto">
          <a:xfrm flipV="1">
            <a:off x="3362154" y="3080632"/>
            <a:ext cx="1162771" cy="1341250"/>
          </a:xfrm>
          <a:prstGeom prst="line">
            <a:avLst/>
          </a:prstGeom>
          <a:noFill/>
          <a:ln w="28575">
            <a:solidFill>
              <a:schemeClr val="tx2">
                <a:lumMod val="75000"/>
              </a:schemeClr>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5">
            <a:extLst>
              <a:ext uri="{FF2B5EF4-FFF2-40B4-BE49-F238E27FC236}">
                <a16:creationId xmlns:a16="http://schemas.microsoft.com/office/drawing/2014/main" id="{BEA6195B-70C8-442E-8899-92AA204BFDF9}"/>
              </a:ext>
            </a:extLst>
          </p:cNvPr>
          <p:cNvSpPr>
            <a:spLocks noChangeShapeType="1"/>
          </p:cNvSpPr>
          <p:nvPr/>
        </p:nvSpPr>
        <p:spPr bwMode="auto">
          <a:xfrm flipV="1">
            <a:off x="3351838" y="3261026"/>
            <a:ext cx="1162771" cy="1341250"/>
          </a:xfrm>
          <a:prstGeom prst="line">
            <a:avLst/>
          </a:prstGeom>
          <a:noFill/>
          <a:ln w="28575">
            <a:solidFill>
              <a:srgbClr val="00B05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5">
            <a:extLst>
              <a:ext uri="{FF2B5EF4-FFF2-40B4-BE49-F238E27FC236}">
                <a16:creationId xmlns:a16="http://schemas.microsoft.com/office/drawing/2014/main" id="{57E26474-8FF5-4B8C-BA93-B895D6C6DECD}"/>
              </a:ext>
            </a:extLst>
          </p:cNvPr>
          <p:cNvSpPr>
            <a:spLocks noChangeShapeType="1"/>
          </p:cNvSpPr>
          <p:nvPr/>
        </p:nvSpPr>
        <p:spPr bwMode="auto">
          <a:xfrm>
            <a:off x="2297351" y="3240940"/>
            <a:ext cx="367195" cy="1084583"/>
          </a:xfrm>
          <a:prstGeom prst="line">
            <a:avLst/>
          </a:prstGeom>
          <a:noFill/>
          <a:ln w="28575">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5">
            <a:extLst>
              <a:ext uri="{FF2B5EF4-FFF2-40B4-BE49-F238E27FC236}">
                <a16:creationId xmlns:a16="http://schemas.microsoft.com/office/drawing/2014/main" id="{06557C60-42C3-4FEF-8608-D621314C1941}"/>
              </a:ext>
            </a:extLst>
          </p:cNvPr>
          <p:cNvSpPr>
            <a:spLocks noChangeShapeType="1"/>
          </p:cNvSpPr>
          <p:nvPr/>
        </p:nvSpPr>
        <p:spPr bwMode="auto">
          <a:xfrm>
            <a:off x="2479451" y="3214962"/>
            <a:ext cx="367195" cy="1084583"/>
          </a:xfrm>
          <a:prstGeom prst="line">
            <a:avLst/>
          </a:prstGeom>
          <a:noFill/>
          <a:ln w="28575">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5">
            <a:extLst>
              <a:ext uri="{FF2B5EF4-FFF2-40B4-BE49-F238E27FC236}">
                <a16:creationId xmlns:a16="http://schemas.microsoft.com/office/drawing/2014/main" id="{48ABDA17-9FAD-4D3E-986F-E8B32A2C07D2}"/>
              </a:ext>
            </a:extLst>
          </p:cNvPr>
          <p:cNvSpPr>
            <a:spLocks noChangeShapeType="1"/>
          </p:cNvSpPr>
          <p:nvPr/>
        </p:nvSpPr>
        <p:spPr bwMode="auto">
          <a:xfrm>
            <a:off x="2449751" y="3393340"/>
            <a:ext cx="367195" cy="1084583"/>
          </a:xfrm>
          <a:prstGeom prst="line">
            <a:avLst/>
          </a:prstGeom>
          <a:noFill/>
          <a:ln w="28575">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5">
            <a:extLst>
              <a:ext uri="{FF2B5EF4-FFF2-40B4-BE49-F238E27FC236}">
                <a16:creationId xmlns:a16="http://schemas.microsoft.com/office/drawing/2014/main" id="{742D2FD6-8B3C-4057-86F4-11FB8F68EC6F}"/>
              </a:ext>
            </a:extLst>
          </p:cNvPr>
          <p:cNvSpPr>
            <a:spLocks noChangeShapeType="1"/>
          </p:cNvSpPr>
          <p:nvPr/>
        </p:nvSpPr>
        <p:spPr bwMode="auto">
          <a:xfrm>
            <a:off x="8218361" y="4888695"/>
            <a:ext cx="1061297" cy="246523"/>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16" name="Picture 15" descr="Logo, company name&#10;&#10;Description automatically generated">
            <a:extLst>
              <a:ext uri="{FF2B5EF4-FFF2-40B4-BE49-F238E27FC236}">
                <a16:creationId xmlns:a16="http://schemas.microsoft.com/office/drawing/2014/main" id="{7BC326A9-B3D3-BBF2-5718-9ACB347C11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84427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87830-2754-48F3-B9A2-BE9ABCB7C5D9}"/>
              </a:ext>
            </a:extLst>
          </p:cNvPr>
          <p:cNvSpPr>
            <a:spLocks noGrp="1"/>
          </p:cNvSpPr>
          <p:nvPr>
            <p:ph type="title"/>
          </p:nvPr>
        </p:nvSpPr>
        <p:spPr>
          <a:xfrm>
            <a:off x="368646" y="61525"/>
            <a:ext cx="10515600" cy="1325563"/>
          </a:xfrm>
        </p:spPr>
        <p:txBody>
          <a:bodyPr/>
          <a:lstStyle/>
          <a:p>
            <a:r>
              <a:rPr lang="en-US" altLang="en-US" sz="4400" dirty="0"/>
              <a:t>What are we measuring?</a:t>
            </a:r>
            <a:endParaRPr lang="en-US" dirty="0"/>
          </a:p>
        </p:txBody>
      </p:sp>
      <p:pic>
        <p:nvPicPr>
          <p:cNvPr id="10" name="Picture 9">
            <a:extLst>
              <a:ext uri="{FF2B5EF4-FFF2-40B4-BE49-F238E27FC236}">
                <a16:creationId xmlns:a16="http://schemas.microsoft.com/office/drawing/2014/main" id="{903AEAA6-53FB-1F01-8E27-06BA6CB71FD0}"/>
              </a:ext>
            </a:extLst>
          </p:cNvPr>
          <p:cNvPicPr>
            <a:picLocks noChangeAspect="1"/>
          </p:cNvPicPr>
          <p:nvPr/>
        </p:nvPicPr>
        <p:blipFill>
          <a:blip r:embed="rId2"/>
          <a:stretch>
            <a:fillRect/>
          </a:stretch>
        </p:blipFill>
        <p:spPr>
          <a:xfrm>
            <a:off x="1852863" y="1066103"/>
            <a:ext cx="9750672" cy="5218033"/>
          </a:xfrm>
          <a:prstGeom prst="rect">
            <a:avLst/>
          </a:prstGeom>
        </p:spPr>
      </p:pic>
      <p:sp>
        <p:nvSpPr>
          <p:cNvPr id="11" name="Rectangle 10">
            <a:extLst>
              <a:ext uri="{FF2B5EF4-FFF2-40B4-BE49-F238E27FC236}">
                <a16:creationId xmlns:a16="http://schemas.microsoft.com/office/drawing/2014/main" id="{7E920736-544E-B112-FD9F-86F457E1880B}"/>
              </a:ext>
            </a:extLst>
          </p:cNvPr>
          <p:cNvSpPr/>
          <p:nvPr/>
        </p:nvSpPr>
        <p:spPr>
          <a:xfrm>
            <a:off x="588465" y="1601966"/>
            <a:ext cx="4182226" cy="369332"/>
          </a:xfrm>
          <a:prstGeom prst="rect">
            <a:avLst/>
          </a:prstGeom>
          <a:solidFill>
            <a:schemeClr val="bg1"/>
          </a:solidFill>
        </p:spPr>
        <p:txBody>
          <a:bodyPr wrap="square">
            <a:spAutoFit/>
          </a:bodyPr>
          <a:lstStyle/>
          <a:p>
            <a:r>
              <a:rPr lang="en-US" altLang="en-US" b="1" dirty="0">
                <a:solidFill>
                  <a:schemeClr val="accent6"/>
                </a:solidFill>
                <a:latin typeface="Arial" panose="020B0604020202020204" pitchFamily="34" charset="0"/>
                <a:cs typeface="Arial" panose="020B0604020202020204" pitchFamily="34" charset="0"/>
              </a:rPr>
              <a:t>The Electromagnetic Spectrum</a:t>
            </a:r>
            <a:endParaRPr lang="en-US" dirty="0">
              <a:solidFill>
                <a:schemeClr val="accent6"/>
              </a:solidFill>
              <a:latin typeface="Arial" panose="020B0604020202020204" pitchFamily="34" charset="0"/>
              <a:cs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A4DD3708-6953-E19F-2E2A-11BFD08B7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391232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6B23C-6048-458B-9B94-4D59D74C8A5A}"/>
              </a:ext>
            </a:extLst>
          </p:cNvPr>
          <p:cNvSpPr>
            <a:spLocks noGrp="1"/>
          </p:cNvSpPr>
          <p:nvPr>
            <p:ph type="title"/>
          </p:nvPr>
        </p:nvSpPr>
        <p:spPr/>
        <p:txBody>
          <a:bodyPr>
            <a:normAutofit/>
          </a:bodyPr>
          <a:lstStyle/>
          <a:p>
            <a:r>
              <a:rPr lang="en-US" altLang="en-US" sz="4400" dirty="0">
                <a:latin typeface="+mn-lt"/>
                <a:cs typeface="Arial" panose="020B0604020202020204" pitchFamily="34" charset="0"/>
              </a:rPr>
              <a:t>Spectral Signatures</a:t>
            </a:r>
            <a:br>
              <a:rPr lang="en-US" altLang="en-US" sz="4400" dirty="0">
                <a:latin typeface="Arial" panose="020B0604020202020204" pitchFamily="34" charset="0"/>
                <a:cs typeface="Arial" panose="020B0604020202020204" pitchFamily="34" charset="0"/>
              </a:rPr>
            </a:br>
            <a:endParaRPr lang="en-US" dirty="0"/>
          </a:p>
        </p:txBody>
      </p:sp>
      <p:pic>
        <p:nvPicPr>
          <p:cNvPr id="4" name="Picture 4" descr="AvhrSpec_EDC">
            <a:extLst>
              <a:ext uri="{FF2B5EF4-FFF2-40B4-BE49-F238E27FC236}">
                <a16:creationId xmlns:a16="http://schemas.microsoft.com/office/drawing/2014/main" id="{BB9A173C-E9ED-42F9-B091-4C9B93EBA7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71"/>
          <a:stretch/>
        </p:blipFill>
        <p:spPr bwMode="auto">
          <a:xfrm>
            <a:off x="837941" y="1286363"/>
            <a:ext cx="10201580" cy="5571637"/>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ECB9B774-5A68-0B1B-88BE-2EAD050D473C}"/>
              </a:ext>
            </a:extLst>
          </p:cNvPr>
          <p:cNvSpPr/>
          <p:nvPr/>
        </p:nvSpPr>
        <p:spPr>
          <a:xfrm>
            <a:off x="1912267" y="5695739"/>
            <a:ext cx="1682607" cy="243848"/>
          </a:xfrm>
          <a:custGeom>
            <a:avLst/>
            <a:gdLst>
              <a:gd name="connsiteX0" fmla="*/ 0 w 1492623"/>
              <a:gd name="connsiteY0" fmla="*/ 201706 h 230192"/>
              <a:gd name="connsiteX1" fmla="*/ 80682 w 1492623"/>
              <a:gd name="connsiteY1" fmla="*/ 188259 h 230192"/>
              <a:gd name="connsiteX2" fmla="*/ 107576 w 1492623"/>
              <a:gd name="connsiteY2" fmla="*/ 107577 h 230192"/>
              <a:gd name="connsiteX3" fmla="*/ 121023 w 1492623"/>
              <a:gd name="connsiteY3" fmla="*/ 67236 h 230192"/>
              <a:gd name="connsiteX4" fmla="*/ 174812 w 1492623"/>
              <a:gd name="connsiteY4" fmla="*/ 40341 h 230192"/>
              <a:gd name="connsiteX5" fmla="*/ 215153 w 1492623"/>
              <a:gd name="connsiteY5" fmla="*/ 13447 h 230192"/>
              <a:gd name="connsiteX6" fmla="*/ 295835 w 1492623"/>
              <a:gd name="connsiteY6" fmla="*/ 0 h 230192"/>
              <a:gd name="connsiteX7" fmla="*/ 726141 w 1492623"/>
              <a:gd name="connsiteY7" fmla="*/ 40341 h 230192"/>
              <a:gd name="connsiteX8" fmla="*/ 766482 w 1492623"/>
              <a:gd name="connsiteY8" fmla="*/ 67236 h 230192"/>
              <a:gd name="connsiteX9" fmla="*/ 820271 w 1492623"/>
              <a:gd name="connsiteY9" fmla="*/ 107577 h 230192"/>
              <a:gd name="connsiteX10" fmla="*/ 874059 w 1492623"/>
              <a:gd name="connsiteY10" fmla="*/ 121024 h 230192"/>
              <a:gd name="connsiteX11" fmla="*/ 1102659 w 1492623"/>
              <a:gd name="connsiteY11" fmla="*/ 201706 h 230192"/>
              <a:gd name="connsiteX12" fmla="*/ 1143000 w 1492623"/>
              <a:gd name="connsiteY12" fmla="*/ 215153 h 230192"/>
              <a:gd name="connsiteX13" fmla="*/ 1492623 w 1492623"/>
              <a:gd name="connsiteY13" fmla="*/ 228600 h 23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2623" h="230192">
                <a:moveTo>
                  <a:pt x="0" y="201706"/>
                </a:moveTo>
                <a:cubicBezTo>
                  <a:pt x="26894" y="197224"/>
                  <a:pt x="60163" y="206213"/>
                  <a:pt x="80682" y="188259"/>
                </a:cubicBezTo>
                <a:cubicBezTo>
                  <a:pt x="102017" y="169591"/>
                  <a:pt x="98611" y="134471"/>
                  <a:pt x="107576" y="107577"/>
                </a:cubicBezTo>
                <a:cubicBezTo>
                  <a:pt x="112058" y="94130"/>
                  <a:pt x="108345" y="73575"/>
                  <a:pt x="121023" y="67236"/>
                </a:cubicBezTo>
                <a:cubicBezTo>
                  <a:pt x="138953" y="58271"/>
                  <a:pt x="157407" y="50287"/>
                  <a:pt x="174812" y="40341"/>
                </a:cubicBezTo>
                <a:cubicBezTo>
                  <a:pt x="188844" y="32323"/>
                  <a:pt x="199821" y="18558"/>
                  <a:pt x="215153" y="13447"/>
                </a:cubicBezTo>
                <a:cubicBezTo>
                  <a:pt x="241019" y="4825"/>
                  <a:pt x="268941" y="4482"/>
                  <a:pt x="295835" y="0"/>
                </a:cubicBezTo>
                <a:cubicBezTo>
                  <a:pt x="439270" y="13447"/>
                  <a:pt x="583525" y="19967"/>
                  <a:pt x="726141" y="40341"/>
                </a:cubicBezTo>
                <a:cubicBezTo>
                  <a:pt x="742140" y="42627"/>
                  <a:pt x="753331" y="57842"/>
                  <a:pt x="766482" y="67236"/>
                </a:cubicBezTo>
                <a:cubicBezTo>
                  <a:pt x="784719" y="80263"/>
                  <a:pt x="800225" y="97554"/>
                  <a:pt x="820271" y="107577"/>
                </a:cubicBezTo>
                <a:cubicBezTo>
                  <a:pt x="836801" y="115842"/>
                  <a:pt x="856130" y="116542"/>
                  <a:pt x="874059" y="121024"/>
                </a:cubicBezTo>
                <a:cubicBezTo>
                  <a:pt x="1016055" y="209771"/>
                  <a:pt x="939607" y="183589"/>
                  <a:pt x="1102659" y="201706"/>
                </a:cubicBezTo>
                <a:cubicBezTo>
                  <a:pt x="1116106" y="206188"/>
                  <a:pt x="1129018" y="212823"/>
                  <a:pt x="1143000" y="215153"/>
                </a:cubicBezTo>
                <a:cubicBezTo>
                  <a:pt x="1274171" y="237015"/>
                  <a:pt x="1346561" y="228600"/>
                  <a:pt x="1492623" y="228600"/>
                </a:cubicBezTo>
              </a:path>
            </a:pathLst>
          </a:cu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1F1F5D31-1682-C48D-DE66-EE69E8C0FC63}"/>
              </a:ext>
            </a:extLst>
          </p:cNvPr>
          <p:cNvSpPr txBox="1"/>
          <p:nvPr/>
        </p:nvSpPr>
        <p:spPr>
          <a:xfrm>
            <a:off x="3064321" y="5476567"/>
            <a:ext cx="1061105" cy="369332"/>
          </a:xfrm>
          <a:prstGeom prst="rect">
            <a:avLst/>
          </a:prstGeom>
          <a:solidFill>
            <a:schemeClr val="bg1"/>
          </a:solidFill>
        </p:spPr>
        <p:txBody>
          <a:bodyPr wrap="square" rtlCol="0">
            <a:spAutoFit/>
          </a:bodyPr>
          <a:lstStyle/>
          <a:p>
            <a:r>
              <a:rPr lang="en-US" dirty="0"/>
              <a:t>WATER</a:t>
            </a:r>
          </a:p>
        </p:txBody>
      </p:sp>
      <p:pic>
        <p:nvPicPr>
          <p:cNvPr id="3" name="Picture 2" descr="Logo, company name&#10;&#10;Description automatically generated">
            <a:extLst>
              <a:ext uri="{FF2B5EF4-FFF2-40B4-BE49-F238E27FC236}">
                <a16:creationId xmlns:a16="http://schemas.microsoft.com/office/drawing/2014/main" id="{54005501-2C45-AE4A-A0D2-11031B95D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018884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orn2">
            <a:extLst>
              <a:ext uri="{FF2B5EF4-FFF2-40B4-BE49-F238E27FC236}">
                <a16:creationId xmlns:a16="http://schemas.microsoft.com/office/drawing/2014/main" id="{FA6BD8EE-ED75-2D75-BBF5-80FC2B804D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6" r="8555" b="-2"/>
          <a:stretch/>
        </p:blipFill>
        <p:spPr bwMode="auto">
          <a:xfrm>
            <a:off x="8306974" y="284691"/>
            <a:ext cx="3702556" cy="6261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131AAD-1C9F-92EC-56C2-C830101E1CAC}"/>
              </a:ext>
            </a:extLst>
          </p:cNvPr>
          <p:cNvSpPr>
            <a:spLocks noGrp="1"/>
          </p:cNvSpPr>
          <p:nvPr>
            <p:ph type="title"/>
          </p:nvPr>
        </p:nvSpPr>
        <p:spPr>
          <a:xfrm>
            <a:off x="648873" y="315632"/>
            <a:ext cx="7098127" cy="1571164"/>
          </a:xfrm>
        </p:spPr>
        <p:txBody>
          <a:bodyPr vert="horz" lIns="91440" tIns="45720" rIns="91440" bIns="45720" rtlCol="0" anchor="t">
            <a:normAutofit fontScale="90000"/>
          </a:bodyPr>
          <a:lstStyle/>
          <a:p>
            <a:r>
              <a:rPr lang="en-US" altLang="en-US" sz="3600" dirty="0">
                <a:latin typeface="+mn-lt"/>
                <a:cs typeface="Arial" panose="020B0604020202020204" pitchFamily="34" charset="0"/>
              </a:rPr>
              <a:t>Visible and Infrared wavelengths are critical to monitoring the land surface.</a:t>
            </a:r>
            <a:endParaRPr lang="en-US" sz="36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8FFA421F-31C0-60C5-1389-D425B8373C26}"/>
              </a:ext>
            </a:extLst>
          </p:cNvPr>
          <p:cNvPicPr>
            <a:picLocks noChangeAspect="1"/>
          </p:cNvPicPr>
          <p:nvPr/>
        </p:nvPicPr>
        <p:blipFill rotWithShape="1">
          <a:blip r:embed="rId3"/>
          <a:srcRect t="2" r="11055" b="-3"/>
          <a:stretch/>
        </p:blipFill>
        <p:spPr>
          <a:xfrm>
            <a:off x="456026" y="1646418"/>
            <a:ext cx="7290974" cy="4776716"/>
          </a:xfrm>
          <a:prstGeom prst="rect">
            <a:avLst/>
          </a:prstGeom>
        </p:spPr>
      </p:pic>
      <p:pic>
        <p:nvPicPr>
          <p:cNvPr id="5" name="Picture 4" descr="Logo, company name&#10;&#10;Description automatically generated">
            <a:extLst>
              <a:ext uri="{FF2B5EF4-FFF2-40B4-BE49-F238E27FC236}">
                <a16:creationId xmlns:a16="http://schemas.microsoft.com/office/drawing/2014/main" id="{724124A2-5148-EDB3-11A9-073FA7753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558464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C7BF16-FB2A-447A-A9F7-55A7FB1AA6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080"/>
          <a:stretch/>
        </p:blipFill>
        <p:spPr bwMode="auto">
          <a:xfrm>
            <a:off x="1707763" y="884583"/>
            <a:ext cx="8578365" cy="57176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CAFC52-F26F-46A8-9B55-C88D49A26B11}"/>
              </a:ext>
            </a:extLst>
          </p:cNvPr>
          <p:cNvSpPr txBox="1"/>
          <p:nvPr/>
        </p:nvSpPr>
        <p:spPr>
          <a:xfrm>
            <a:off x="10286128" y="4382902"/>
            <a:ext cx="307777" cy="2219303"/>
          </a:xfrm>
          <a:prstGeom prst="rect">
            <a:avLst/>
          </a:prstGeom>
          <a:noFill/>
        </p:spPr>
        <p:txBody>
          <a:bodyPr vert="vert270" wrap="square" rtlCol="0">
            <a:spAutoFit/>
          </a:bodyPr>
          <a:lstStyle/>
          <a:p>
            <a:r>
              <a:rPr lang="en-US" sz="800" dirty="0"/>
              <a:t>Wikipedia.org</a:t>
            </a:r>
          </a:p>
        </p:txBody>
      </p:sp>
      <p:sp>
        <p:nvSpPr>
          <p:cNvPr id="5" name="TextBox 4">
            <a:extLst>
              <a:ext uri="{FF2B5EF4-FFF2-40B4-BE49-F238E27FC236}">
                <a16:creationId xmlns:a16="http://schemas.microsoft.com/office/drawing/2014/main" id="{EF603D5B-878D-432F-822C-BFDCE0E63E7A}"/>
              </a:ext>
            </a:extLst>
          </p:cNvPr>
          <p:cNvSpPr txBox="1"/>
          <p:nvPr/>
        </p:nvSpPr>
        <p:spPr>
          <a:xfrm>
            <a:off x="4232692" y="431559"/>
            <a:ext cx="6097656" cy="369332"/>
          </a:xfrm>
          <a:prstGeom prst="rect">
            <a:avLst/>
          </a:prstGeom>
          <a:noFill/>
        </p:spPr>
        <p:txBody>
          <a:bodyPr wrap="square">
            <a:spAutoFit/>
          </a:bodyPr>
          <a:lstStyle/>
          <a:p>
            <a:r>
              <a:rPr lang="en-US" altLang="en-US" sz="1800" dirty="0">
                <a:latin typeface="+mn-lt"/>
                <a:cs typeface="Arial" panose="020B0604020202020204" pitchFamily="34" charset="0"/>
              </a:rPr>
              <a:t>Visible and Infrared tree image</a:t>
            </a:r>
            <a:endParaRPr lang="en-US" dirty="0"/>
          </a:p>
        </p:txBody>
      </p:sp>
      <p:pic>
        <p:nvPicPr>
          <p:cNvPr id="2" name="Picture 1" descr="Logo, company name&#10;&#10;Description automatically generated">
            <a:extLst>
              <a:ext uri="{FF2B5EF4-FFF2-40B4-BE49-F238E27FC236}">
                <a16:creationId xmlns:a16="http://schemas.microsoft.com/office/drawing/2014/main" id="{D08162BC-2F09-EB4A-3504-EFE4244B9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159097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6B23C-6048-458B-9B94-4D59D74C8A5A}"/>
              </a:ext>
            </a:extLst>
          </p:cNvPr>
          <p:cNvSpPr>
            <a:spLocks noGrp="1"/>
          </p:cNvSpPr>
          <p:nvPr>
            <p:ph type="title"/>
          </p:nvPr>
        </p:nvSpPr>
        <p:spPr/>
        <p:txBody>
          <a:bodyPr>
            <a:normAutofit/>
          </a:bodyPr>
          <a:lstStyle/>
          <a:p>
            <a:pPr eaLnBrk="1" hangingPunct="1">
              <a:spcBef>
                <a:spcPct val="0"/>
              </a:spcBef>
            </a:pPr>
            <a:r>
              <a:rPr lang="en-US" altLang="en-US" sz="4400" b="0" dirty="0">
                <a:latin typeface="+mn-lt"/>
                <a:cs typeface="Arial" panose="020B0604020202020204" pitchFamily="34" charset="0"/>
              </a:rPr>
              <a:t>Satellite view </a:t>
            </a:r>
            <a:br>
              <a:rPr lang="en-US" altLang="en-US" sz="4400" b="0" dirty="0">
                <a:latin typeface="+mn-lt"/>
                <a:cs typeface="Arial" panose="020B0604020202020204" pitchFamily="34" charset="0"/>
              </a:rPr>
            </a:br>
            <a:r>
              <a:rPr lang="en-US" altLang="en-US" sz="4400" b="0" dirty="0">
                <a:latin typeface="+mn-lt"/>
                <a:cs typeface="Arial" panose="020B0604020202020204" pitchFamily="34" charset="0"/>
              </a:rPr>
              <a:t>of Sioux Falls</a:t>
            </a:r>
            <a:endParaRPr lang="en-US" dirty="0"/>
          </a:p>
        </p:txBody>
      </p:sp>
      <p:pic>
        <p:nvPicPr>
          <p:cNvPr id="3" name="Picture 2" descr="Sioux_Falls_432_sm">
            <a:extLst>
              <a:ext uri="{FF2B5EF4-FFF2-40B4-BE49-F238E27FC236}">
                <a16:creationId xmlns:a16="http://schemas.microsoft.com/office/drawing/2014/main" id="{9D1E7AE4-1096-4662-A54B-BB6113755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638" y="303061"/>
            <a:ext cx="6816899" cy="625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hought Bubble: Cloud 4">
            <a:extLst>
              <a:ext uri="{FF2B5EF4-FFF2-40B4-BE49-F238E27FC236}">
                <a16:creationId xmlns:a16="http://schemas.microsoft.com/office/drawing/2014/main" id="{747EF654-FFC8-4395-87F9-7A97EF1D78DB}"/>
              </a:ext>
            </a:extLst>
          </p:cNvPr>
          <p:cNvSpPr/>
          <p:nvPr/>
        </p:nvSpPr>
        <p:spPr>
          <a:xfrm rot="20052627" flipH="1">
            <a:off x="1640747" y="3943844"/>
            <a:ext cx="3305248" cy="2126974"/>
          </a:xfrm>
          <a:prstGeom prst="cloudCallout">
            <a:avLst>
              <a:gd name="adj1" fmla="val -25616"/>
              <a:gd name="adj2" fmla="val 72135"/>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What are those red areas around Sioux Falls?</a:t>
            </a:r>
          </a:p>
        </p:txBody>
      </p:sp>
      <p:pic>
        <p:nvPicPr>
          <p:cNvPr id="4" name="Picture 3" descr="Logo, company name&#10;&#10;Description automatically generated">
            <a:extLst>
              <a:ext uri="{FF2B5EF4-FFF2-40B4-BE49-F238E27FC236}">
                <a16:creationId xmlns:a16="http://schemas.microsoft.com/office/drawing/2014/main" id="{71202638-20C7-9345-845B-D7A49B26A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102933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27EBA-F4F6-9172-2ED9-209656FF3DC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03A9EAD-6C83-7B04-54F4-1313B3220B83}"/>
              </a:ext>
            </a:extLst>
          </p:cNvPr>
          <p:cNvPicPr>
            <a:picLocks noChangeAspect="1"/>
          </p:cNvPicPr>
          <p:nvPr/>
        </p:nvPicPr>
        <p:blipFill>
          <a:blip r:embed="rId2"/>
          <a:stretch>
            <a:fillRect/>
          </a:stretch>
        </p:blipFill>
        <p:spPr>
          <a:xfrm>
            <a:off x="1235852" y="241300"/>
            <a:ext cx="10432732" cy="5882774"/>
          </a:xfrm>
          <a:prstGeom prst="rect">
            <a:avLst/>
          </a:prstGeom>
        </p:spPr>
      </p:pic>
      <p:pic>
        <p:nvPicPr>
          <p:cNvPr id="3" name="Picture 2" descr="Logo, company name&#10;&#10;Description automatically generated">
            <a:extLst>
              <a:ext uri="{FF2B5EF4-FFF2-40B4-BE49-F238E27FC236}">
                <a16:creationId xmlns:a16="http://schemas.microsoft.com/office/drawing/2014/main" id="{9FB9C32A-7746-07C5-3DE4-0A0E8D469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4060325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AFF9-3F4B-4306-96EA-4E6F5E6297E3}"/>
              </a:ext>
            </a:extLst>
          </p:cNvPr>
          <p:cNvSpPr>
            <a:spLocks noGrp="1"/>
          </p:cNvSpPr>
          <p:nvPr>
            <p:ph type="title"/>
          </p:nvPr>
        </p:nvSpPr>
        <p:spPr/>
        <p:txBody>
          <a:bodyPr/>
          <a:lstStyle/>
          <a:p>
            <a:r>
              <a:rPr lang="en-US" altLang="en-US" sz="4400" dirty="0">
                <a:effectLst>
                  <a:outerShdw blurRad="38100" dist="38100" dir="2700000" algn="tl">
                    <a:srgbClr val="FFFFFF"/>
                  </a:outerShdw>
                </a:effectLst>
              </a:rPr>
              <a:t>Spectral Resolution</a:t>
            </a:r>
            <a:endParaRPr lang="en-US" dirty="0"/>
          </a:p>
        </p:txBody>
      </p:sp>
      <p:pic>
        <p:nvPicPr>
          <p:cNvPr id="3" name="Picture 3">
            <a:extLst>
              <a:ext uri="{FF2B5EF4-FFF2-40B4-BE49-F238E27FC236}">
                <a16:creationId xmlns:a16="http://schemas.microsoft.com/office/drawing/2014/main" id="{B991F94A-341D-46CE-A6C1-62382CF92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741" t="44669"/>
          <a:stretch>
            <a:fillRect/>
          </a:stretch>
        </p:blipFill>
        <p:spPr bwMode="auto">
          <a:xfrm>
            <a:off x="1794641" y="1548297"/>
            <a:ext cx="5316303" cy="4802187"/>
          </a:xfrm>
          <a:prstGeom prst="rect">
            <a:avLst/>
          </a:prstGeom>
          <a:noFill/>
          <a:ln w="9525">
            <a:solidFill>
              <a:srgbClr val="000000"/>
            </a:solidFill>
            <a:miter lim="800000"/>
            <a:headEnd/>
            <a:tailEnd/>
          </a:ln>
          <a:effectLst>
            <a:outerShdw dist="89803"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B234F44-2EB8-43B5-9160-C0EE4E884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249" r="60493"/>
          <a:stretch>
            <a:fillRect/>
          </a:stretch>
        </p:blipFill>
        <p:spPr bwMode="auto">
          <a:xfrm>
            <a:off x="7468568" y="268871"/>
            <a:ext cx="3607223" cy="6081613"/>
          </a:xfrm>
          <a:prstGeom prst="rect">
            <a:avLst/>
          </a:prstGeom>
          <a:noFill/>
          <a:ln w="9525">
            <a:solidFill>
              <a:srgbClr val="000000"/>
            </a:solidFill>
            <a:miter lim="800000"/>
            <a:headEnd/>
            <a:tailEnd/>
          </a:ln>
          <a:effectLst>
            <a:outerShdw dist="8980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3662343-7648-42C3-AD0D-D0F717390F8F}"/>
              </a:ext>
            </a:extLst>
          </p:cNvPr>
          <p:cNvSpPr/>
          <p:nvPr/>
        </p:nvSpPr>
        <p:spPr>
          <a:xfrm>
            <a:off x="10137228" y="5167312"/>
            <a:ext cx="488731" cy="60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82D30C18-0D7B-4956-A3F6-BB7A8B2AF673}"/>
              </a:ext>
            </a:extLst>
          </p:cNvPr>
          <p:cNvSpPr/>
          <p:nvPr/>
        </p:nvSpPr>
        <p:spPr>
          <a:xfrm>
            <a:off x="6265416" y="5451106"/>
            <a:ext cx="1364491" cy="2228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FDA0564E-3204-2E59-16FA-D32BCD560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318238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662343-7648-42C3-AD0D-D0F717390F8F}"/>
              </a:ext>
            </a:extLst>
          </p:cNvPr>
          <p:cNvSpPr/>
          <p:nvPr/>
        </p:nvSpPr>
        <p:spPr>
          <a:xfrm>
            <a:off x="10137228" y="5167312"/>
            <a:ext cx="488731" cy="60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a:extLst>
              <a:ext uri="{FF2B5EF4-FFF2-40B4-BE49-F238E27FC236}">
                <a16:creationId xmlns:a16="http://schemas.microsoft.com/office/drawing/2014/main" id="{F020B971-BAD1-B5F6-814A-BABBC764457D}"/>
              </a:ext>
            </a:extLst>
          </p:cNvPr>
          <p:cNvSpPr txBox="1">
            <a:spLocks/>
          </p:cNvSpPr>
          <p:nvPr/>
        </p:nvSpPr>
        <p:spPr>
          <a:xfrm>
            <a:off x="2787846" y="5688239"/>
            <a:ext cx="5486400" cy="804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Closest to natural color; used in urban studies and to detect sediment in water.</a:t>
            </a:r>
          </a:p>
        </p:txBody>
      </p:sp>
      <p:pic>
        <p:nvPicPr>
          <p:cNvPr id="8" name="Picture 2">
            <a:extLst>
              <a:ext uri="{FF2B5EF4-FFF2-40B4-BE49-F238E27FC236}">
                <a16:creationId xmlns:a16="http://schemas.microsoft.com/office/drawing/2014/main" id="{BF24921D-F8F0-C0B6-900C-0085BF8E5E93}"/>
              </a:ext>
            </a:extLst>
          </p:cNvPr>
          <p:cNvPicPr>
            <a:picLocks noChangeAspect="1"/>
          </p:cNvPicPr>
          <p:nvPr/>
        </p:nvPicPr>
        <p:blipFill>
          <a:blip r:embed="rId3">
            <a:extLst>
              <a:ext uri="{28A0092B-C50C-407E-A947-70E740481C1C}">
                <a14:useLocalDpi xmlns:a14="http://schemas.microsoft.com/office/drawing/2010/main" val="0"/>
              </a:ext>
            </a:extLst>
          </a:blip>
          <a:srcRect t="4627" b="4627"/>
          <a:stretch>
            <a:fillRect/>
          </a:stretch>
        </p:blipFill>
        <p:spPr bwMode="auto">
          <a:xfrm>
            <a:off x="2894542" y="365125"/>
            <a:ext cx="6402916" cy="480218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A29C27E4-7A55-C46B-17FD-5CB993421476}"/>
              </a:ext>
            </a:extLst>
          </p:cNvPr>
          <p:cNvSpPr txBox="1">
            <a:spLocks/>
          </p:cNvSpPr>
          <p:nvPr/>
        </p:nvSpPr>
        <p:spPr>
          <a:xfrm>
            <a:off x="2787846" y="5229555"/>
            <a:ext cx="5486400" cy="56673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Bands 3 (red), 2 (green), 1 (blue-green)</a:t>
            </a:r>
          </a:p>
        </p:txBody>
      </p:sp>
      <p:sp>
        <p:nvSpPr>
          <p:cNvPr id="11" name="Title 10">
            <a:extLst>
              <a:ext uri="{FF2B5EF4-FFF2-40B4-BE49-F238E27FC236}">
                <a16:creationId xmlns:a16="http://schemas.microsoft.com/office/drawing/2014/main" id="{26C4A352-386A-1413-700A-1A7015B7C10F}"/>
              </a:ext>
            </a:extLst>
          </p:cNvPr>
          <p:cNvSpPr>
            <a:spLocks noGrp="1"/>
          </p:cNvSpPr>
          <p:nvPr>
            <p:ph type="title"/>
          </p:nvPr>
        </p:nvSpPr>
        <p:spPr/>
        <p:txBody>
          <a:bodyPr/>
          <a:lstStyle/>
          <a:p>
            <a:endParaRPr lang="en-US" dirty="0"/>
          </a:p>
        </p:txBody>
      </p:sp>
      <p:pic>
        <p:nvPicPr>
          <p:cNvPr id="2" name="Picture 1" descr="Logo, company name&#10;&#10;Description automatically generated">
            <a:extLst>
              <a:ext uri="{FF2B5EF4-FFF2-40B4-BE49-F238E27FC236}">
                <a16:creationId xmlns:a16="http://schemas.microsoft.com/office/drawing/2014/main" id="{AB07CCE0-867B-7C14-4703-C5E5CF0FE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995655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662343-7648-42C3-AD0D-D0F717390F8F}"/>
              </a:ext>
            </a:extLst>
          </p:cNvPr>
          <p:cNvSpPr/>
          <p:nvPr/>
        </p:nvSpPr>
        <p:spPr>
          <a:xfrm>
            <a:off x="10137228" y="5167312"/>
            <a:ext cx="488731" cy="60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a:extLst>
              <a:ext uri="{FF2B5EF4-FFF2-40B4-BE49-F238E27FC236}">
                <a16:creationId xmlns:a16="http://schemas.microsoft.com/office/drawing/2014/main" id="{F020B971-BAD1-B5F6-814A-BABBC764457D}"/>
              </a:ext>
            </a:extLst>
          </p:cNvPr>
          <p:cNvSpPr txBox="1">
            <a:spLocks/>
          </p:cNvSpPr>
          <p:nvPr/>
        </p:nvSpPr>
        <p:spPr>
          <a:xfrm>
            <a:off x="2787846" y="5688239"/>
            <a:ext cx="6616308" cy="804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Commonly used to indicate vegetation, which appears red because band 4 (near-infrared) is assigned to the color red (vegetation reflects near-infrared light); urban areas = shades of light blue; soils = dark to light brown.</a:t>
            </a:r>
          </a:p>
        </p:txBody>
      </p:sp>
      <p:sp>
        <p:nvSpPr>
          <p:cNvPr id="9" name="Title 2">
            <a:extLst>
              <a:ext uri="{FF2B5EF4-FFF2-40B4-BE49-F238E27FC236}">
                <a16:creationId xmlns:a16="http://schemas.microsoft.com/office/drawing/2014/main" id="{A29C27E4-7A55-C46B-17FD-5CB993421476}"/>
              </a:ext>
            </a:extLst>
          </p:cNvPr>
          <p:cNvSpPr txBox="1">
            <a:spLocks/>
          </p:cNvSpPr>
          <p:nvPr/>
        </p:nvSpPr>
        <p:spPr>
          <a:xfrm>
            <a:off x="2787846" y="5229555"/>
            <a:ext cx="5486400" cy="56673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Bands 4 (near-infrared), 3 (red), 2 (green)</a:t>
            </a:r>
          </a:p>
        </p:txBody>
      </p:sp>
      <p:sp>
        <p:nvSpPr>
          <p:cNvPr id="11" name="Title 10">
            <a:extLst>
              <a:ext uri="{FF2B5EF4-FFF2-40B4-BE49-F238E27FC236}">
                <a16:creationId xmlns:a16="http://schemas.microsoft.com/office/drawing/2014/main" id="{26C4A352-386A-1413-700A-1A7015B7C10F}"/>
              </a:ext>
            </a:extLst>
          </p:cNvPr>
          <p:cNvSpPr>
            <a:spLocks noGrp="1"/>
          </p:cNvSpPr>
          <p:nvPr>
            <p:ph type="title"/>
          </p:nvPr>
        </p:nvSpPr>
        <p:spPr/>
        <p:txBody>
          <a:bodyPr/>
          <a:lstStyle/>
          <a:p>
            <a:endParaRPr lang="en-US" dirty="0"/>
          </a:p>
        </p:txBody>
      </p:sp>
      <p:pic>
        <p:nvPicPr>
          <p:cNvPr id="2" name="Content Placeholder 3">
            <a:extLst>
              <a:ext uri="{FF2B5EF4-FFF2-40B4-BE49-F238E27FC236}">
                <a16:creationId xmlns:a16="http://schemas.microsoft.com/office/drawing/2014/main" id="{4413D522-268B-0512-49B5-70F610076BAE}"/>
              </a:ext>
            </a:extLst>
          </p:cNvPr>
          <p:cNvPicPr>
            <a:picLocks noChangeAspect="1"/>
          </p:cNvPicPr>
          <p:nvPr/>
        </p:nvPicPr>
        <p:blipFill>
          <a:blip r:embed="rId2">
            <a:extLst>
              <a:ext uri="{28A0092B-C50C-407E-A947-70E740481C1C}">
                <a14:useLocalDpi xmlns:a14="http://schemas.microsoft.com/office/drawing/2010/main" val="0"/>
              </a:ext>
            </a:extLst>
          </a:blip>
          <a:srcRect t="4627" b="4627"/>
          <a:stretch>
            <a:fillRect/>
          </a:stretch>
        </p:blipFill>
        <p:spPr>
          <a:xfrm>
            <a:off x="2895600" y="364899"/>
            <a:ext cx="6400800" cy="4800600"/>
          </a:xfrm>
          <a:prstGeom prst="rect">
            <a:avLst/>
          </a:prstGeom>
          <a:ln w="38100">
            <a:solidFill>
              <a:schemeClr val="bg1"/>
            </a:solidFill>
          </a:ln>
        </p:spPr>
      </p:pic>
      <p:pic>
        <p:nvPicPr>
          <p:cNvPr id="3" name="Picture 2" descr="Logo, company name&#10;&#10;Description automatically generated">
            <a:extLst>
              <a:ext uri="{FF2B5EF4-FFF2-40B4-BE49-F238E27FC236}">
                <a16:creationId xmlns:a16="http://schemas.microsoft.com/office/drawing/2014/main" id="{5556D0A7-FA3A-AC6C-B2B9-3A22F5917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124111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9CD46-9D1A-5F7F-A962-F9E274200EC2}"/>
              </a:ext>
            </a:extLst>
          </p:cNvPr>
          <p:cNvSpPr>
            <a:spLocks noGrp="1"/>
          </p:cNvSpPr>
          <p:nvPr>
            <p:ph type="title"/>
          </p:nvPr>
        </p:nvSpPr>
        <p:spPr/>
        <p:txBody>
          <a:bodyPr/>
          <a:lstStyle/>
          <a:p>
            <a:r>
              <a:rPr lang="en-US" dirty="0"/>
              <a:t>Who we </a:t>
            </a:r>
            <a:r>
              <a:rPr lang="en-US"/>
              <a:t>are...</a:t>
            </a:r>
            <a:endParaRPr lang="en-US" dirty="0"/>
          </a:p>
        </p:txBody>
      </p:sp>
      <p:sp>
        <p:nvSpPr>
          <p:cNvPr id="3" name="Content Placeholder 2">
            <a:extLst>
              <a:ext uri="{FF2B5EF4-FFF2-40B4-BE49-F238E27FC236}">
                <a16:creationId xmlns:a16="http://schemas.microsoft.com/office/drawing/2014/main" id="{F0003C76-4672-2AD2-71BB-552D3454A4FA}"/>
              </a:ext>
            </a:extLst>
          </p:cNvPr>
          <p:cNvSpPr>
            <a:spLocks noGrp="1"/>
          </p:cNvSpPr>
          <p:nvPr>
            <p:ph idx="1"/>
          </p:nvPr>
        </p:nvSpPr>
        <p:spPr>
          <a:xfrm>
            <a:off x="6514417" y="1725321"/>
            <a:ext cx="5677583" cy="964658"/>
          </a:xfrm>
        </p:spPr>
        <p:txBody>
          <a:bodyPr/>
          <a:lstStyle/>
          <a:p>
            <a:pPr marL="0" indent="0">
              <a:buNone/>
            </a:pPr>
            <a:r>
              <a:rPr lang="en-US" dirty="0"/>
              <a:t>Stefanie Kagone - Research Scientist</a:t>
            </a:r>
          </a:p>
        </p:txBody>
      </p:sp>
      <p:sp>
        <p:nvSpPr>
          <p:cNvPr id="4" name="Content Placeholder 2">
            <a:extLst>
              <a:ext uri="{FF2B5EF4-FFF2-40B4-BE49-F238E27FC236}">
                <a16:creationId xmlns:a16="http://schemas.microsoft.com/office/drawing/2014/main" id="{EC0A177E-CBA4-E453-58B5-A2B31C4F7D14}"/>
              </a:ext>
            </a:extLst>
          </p:cNvPr>
          <p:cNvSpPr txBox="1">
            <a:spLocks/>
          </p:cNvSpPr>
          <p:nvPr/>
        </p:nvSpPr>
        <p:spPr>
          <a:xfrm>
            <a:off x="368646" y="1750120"/>
            <a:ext cx="6011306" cy="868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Tom Adamson - Publications Specialist</a:t>
            </a:r>
          </a:p>
        </p:txBody>
      </p:sp>
      <p:pic>
        <p:nvPicPr>
          <p:cNvPr id="1026" name="Picture 2">
            <a:extLst>
              <a:ext uri="{FF2B5EF4-FFF2-40B4-BE49-F238E27FC236}">
                <a16:creationId xmlns:a16="http://schemas.microsoft.com/office/drawing/2014/main" id="{1EE1514F-8BA6-F6AC-39E1-8F75A37A04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18" t="23495" r="3733" b="24865"/>
          <a:stretch/>
        </p:blipFill>
        <p:spPr bwMode="auto">
          <a:xfrm>
            <a:off x="1712235" y="2478451"/>
            <a:ext cx="3324127" cy="25635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ndoor&#10;&#10;Description automatically generated">
            <a:extLst>
              <a:ext uri="{FF2B5EF4-FFF2-40B4-BE49-F238E27FC236}">
                <a16:creationId xmlns:a16="http://schemas.microsoft.com/office/drawing/2014/main" id="{5E1F5BCB-5452-1BC8-2297-B9759F10CE31}"/>
              </a:ext>
            </a:extLst>
          </p:cNvPr>
          <p:cNvPicPr>
            <a:picLocks noChangeAspect="1"/>
          </p:cNvPicPr>
          <p:nvPr/>
        </p:nvPicPr>
        <p:blipFill rotWithShape="1">
          <a:blip r:embed="rId3">
            <a:extLst>
              <a:ext uri="{28A0092B-C50C-407E-A947-70E740481C1C}">
                <a14:useLocalDpi xmlns:a14="http://schemas.microsoft.com/office/drawing/2010/main" val="0"/>
              </a:ext>
            </a:extLst>
          </a:blip>
          <a:srcRect l="30042" t="17745" r="19326" b="5744"/>
          <a:stretch/>
        </p:blipFill>
        <p:spPr>
          <a:xfrm rot="5400000">
            <a:off x="7863214" y="2307550"/>
            <a:ext cx="2563528" cy="2905330"/>
          </a:xfrm>
          <a:prstGeom prst="rect">
            <a:avLst/>
          </a:prstGeom>
        </p:spPr>
      </p:pic>
      <p:sp>
        <p:nvSpPr>
          <p:cNvPr id="7" name="Rectangle 6">
            <a:extLst>
              <a:ext uri="{FF2B5EF4-FFF2-40B4-BE49-F238E27FC236}">
                <a16:creationId xmlns:a16="http://schemas.microsoft.com/office/drawing/2014/main" id="{C4CCCF0B-7734-11DA-4F4C-56666BAD6560}"/>
              </a:ext>
            </a:extLst>
          </p:cNvPr>
          <p:cNvSpPr/>
          <p:nvPr/>
        </p:nvSpPr>
        <p:spPr>
          <a:xfrm>
            <a:off x="6180693" y="5107880"/>
            <a:ext cx="6011307" cy="1384995"/>
          </a:xfrm>
          <a:prstGeom prst="rect">
            <a:avLst/>
          </a:prstGeom>
        </p:spPr>
        <p:txBody>
          <a:bodyPr wrap="square">
            <a:spAutoFit/>
          </a:bodyPr>
          <a:lstStyle/>
          <a:p>
            <a:pPr algn="ctr"/>
            <a:r>
              <a:rPr lang="en-US" sz="2800" dirty="0">
                <a:cs typeface="Arial" panose="020B0604020202020204" pitchFamily="34" charset="0"/>
              </a:rPr>
              <a:t>Bachelor of Engineering in Land Surveyor/Cartography</a:t>
            </a:r>
          </a:p>
          <a:p>
            <a:pPr algn="ctr"/>
            <a:r>
              <a:rPr lang="en-US" sz="2800" dirty="0">
                <a:cs typeface="Arial" panose="020B0604020202020204" pitchFamily="34" charset="0"/>
              </a:rPr>
              <a:t>Masters of Science in Geography </a:t>
            </a:r>
          </a:p>
        </p:txBody>
      </p:sp>
      <p:sp>
        <p:nvSpPr>
          <p:cNvPr id="8" name="Rectangle 7">
            <a:extLst>
              <a:ext uri="{FF2B5EF4-FFF2-40B4-BE49-F238E27FC236}">
                <a16:creationId xmlns:a16="http://schemas.microsoft.com/office/drawing/2014/main" id="{740D78BF-9DAB-845B-CB6E-840C28AE01A9}"/>
              </a:ext>
            </a:extLst>
          </p:cNvPr>
          <p:cNvSpPr/>
          <p:nvPr/>
        </p:nvSpPr>
        <p:spPr>
          <a:xfrm>
            <a:off x="159641" y="5173781"/>
            <a:ext cx="6011307" cy="954107"/>
          </a:xfrm>
          <a:prstGeom prst="rect">
            <a:avLst/>
          </a:prstGeom>
        </p:spPr>
        <p:txBody>
          <a:bodyPr wrap="square">
            <a:spAutoFit/>
          </a:bodyPr>
          <a:lstStyle/>
          <a:p>
            <a:pPr algn="ctr"/>
            <a:r>
              <a:rPr lang="en-US" sz="2800" dirty="0">
                <a:cs typeface="Arial" panose="020B0604020202020204" pitchFamily="34" charset="0"/>
              </a:rPr>
              <a:t>Bachelor of Science in English</a:t>
            </a:r>
          </a:p>
          <a:p>
            <a:pPr algn="ctr"/>
            <a:r>
              <a:rPr lang="en-US" sz="2800" dirty="0">
                <a:cs typeface="Arial" panose="020B0604020202020204" pitchFamily="34" charset="0"/>
              </a:rPr>
              <a:t>Master of Arts in English</a:t>
            </a:r>
          </a:p>
        </p:txBody>
      </p:sp>
      <p:pic>
        <p:nvPicPr>
          <p:cNvPr id="5" name="Picture 4" descr="Logo, company name&#10;&#10;Description automatically generated">
            <a:extLst>
              <a:ext uri="{FF2B5EF4-FFF2-40B4-BE49-F238E27FC236}">
                <a16:creationId xmlns:a16="http://schemas.microsoft.com/office/drawing/2014/main" id="{ADA65C8E-76BF-3654-06F5-D7F047B8D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084470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662343-7648-42C3-AD0D-D0F717390F8F}"/>
              </a:ext>
            </a:extLst>
          </p:cNvPr>
          <p:cNvSpPr/>
          <p:nvPr/>
        </p:nvSpPr>
        <p:spPr>
          <a:xfrm>
            <a:off x="10137228" y="5167312"/>
            <a:ext cx="488731" cy="60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a:extLst>
              <a:ext uri="{FF2B5EF4-FFF2-40B4-BE49-F238E27FC236}">
                <a16:creationId xmlns:a16="http://schemas.microsoft.com/office/drawing/2014/main" id="{F020B971-BAD1-B5F6-814A-BABBC764457D}"/>
              </a:ext>
            </a:extLst>
          </p:cNvPr>
          <p:cNvSpPr txBox="1">
            <a:spLocks/>
          </p:cNvSpPr>
          <p:nvPr/>
        </p:nvSpPr>
        <p:spPr>
          <a:xfrm>
            <a:off x="2787845" y="5688239"/>
            <a:ext cx="6385183" cy="804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Healthy vegetation = bright green; sparsely vegetated areas = oranges and browns; urban areas = varying shades of magenta; dry vegetation = orange; barren soil = pink</a:t>
            </a:r>
          </a:p>
        </p:txBody>
      </p:sp>
      <p:sp>
        <p:nvSpPr>
          <p:cNvPr id="9" name="Title 2">
            <a:extLst>
              <a:ext uri="{FF2B5EF4-FFF2-40B4-BE49-F238E27FC236}">
                <a16:creationId xmlns:a16="http://schemas.microsoft.com/office/drawing/2014/main" id="{A29C27E4-7A55-C46B-17FD-5CB993421476}"/>
              </a:ext>
            </a:extLst>
          </p:cNvPr>
          <p:cNvSpPr txBox="1">
            <a:spLocks/>
          </p:cNvSpPr>
          <p:nvPr/>
        </p:nvSpPr>
        <p:spPr>
          <a:xfrm>
            <a:off x="2787846" y="5229555"/>
            <a:ext cx="6508554" cy="56673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Bands 7 (mid-infrared), 4 (near-infrared), 2 (green)</a:t>
            </a:r>
          </a:p>
        </p:txBody>
      </p:sp>
      <p:sp>
        <p:nvSpPr>
          <p:cNvPr id="11" name="Title 10">
            <a:extLst>
              <a:ext uri="{FF2B5EF4-FFF2-40B4-BE49-F238E27FC236}">
                <a16:creationId xmlns:a16="http://schemas.microsoft.com/office/drawing/2014/main" id="{26C4A352-386A-1413-700A-1A7015B7C10F}"/>
              </a:ext>
            </a:extLst>
          </p:cNvPr>
          <p:cNvSpPr>
            <a:spLocks noGrp="1"/>
          </p:cNvSpPr>
          <p:nvPr>
            <p:ph type="title"/>
          </p:nvPr>
        </p:nvSpPr>
        <p:spPr/>
        <p:txBody>
          <a:bodyPr/>
          <a:lstStyle/>
          <a:p>
            <a:endParaRPr lang="en-US" dirty="0"/>
          </a:p>
        </p:txBody>
      </p:sp>
      <p:pic>
        <p:nvPicPr>
          <p:cNvPr id="2" name="Picture 2">
            <a:extLst>
              <a:ext uri="{FF2B5EF4-FFF2-40B4-BE49-F238E27FC236}">
                <a16:creationId xmlns:a16="http://schemas.microsoft.com/office/drawing/2014/main" id="{6CDA1ACB-A786-20F2-AE26-9A5E4293A079}"/>
              </a:ext>
            </a:extLst>
          </p:cNvPr>
          <p:cNvPicPr>
            <a:picLocks noChangeAspect="1"/>
          </p:cNvPicPr>
          <p:nvPr/>
        </p:nvPicPr>
        <p:blipFill>
          <a:blip r:embed="rId2">
            <a:extLst>
              <a:ext uri="{28A0092B-C50C-407E-A947-70E740481C1C}">
                <a14:useLocalDpi xmlns:a14="http://schemas.microsoft.com/office/drawing/2010/main" val="0"/>
              </a:ext>
            </a:extLst>
          </a:blip>
          <a:srcRect t="4627" b="4627"/>
          <a:stretch>
            <a:fillRect/>
          </a:stretch>
        </p:blipFill>
        <p:spPr bwMode="auto">
          <a:xfrm>
            <a:off x="2895600" y="366712"/>
            <a:ext cx="6400800" cy="48006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C9F9734B-8876-87E1-1E9F-5722C41E8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063136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AFF9-3F4B-4306-96EA-4E6F5E6297E3}"/>
              </a:ext>
            </a:extLst>
          </p:cNvPr>
          <p:cNvSpPr>
            <a:spLocks noGrp="1"/>
          </p:cNvSpPr>
          <p:nvPr>
            <p:ph type="title"/>
          </p:nvPr>
        </p:nvSpPr>
        <p:spPr>
          <a:xfrm>
            <a:off x="308488" y="0"/>
            <a:ext cx="10515600" cy="1325563"/>
          </a:xfrm>
        </p:spPr>
        <p:txBody>
          <a:bodyPr/>
          <a:lstStyle/>
          <a:p>
            <a:r>
              <a:rPr lang="en-US" altLang="en-US" dirty="0">
                <a:effectLst>
                  <a:outerShdw blurRad="38100" dist="38100" dir="2700000" algn="tl">
                    <a:srgbClr val="FFFFFF"/>
                  </a:outerShdw>
                </a:effectLst>
              </a:rPr>
              <a:t>Funny</a:t>
            </a:r>
            <a:r>
              <a:rPr lang="en-US" altLang="en-US" sz="4400" dirty="0">
                <a:effectLst>
                  <a:outerShdw blurRad="38100" dist="38100" dir="2700000" algn="tl">
                    <a:srgbClr val="FFFFFF"/>
                  </a:outerShdw>
                </a:effectLst>
              </a:rPr>
              <a:t> River Fire, Alaska</a:t>
            </a:r>
            <a:endParaRPr lang="en-US" dirty="0"/>
          </a:p>
        </p:txBody>
      </p:sp>
      <p:sp>
        <p:nvSpPr>
          <p:cNvPr id="5" name="Rectangle 4">
            <a:extLst>
              <a:ext uri="{FF2B5EF4-FFF2-40B4-BE49-F238E27FC236}">
                <a16:creationId xmlns:a16="http://schemas.microsoft.com/office/drawing/2014/main" id="{B3662343-7648-42C3-AD0D-D0F717390F8F}"/>
              </a:ext>
            </a:extLst>
          </p:cNvPr>
          <p:cNvSpPr/>
          <p:nvPr/>
        </p:nvSpPr>
        <p:spPr>
          <a:xfrm>
            <a:off x="10137228" y="5167312"/>
            <a:ext cx="488731" cy="60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eoimages.gsfc.nasa.gov/images/imagerecords/83000/83732/funnyriver_oli_2014140_lrg.jpg">
            <a:extLst>
              <a:ext uri="{FF2B5EF4-FFF2-40B4-BE49-F238E27FC236}">
                <a16:creationId xmlns:a16="http://schemas.microsoft.com/office/drawing/2014/main" id="{667B9B01-2DA8-9CC3-1F59-9A82A28725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14" t="14606" r="26675" b="52771"/>
          <a:stretch/>
        </p:blipFill>
        <p:spPr bwMode="auto">
          <a:xfrm>
            <a:off x="3198372" y="1170046"/>
            <a:ext cx="4735831" cy="48669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9AD13D5-9BA8-F9DC-BFC6-FBFF873C363E}"/>
              </a:ext>
            </a:extLst>
          </p:cNvPr>
          <p:cNvSpPr txBox="1"/>
          <p:nvPr/>
        </p:nvSpPr>
        <p:spPr>
          <a:xfrm>
            <a:off x="4528375" y="6155250"/>
            <a:ext cx="2426113" cy="338554"/>
          </a:xfrm>
          <a:prstGeom prst="rect">
            <a:avLst/>
          </a:prstGeom>
          <a:noFill/>
        </p:spPr>
        <p:txBody>
          <a:bodyPr wrap="none" rtlCol="0">
            <a:spAutoFit/>
          </a:bodyPr>
          <a:lstStyle/>
          <a:p>
            <a:r>
              <a:rPr lang="en-US" sz="1600" b="1" dirty="0"/>
              <a:t>Landsat 8, May 20, 2014</a:t>
            </a:r>
          </a:p>
        </p:txBody>
      </p:sp>
      <p:pic>
        <p:nvPicPr>
          <p:cNvPr id="3" name="Picture 2" descr="Logo, company name&#10;&#10;Description automatically generated">
            <a:extLst>
              <a:ext uri="{FF2B5EF4-FFF2-40B4-BE49-F238E27FC236}">
                <a16:creationId xmlns:a16="http://schemas.microsoft.com/office/drawing/2014/main" id="{CE286288-3BDF-CC67-C9F9-21BF78511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462466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AFF9-3F4B-4306-96EA-4E6F5E6297E3}"/>
              </a:ext>
            </a:extLst>
          </p:cNvPr>
          <p:cNvSpPr>
            <a:spLocks noGrp="1"/>
          </p:cNvSpPr>
          <p:nvPr>
            <p:ph type="title"/>
          </p:nvPr>
        </p:nvSpPr>
        <p:spPr>
          <a:xfrm>
            <a:off x="368646" y="97147"/>
            <a:ext cx="10515600" cy="1325563"/>
          </a:xfrm>
        </p:spPr>
        <p:txBody>
          <a:bodyPr/>
          <a:lstStyle/>
          <a:p>
            <a:r>
              <a:rPr lang="en-US" altLang="en-US" dirty="0">
                <a:effectLst>
                  <a:outerShdw blurRad="38100" dist="38100" dir="2700000" algn="tl">
                    <a:srgbClr val="FFFFFF"/>
                  </a:outerShdw>
                </a:effectLst>
              </a:rPr>
              <a:t>Funny</a:t>
            </a:r>
            <a:r>
              <a:rPr lang="en-US" altLang="en-US" sz="4400" dirty="0">
                <a:effectLst>
                  <a:outerShdw blurRad="38100" dist="38100" dir="2700000" algn="tl">
                    <a:srgbClr val="FFFFFF"/>
                  </a:outerShdw>
                </a:effectLst>
              </a:rPr>
              <a:t> River Fire, Alaska</a:t>
            </a:r>
            <a:endParaRPr lang="en-US" dirty="0"/>
          </a:p>
        </p:txBody>
      </p:sp>
      <p:sp>
        <p:nvSpPr>
          <p:cNvPr id="5" name="Rectangle 4">
            <a:extLst>
              <a:ext uri="{FF2B5EF4-FFF2-40B4-BE49-F238E27FC236}">
                <a16:creationId xmlns:a16="http://schemas.microsoft.com/office/drawing/2014/main" id="{B3662343-7648-42C3-AD0D-D0F717390F8F}"/>
              </a:ext>
            </a:extLst>
          </p:cNvPr>
          <p:cNvSpPr/>
          <p:nvPr/>
        </p:nvSpPr>
        <p:spPr>
          <a:xfrm>
            <a:off x="10137228" y="5167312"/>
            <a:ext cx="488731" cy="60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eoimages.gsfc.nasa.gov/images/imagerecords/83000/83732/funnyriver_oli_2014140_lrg.jpg">
            <a:extLst>
              <a:ext uri="{FF2B5EF4-FFF2-40B4-BE49-F238E27FC236}">
                <a16:creationId xmlns:a16="http://schemas.microsoft.com/office/drawing/2014/main" id="{667B9B01-2DA8-9CC3-1F59-9A82A28725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14" t="14606" r="26675" b="52771"/>
          <a:stretch/>
        </p:blipFill>
        <p:spPr bwMode="auto">
          <a:xfrm>
            <a:off x="708234" y="1087822"/>
            <a:ext cx="4616062" cy="47438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9AD13D5-9BA8-F9DC-BFC6-FBFF873C363E}"/>
              </a:ext>
            </a:extLst>
          </p:cNvPr>
          <p:cNvSpPr txBox="1"/>
          <p:nvPr/>
        </p:nvSpPr>
        <p:spPr>
          <a:xfrm>
            <a:off x="708234" y="5831700"/>
            <a:ext cx="2426113" cy="338554"/>
          </a:xfrm>
          <a:prstGeom prst="rect">
            <a:avLst/>
          </a:prstGeom>
          <a:noFill/>
        </p:spPr>
        <p:txBody>
          <a:bodyPr wrap="none" rtlCol="0">
            <a:spAutoFit/>
          </a:bodyPr>
          <a:lstStyle/>
          <a:p>
            <a:r>
              <a:rPr lang="en-US" sz="1600" b="1" dirty="0"/>
              <a:t>Landsat 8, May 20, 2014</a:t>
            </a:r>
          </a:p>
        </p:txBody>
      </p:sp>
      <p:pic>
        <p:nvPicPr>
          <p:cNvPr id="3" name="Picture 4" descr="http://eoimages.gsfc.nasa.gov/images/imagerecords/83000/83732/funnyriver_oli_2014140_swir_lrg.jpg">
            <a:extLst>
              <a:ext uri="{FF2B5EF4-FFF2-40B4-BE49-F238E27FC236}">
                <a16:creationId xmlns:a16="http://schemas.microsoft.com/office/drawing/2014/main" id="{55FD0B8F-D091-877E-DFC0-7B6176D730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414" t="14606" r="26309" b="52771"/>
          <a:stretch/>
        </p:blipFill>
        <p:spPr bwMode="auto">
          <a:xfrm>
            <a:off x="5681472" y="1087821"/>
            <a:ext cx="4688146" cy="47438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E64851CA-0853-7F7A-25A7-8192638AB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918657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BEB75-A4D1-44AF-8BD8-459071B75809}"/>
              </a:ext>
            </a:extLst>
          </p:cNvPr>
          <p:cNvSpPr>
            <a:spLocks noGrp="1"/>
          </p:cNvSpPr>
          <p:nvPr>
            <p:ph type="title"/>
          </p:nvPr>
        </p:nvSpPr>
        <p:spPr>
          <a:xfrm>
            <a:off x="321350" y="0"/>
            <a:ext cx="3572733" cy="2963917"/>
          </a:xfrm>
        </p:spPr>
        <p:txBody>
          <a:bodyPr>
            <a:normAutofit/>
          </a:bodyPr>
          <a:lstStyle/>
          <a:p>
            <a:r>
              <a:rPr lang="en-US" dirty="0"/>
              <a:t>Examples of </a:t>
            </a:r>
            <a:br>
              <a:rPr lang="en-US" dirty="0"/>
            </a:br>
            <a:r>
              <a:rPr lang="en-US" dirty="0"/>
              <a:t>different </a:t>
            </a:r>
            <a:br>
              <a:rPr lang="en-US" dirty="0"/>
            </a:br>
            <a:r>
              <a:rPr lang="en-US" dirty="0"/>
              <a:t>combinations </a:t>
            </a:r>
            <a:br>
              <a:rPr lang="en-US" dirty="0"/>
            </a:br>
            <a:r>
              <a:rPr lang="en-US" dirty="0"/>
              <a:t>of bands</a:t>
            </a:r>
          </a:p>
        </p:txBody>
      </p:sp>
      <p:pic>
        <p:nvPicPr>
          <p:cNvPr id="4" name="Picture 3">
            <a:extLst>
              <a:ext uri="{FF2B5EF4-FFF2-40B4-BE49-F238E27FC236}">
                <a16:creationId xmlns:a16="http://schemas.microsoft.com/office/drawing/2014/main" id="{26524A99-77F7-40A3-821D-513D3E0B182F}"/>
              </a:ext>
            </a:extLst>
          </p:cNvPr>
          <p:cNvPicPr>
            <a:picLocks noChangeAspect="1"/>
          </p:cNvPicPr>
          <p:nvPr/>
        </p:nvPicPr>
        <p:blipFill>
          <a:blip r:embed="rId2"/>
          <a:stretch>
            <a:fillRect/>
          </a:stretch>
        </p:blipFill>
        <p:spPr>
          <a:xfrm>
            <a:off x="4502828" y="85725"/>
            <a:ext cx="6810927" cy="6686550"/>
          </a:xfrm>
          <a:prstGeom prst="rect">
            <a:avLst/>
          </a:prstGeom>
        </p:spPr>
      </p:pic>
      <p:sp>
        <p:nvSpPr>
          <p:cNvPr id="5" name="TextBox 4">
            <a:extLst>
              <a:ext uri="{FF2B5EF4-FFF2-40B4-BE49-F238E27FC236}">
                <a16:creationId xmlns:a16="http://schemas.microsoft.com/office/drawing/2014/main" id="{2B0AA25B-2B8E-401A-893A-9A37AE550671}"/>
              </a:ext>
            </a:extLst>
          </p:cNvPr>
          <p:cNvSpPr txBox="1"/>
          <p:nvPr/>
        </p:nvSpPr>
        <p:spPr>
          <a:xfrm>
            <a:off x="447357" y="2816352"/>
            <a:ext cx="3913632" cy="3139321"/>
          </a:xfrm>
          <a:prstGeom prst="rect">
            <a:avLst/>
          </a:prstGeom>
          <a:noFill/>
        </p:spPr>
        <p:txBody>
          <a:bodyPr wrap="square" rtlCol="0">
            <a:spAutoFit/>
          </a:bodyPr>
          <a:lstStyle/>
          <a:p>
            <a:r>
              <a:rPr lang="en-US" dirty="0"/>
              <a:t>543 = false colors (vegetation)</a:t>
            </a:r>
          </a:p>
          <a:p>
            <a:r>
              <a:rPr lang="en-US" dirty="0"/>
              <a:t>432 = true colors (natural look)</a:t>
            </a:r>
          </a:p>
          <a:p>
            <a:r>
              <a:rPr lang="en-US" dirty="0"/>
              <a:t>753 = geological studies</a:t>
            </a:r>
          </a:p>
          <a:p>
            <a:r>
              <a:rPr lang="en-US" dirty="0"/>
              <a:t>562 = vegetation and plant growth</a:t>
            </a:r>
          </a:p>
          <a:p>
            <a:r>
              <a:rPr lang="en-US" dirty="0"/>
              <a:t>764 = water studies</a:t>
            </a:r>
          </a:p>
          <a:p>
            <a:r>
              <a:rPr lang="en-US" dirty="0"/>
              <a:t>654 = agricultural studies</a:t>
            </a:r>
          </a:p>
          <a:p>
            <a:r>
              <a:rPr lang="en-US" dirty="0"/>
              <a:t>765 = soil studies</a:t>
            </a:r>
          </a:p>
          <a:p>
            <a:r>
              <a:rPr lang="en-US" dirty="0"/>
              <a:t>642 = topographical features (rocks)</a:t>
            </a:r>
          </a:p>
          <a:p>
            <a:r>
              <a:rPr lang="en-US" dirty="0"/>
              <a:t>NDVI = Normalized Difference Vegetation Index (vegetation health)</a:t>
            </a:r>
          </a:p>
          <a:p>
            <a:r>
              <a:rPr lang="en-US" b="0" i="0" dirty="0">
                <a:solidFill>
                  <a:srgbClr val="333333"/>
                </a:solidFill>
                <a:effectLst/>
                <a:latin typeface="Segoe UI" panose="020B0502040204020203" pitchFamily="34" charset="0"/>
              </a:rPr>
              <a:t>         =&gt; (4-3/(4+3)</a:t>
            </a:r>
            <a:endParaRPr lang="en-US" dirty="0"/>
          </a:p>
        </p:txBody>
      </p:sp>
      <p:sp>
        <p:nvSpPr>
          <p:cNvPr id="7" name="TextBox 6">
            <a:extLst>
              <a:ext uri="{FF2B5EF4-FFF2-40B4-BE49-F238E27FC236}">
                <a16:creationId xmlns:a16="http://schemas.microsoft.com/office/drawing/2014/main" id="{F0F67657-0F17-4476-A5CB-234A36202C55}"/>
              </a:ext>
            </a:extLst>
          </p:cNvPr>
          <p:cNvSpPr txBox="1"/>
          <p:nvPr/>
        </p:nvSpPr>
        <p:spPr>
          <a:xfrm>
            <a:off x="11313756" y="350811"/>
            <a:ext cx="430887" cy="6372696"/>
          </a:xfrm>
          <a:prstGeom prst="rect">
            <a:avLst/>
          </a:prstGeom>
          <a:noFill/>
        </p:spPr>
        <p:txBody>
          <a:bodyPr vert="vert270" wrap="square">
            <a:spAutoFit/>
          </a:bodyPr>
          <a:lstStyle/>
          <a:p>
            <a:r>
              <a:rPr lang="en-US" sz="800" dirty="0"/>
              <a:t>https://www.researchgate.net/publication/291969860_Combination_of_Landsat_8_and_Sentinel_1_data_for_the_characterization_of_a_site_of_interest_A_Case_Study_the_Royal_Palace_of_Caserta</a:t>
            </a:r>
          </a:p>
        </p:txBody>
      </p:sp>
      <p:pic>
        <p:nvPicPr>
          <p:cNvPr id="3" name="Picture 2" descr="Logo, company name&#10;&#10;Description automatically generated">
            <a:extLst>
              <a:ext uri="{FF2B5EF4-FFF2-40B4-BE49-F238E27FC236}">
                <a16:creationId xmlns:a16="http://schemas.microsoft.com/office/drawing/2014/main" id="{25313381-79D9-B17A-F9BE-48BA0485C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4115218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3E5B-FAB4-47B6-9AC1-0B14DD5575F4}"/>
              </a:ext>
            </a:extLst>
          </p:cNvPr>
          <p:cNvSpPr>
            <a:spLocks noGrp="1"/>
          </p:cNvSpPr>
          <p:nvPr>
            <p:ph type="title"/>
          </p:nvPr>
        </p:nvSpPr>
        <p:spPr/>
        <p:txBody>
          <a:bodyPr/>
          <a:lstStyle/>
          <a:p>
            <a:r>
              <a:rPr lang="en-US" dirty="0"/>
              <a:t>Spatial Resolution</a:t>
            </a:r>
          </a:p>
        </p:txBody>
      </p:sp>
      <p:pic>
        <p:nvPicPr>
          <p:cNvPr id="3" name="Picture 3">
            <a:extLst>
              <a:ext uri="{FF2B5EF4-FFF2-40B4-BE49-F238E27FC236}">
                <a16:creationId xmlns:a16="http://schemas.microsoft.com/office/drawing/2014/main" id="{0391216B-964D-4A64-B236-DAB08B898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817" y="288407"/>
            <a:ext cx="5969429" cy="6281186"/>
          </a:xfrm>
          <a:prstGeom prst="rect">
            <a:avLst/>
          </a:prstGeom>
          <a:noFill/>
          <a:ln w="9525">
            <a:solidFill>
              <a:schemeClr val="tx1"/>
            </a:solidFill>
            <a:miter lim="800000"/>
            <a:headEnd/>
            <a:tailEnd/>
          </a:ln>
          <a:effectLst>
            <a:outerShdw dist="89803"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B3BBD745-19A5-1BC4-2F2E-BA4DD032D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40571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A2172-855A-76F3-B9AA-CA9F1BD0AFB0}"/>
              </a:ext>
            </a:extLst>
          </p:cNvPr>
          <p:cNvSpPr>
            <a:spLocks noGrp="1"/>
          </p:cNvSpPr>
          <p:nvPr>
            <p:ph type="title"/>
          </p:nvPr>
        </p:nvSpPr>
        <p:spPr/>
        <p:txBody>
          <a:bodyPr/>
          <a:lstStyle/>
          <a:p>
            <a:endParaRPr lang="en-US"/>
          </a:p>
        </p:txBody>
      </p:sp>
      <p:pic>
        <p:nvPicPr>
          <p:cNvPr id="5" name="Content Placeholder 3">
            <a:extLst>
              <a:ext uri="{FF2B5EF4-FFF2-40B4-BE49-F238E27FC236}">
                <a16:creationId xmlns:a16="http://schemas.microsoft.com/office/drawing/2014/main" id="{91E8FF85-2ECC-B835-9A83-57DE6047C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032" y="229104"/>
            <a:ext cx="7150828" cy="6399792"/>
          </a:xfrm>
          <a:prstGeom prst="rect">
            <a:avLst/>
          </a:prstGeom>
          <a:ln w="38100">
            <a:solidFill>
              <a:schemeClr val="bg1"/>
            </a:solidFill>
          </a:ln>
        </p:spPr>
      </p:pic>
      <p:pic>
        <p:nvPicPr>
          <p:cNvPr id="2" name="Picture 1" descr="Logo, company name&#10;&#10;Description automatically generated">
            <a:extLst>
              <a:ext uri="{FF2B5EF4-FFF2-40B4-BE49-F238E27FC236}">
                <a16:creationId xmlns:a16="http://schemas.microsoft.com/office/drawing/2014/main" id="{FFAC2B0F-9951-E0E9-FAA4-8CE574D30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4198267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A2172-855A-76F3-B9AA-CA9F1BD0AFB0}"/>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7B64B2D9-471D-0583-11C4-4B3A86E6E294}"/>
              </a:ext>
            </a:extLst>
          </p:cNvPr>
          <p:cNvPicPr>
            <a:picLocks noChangeAspect="1"/>
          </p:cNvPicPr>
          <p:nvPr/>
        </p:nvPicPr>
        <p:blipFill>
          <a:blip r:embed="rId3"/>
          <a:srcRect/>
          <a:stretch/>
        </p:blipFill>
        <p:spPr>
          <a:xfrm>
            <a:off x="2031309" y="79178"/>
            <a:ext cx="7190274" cy="6699644"/>
          </a:xfrm>
          <a:prstGeom prst="rect">
            <a:avLst/>
          </a:prstGeom>
        </p:spPr>
      </p:pic>
      <p:pic>
        <p:nvPicPr>
          <p:cNvPr id="3" name="Picture 2" descr="Logo, company name&#10;&#10;Description automatically generated">
            <a:extLst>
              <a:ext uri="{FF2B5EF4-FFF2-40B4-BE49-F238E27FC236}">
                <a16:creationId xmlns:a16="http://schemas.microsoft.com/office/drawing/2014/main" id="{DFAC72FC-27C4-EABB-0530-E0A44BF2E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708622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A2172-855A-76F3-B9AA-CA9F1BD0AFB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81DB39A-59A8-16B9-099B-D02CFCC18E9B}"/>
              </a:ext>
            </a:extLst>
          </p:cNvPr>
          <p:cNvPicPr>
            <a:picLocks noChangeAspect="1"/>
          </p:cNvPicPr>
          <p:nvPr/>
        </p:nvPicPr>
        <p:blipFill>
          <a:blip r:embed="rId3"/>
          <a:srcRect/>
          <a:stretch/>
        </p:blipFill>
        <p:spPr>
          <a:xfrm>
            <a:off x="2032952" y="80264"/>
            <a:ext cx="7186988" cy="6697472"/>
          </a:xfrm>
          <a:prstGeom prst="rect">
            <a:avLst/>
          </a:prstGeom>
        </p:spPr>
      </p:pic>
      <p:pic>
        <p:nvPicPr>
          <p:cNvPr id="2" name="Picture 1" descr="Logo, company name&#10;&#10;Description automatically generated">
            <a:extLst>
              <a:ext uri="{FF2B5EF4-FFF2-40B4-BE49-F238E27FC236}">
                <a16:creationId xmlns:a16="http://schemas.microsoft.com/office/drawing/2014/main" id="{9BFA465A-FB71-3F79-040E-4AC8D5741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322485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A2172-855A-76F3-B9AA-CA9F1BD0AFB0}"/>
              </a:ext>
            </a:extLst>
          </p:cNvPr>
          <p:cNvSpPr>
            <a:spLocks noGrp="1"/>
          </p:cNvSpPr>
          <p:nvPr>
            <p:ph type="title"/>
          </p:nvPr>
        </p:nvSpPr>
        <p:spPr/>
        <p:txBody>
          <a:bodyPr/>
          <a:lstStyle/>
          <a:p>
            <a:r>
              <a:rPr lang="en-US" dirty="0"/>
              <a:t>2022</a:t>
            </a:r>
          </a:p>
        </p:txBody>
      </p:sp>
      <p:pic>
        <p:nvPicPr>
          <p:cNvPr id="2" name="Picture 1">
            <a:extLst>
              <a:ext uri="{FF2B5EF4-FFF2-40B4-BE49-F238E27FC236}">
                <a16:creationId xmlns:a16="http://schemas.microsoft.com/office/drawing/2014/main" id="{CA0FD6B3-6804-DC35-9AE0-1AFB6F6020EE}"/>
              </a:ext>
            </a:extLst>
          </p:cNvPr>
          <p:cNvPicPr>
            <a:picLocks noChangeAspect="1"/>
          </p:cNvPicPr>
          <p:nvPr/>
        </p:nvPicPr>
        <p:blipFill>
          <a:blip r:embed="rId3"/>
          <a:srcRect/>
          <a:stretch/>
        </p:blipFill>
        <p:spPr>
          <a:xfrm>
            <a:off x="2033733" y="77284"/>
            <a:ext cx="7185425" cy="6703431"/>
          </a:xfrm>
          <a:prstGeom prst="rect">
            <a:avLst/>
          </a:prstGeom>
        </p:spPr>
      </p:pic>
      <p:pic>
        <p:nvPicPr>
          <p:cNvPr id="3" name="Picture 2" descr="Logo, company name&#10;&#10;Description automatically generated">
            <a:extLst>
              <a:ext uri="{FF2B5EF4-FFF2-40B4-BE49-F238E27FC236}">
                <a16:creationId xmlns:a16="http://schemas.microsoft.com/office/drawing/2014/main" id="{93AFB5C0-BD63-B0C9-D057-946B2AD20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838383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7E7D2E-1F29-F8AA-57A5-A347610449B6}"/>
              </a:ext>
            </a:extLst>
          </p:cNvPr>
          <p:cNvPicPr>
            <a:picLocks noChangeAspect="1"/>
          </p:cNvPicPr>
          <p:nvPr/>
        </p:nvPicPr>
        <p:blipFill>
          <a:blip r:embed="rId3"/>
          <a:srcRect/>
          <a:stretch/>
        </p:blipFill>
        <p:spPr>
          <a:xfrm>
            <a:off x="2173692" y="79178"/>
            <a:ext cx="6905507" cy="6699644"/>
          </a:xfrm>
          <a:prstGeom prst="rect">
            <a:avLst/>
          </a:prstGeom>
        </p:spPr>
      </p:pic>
      <p:sp>
        <p:nvSpPr>
          <p:cNvPr id="2" name="Title 3">
            <a:extLst>
              <a:ext uri="{FF2B5EF4-FFF2-40B4-BE49-F238E27FC236}">
                <a16:creationId xmlns:a16="http://schemas.microsoft.com/office/drawing/2014/main" id="{91B95C34-C33A-ECBE-999C-992B624D6496}"/>
              </a:ext>
            </a:extLst>
          </p:cNvPr>
          <p:cNvSpPr>
            <a:spLocks noGrp="1"/>
          </p:cNvSpPr>
          <p:nvPr>
            <p:ph type="title"/>
          </p:nvPr>
        </p:nvSpPr>
        <p:spPr>
          <a:xfrm>
            <a:off x="368300" y="365125"/>
            <a:ext cx="10515600" cy="1325563"/>
          </a:xfrm>
        </p:spPr>
        <p:txBody>
          <a:bodyPr/>
          <a:lstStyle/>
          <a:p>
            <a:r>
              <a:rPr lang="en-US" dirty="0"/>
              <a:t>1958</a:t>
            </a:r>
          </a:p>
        </p:txBody>
      </p:sp>
      <p:pic>
        <p:nvPicPr>
          <p:cNvPr id="4" name="Picture 3" descr="Logo, company name&#10;&#10;Description automatically generated">
            <a:extLst>
              <a:ext uri="{FF2B5EF4-FFF2-40B4-BE49-F238E27FC236}">
                <a16:creationId xmlns:a16="http://schemas.microsoft.com/office/drawing/2014/main" id="{EFC78A8F-FD63-6F6A-D2FE-F295AED7F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37614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7D142-9B10-48F3-2507-4030BC80540F}"/>
              </a:ext>
            </a:extLst>
          </p:cNvPr>
          <p:cNvSpPr>
            <a:spLocks noGrp="1"/>
          </p:cNvSpPr>
          <p:nvPr>
            <p:ph type="title"/>
          </p:nvPr>
        </p:nvSpPr>
        <p:spPr/>
        <p:txBody>
          <a:bodyPr/>
          <a:lstStyle/>
          <a:p>
            <a:r>
              <a:rPr lang="en-US" dirty="0"/>
              <a:t>Why are we doing what we are doing?</a:t>
            </a:r>
          </a:p>
        </p:txBody>
      </p:sp>
      <p:sp>
        <p:nvSpPr>
          <p:cNvPr id="6" name="Content Placeholder 2">
            <a:extLst>
              <a:ext uri="{FF2B5EF4-FFF2-40B4-BE49-F238E27FC236}">
                <a16:creationId xmlns:a16="http://schemas.microsoft.com/office/drawing/2014/main" id="{13AA9C1E-7A87-EAD0-BC90-D6B55443DDDA}"/>
              </a:ext>
            </a:extLst>
          </p:cNvPr>
          <p:cNvSpPr txBox="1">
            <a:spLocks/>
          </p:cNvSpPr>
          <p:nvPr/>
        </p:nvSpPr>
        <p:spPr>
          <a:xfrm>
            <a:off x="368646" y="1576753"/>
            <a:ext cx="11769969" cy="9752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600" b="1" dirty="0"/>
              <a:t>Trying to find possible solutions for a world problem</a:t>
            </a:r>
          </a:p>
          <a:p>
            <a:endParaRPr lang="en-US" sz="3600" dirty="0"/>
          </a:p>
          <a:p>
            <a:endParaRPr lang="en-US" sz="3600" dirty="0"/>
          </a:p>
          <a:p>
            <a:endParaRPr lang="en-US" sz="3600" dirty="0"/>
          </a:p>
        </p:txBody>
      </p:sp>
      <p:sp>
        <p:nvSpPr>
          <p:cNvPr id="7" name="TextBox 6">
            <a:extLst>
              <a:ext uri="{FF2B5EF4-FFF2-40B4-BE49-F238E27FC236}">
                <a16:creationId xmlns:a16="http://schemas.microsoft.com/office/drawing/2014/main" id="{15508279-8CA7-27E0-35CB-74DD7F87D983}"/>
              </a:ext>
            </a:extLst>
          </p:cNvPr>
          <p:cNvSpPr txBox="1"/>
          <p:nvPr/>
        </p:nvSpPr>
        <p:spPr>
          <a:xfrm>
            <a:off x="2435562" y="2551983"/>
            <a:ext cx="3541485" cy="646331"/>
          </a:xfrm>
          <a:prstGeom prst="rect">
            <a:avLst/>
          </a:prstGeom>
          <a:noFill/>
        </p:spPr>
        <p:txBody>
          <a:bodyPr wrap="square" rtlCol="0">
            <a:spAutoFit/>
          </a:bodyPr>
          <a:lstStyle/>
          <a:p>
            <a:r>
              <a:rPr lang="en-US" sz="3600" dirty="0"/>
              <a:t>Climate Change</a:t>
            </a:r>
          </a:p>
        </p:txBody>
      </p:sp>
      <p:sp>
        <p:nvSpPr>
          <p:cNvPr id="8" name="TextBox 7">
            <a:extLst>
              <a:ext uri="{FF2B5EF4-FFF2-40B4-BE49-F238E27FC236}">
                <a16:creationId xmlns:a16="http://schemas.microsoft.com/office/drawing/2014/main" id="{5D7569A2-908F-E9B9-7E74-8EF4F494C0AD}"/>
              </a:ext>
            </a:extLst>
          </p:cNvPr>
          <p:cNvSpPr txBox="1"/>
          <p:nvPr/>
        </p:nvSpPr>
        <p:spPr>
          <a:xfrm>
            <a:off x="1057336" y="3429000"/>
            <a:ext cx="1378226" cy="646331"/>
          </a:xfrm>
          <a:prstGeom prst="rect">
            <a:avLst/>
          </a:prstGeom>
          <a:noFill/>
        </p:spPr>
        <p:txBody>
          <a:bodyPr wrap="square" rtlCol="0">
            <a:spAutoFit/>
          </a:bodyPr>
          <a:lstStyle/>
          <a:p>
            <a:r>
              <a:rPr lang="en-US" sz="3600" dirty="0"/>
              <a:t>War</a:t>
            </a:r>
          </a:p>
        </p:txBody>
      </p:sp>
      <p:sp>
        <p:nvSpPr>
          <p:cNvPr id="9" name="TextBox 8">
            <a:extLst>
              <a:ext uri="{FF2B5EF4-FFF2-40B4-BE49-F238E27FC236}">
                <a16:creationId xmlns:a16="http://schemas.microsoft.com/office/drawing/2014/main" id="{94645F41-10C7-E3BB-BE4C-2F021DE194C5}"/>
              </a:ext>
            </a:extLst>
          </p:cNvPr>
          <p:cNvSpPr txBox="1"/>
          <p:nvPr/>
        </p:nvSpPr>
        <p:spPr>
          <a:xfrm>
            <a:off x="6986560" y="2902316"/>
            <a:ext cx="3916799" cy="646331"/>
          </a:xfrm>
          <a:prstGeom prst="rect">
            <a:avLst/>
          </a:prstGeom>
          <a:noFill/>
        </p:spPr>
        <p:txBody>
          <a:bodyPr wrap="square" rtlCol="0">
            <a:spAutoFit/>
          </a:bodyPr>
          <a:lstStyle/>
          <a:p>
            <a:r>
              <a:rPr lang="en-US" sz="3600" dirty="0"/>
              <a:t>Deforestation</a:t>
            </a:r>
          </a:p>
        </p:txBody>
      </p:sp>
      <p:sp>
        <p:nvSpPr>
          <p:cNvPr id="10" name="TextBox 9">
            <a:extLst>
              <a:ext uri="{FF2B5EF4-FFF2-40B4-BE49-F238E27FC236}">
                <a16:creationId xmlns:a16="http://schemas.microsoft.com/office/drawing/2014/main" id="{BAE8AD54-A7FA-AB85-F2E5-AFA0A19113C4}"/>
              </a:ext>
            </a:extLst>
          </p:cNvPr>
          <p:cNvSpPr txBox="1"/>
          <p:nvPr/>
        </p:nvSpPr>
        <p:spPr>
          <a:xfrm>
            <a:off x="2919210" y="3919841"/>
            <a:ext cx="8882743" cy="646331"/>
          </a:xfrm>
          <a:prstGeom prst="rect">
            <a:avLst/>
          </a:prstGeom>
          <a:noFill/>
        </p:spPr>
        <p:txBody>
          <a:bodyPr wrap="square" rtlCol="0">
            <a:spAutoFit/>
          </a:bodyPr>
          <a:lstStyle/>
          <a:p>
            <a:r>
              <a:rPr lang="en-US" sz="3600" dirty="0"/>
              <a:t>Children’s access to healthcare and education</a:t>
            </a:r>
          </a:p>
        </p:txBody>
      </p:sp>
      <p:sp>
        <p:nvSpPr>
          <p:cNvPr id="11" name="TextBox 10">
            <a:extLst>
              <a:ext uri="{FF2B5EF4-FFF2-40B4-BE49-F238E27FC236}">
                <a16:creationId xmlns:a16="http://schemas.microsoft.com/office/drawing/2014/main" id="{94B1E432-7720-D52E-8487-3CCD5CE055C3}"/>
              </a:ext>
            </a:extLst>
          </p:cNvPr>
          <p:cNvSpPr txBox="1"/>
          <p:nvPr/>
        </p:nvSpPr>
        <p:spPr>
          <a:xfrm>
            <a:off x="1337913" y="4964533"/>
            <a:ext cx="6117771" cy="646331"/>
          </a:xfrm>
          <a:prstGeom prst="rect">
            <a:avLst/>
          </a:prstGeom>
          <a:noFill/>
        </p:spPr>
        <p:txBody>
          <a:bodyPr wrap="square" rtlCol="0">
            <a:spAutoFit/>
          </a:bodyPr>
          <a:lstStyle/>
          <a:p>
            <a:r>
              <a:rPr lang="en-US" sz="3600" dirty="0"/>
              <a:t>Water Use/contamination</a:t>
            </a:r>
          </a:p>
        </p:txBody>
      </p:sp>
      <p:sp>
        <p:nvSpPr>
          <p:cNvPr id="12" name="TextBox 11">
            <a:extLst>
              <a:ext uri="{FF2B5EF4-FFF2-40B4-BE49-F238E27FC236}">
                <a16:creationId xmlns:a16="http://schemas.microsoft.com/office/drawing/2014/main" id="{7CB5DF06-F01C-A254-6538-F02F82A9EA4E}"/>
              </a:ext>
            </a:extLst>
          </p:cNvPr>
          <p:cNvSpPr txBox="1"/>
          <p:nvPr/>
        </p:nvSpPr>
        <p:spPr>
          <a:xfrm>
            <a:off x="6578183" y="5610864"/>
            <a:ext cx="5042649" cy="646331"/>
          </a:xfrm>
          <a:prstGeom prst="rect">
            <a:avLst/>
          </a:prstGeom>
          <a:noFill/>
        </p:spPr>
        <p:txBody>
          <a:bodyPr wrap="square" rtlCol="0">
            <a:spAutoFit/>
          </a:bodyPr>
          <a:lstStyle/>
          <a:p>
            <a:r>
              <a:rPr lang="en-US" sz="3600" dirty="0"/>
              <a:t>Food security and Hunger</a:t>
            </a:r>
          </a:p>
        </p:txBody>
      </p:sp>
      <p:pic>
        <p:nvPicPr>
          <p:cNvPr id="3" name="Picture 2" descr="Logo, company name&#10;&#10;Description automatically generated">
            <a:extLst>
              <a:ext uri="{FF2B5EF4-FFF2-40B4-BE49-F238E27FC236}">
                <a16:creationId xmlns:a16="http://schemas.microsoft.com/office/drawing/2014/main" id="{2318178C-305B-E34B-9D72-BDE3AD732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72369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A2172-855A-76F3-B9AA-CA9F1BD0AFB0}"/>
              </a:ext>
            </a:extLst>
          </p:cNvPr>
          <p:cNvSpPr>
            <a:spLocks noGrp="1"/>
          </p:cNvSpPr>
          <p:nvPr>
            <p:ph type="title"/>
          </p:nvPr>
        </p:nvSpPr>
        <p:spPr/>
        <p:txBody>
          <a:bodyPr/>
          <a:lstStyle/>
          <a:p>
            <a:r>
              <a:rPr lang="en-US" dirty="0"/>
              <a:t>1937</a:t>
            </a:r>
          </a:p>
        </p:txBody>
      </p:sp>
      <p:pic>
        <p:nvPicPr>
          <p:cNvPr id="2" name="Picture 1">
            <a:extLst>
              <a:ext uri="{FF2B5EF4-FFF2-40B4-BE49-F238E27FC236}">
                <a16:creationId xmlns:a16="http://schemas.microsoft.com/office/drawing/2014/main" id="{29C01DF4-0D24-C112-90B4-A788ED6018DD}"/>
              </a:ext>
            </a:extLst>
          </p:cNvPr>
          <p:cNvPicPr>
            <a:picLocks noChangeAspect="1"/>
          </p:cNvPicPr>
          <p:nvPr/>
        </p:nvPicPr>
        <p:blipFill>
          <a:blip r:embed="rId3"/>
          <a:srcRect/>
          <a:stretch/>
        </p:blipFill>
        <p:spPr>
          <a:xfrm>
            <a:off x="2173692" y="112776"/>
            <a:ext cx="6905507" cy="6632448"/>
          </a:xfrm>
          <a:prstGeom prst="rect">
            <a:avLst/>
          </a:prstGeom>
        </p:spPr>
      </p:pic>
      <p:pic>
        <p:nvPicPr>
          <p:cNvPr id="3" name="Picture 2" descr="Logo, company name&#10;&#10;Description automatically generated">
            <a:extLst>
              <a:ext uri="{FF2B5EF4-FFF2-40B4-BE49-F238E27FC236}">
                <a16:creationId xmlns:a16="http://schemas.microsoft.com/office/drawing/2014/main" id="{D70CDA68-A583-2398-1362-2963CF61A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906695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F248-E1AF-4D0F-84F9-94E5ABE80E39}"/>
              </a:ext>
            </a:extLst>
          </p:cNvPr>
          <p:cNvSpPr>
            <a:spLocks noGrp="1"/>
          </p:cNvSpPr>
          <p:nvPr>
            <p:ph type="title"/>
          </p:nvPr>
        </p:nvSpPr>
        <p:spPr/>
        <p:txBody>
          <a:bodyPr>
            <a:normAutofit/>
          </a:bodyPr>
          <a:lstStyle/>
          <a:p>
            <a:r>
              <a:rPr lang="en-US" sz="4400" dirty="0"/>
              <a:t>1980 Digital Image Processing System</a:t>
            </a:r>
            <a:endParaRPr lang="en-US" dirty="0"/>
          </a:p>
        </p:txBody>
      </p:sp>
      <p:pic>
        <p:nvPicPr>
          <p:cNvPr id="10" name="Content Placeholder 3">
            <a:extLst>
              <a:ext uri="{FF2B5EF4-FFF2-40B4-BE49-F238E27FC236}">
                <a16:creationId xmlns:a16="http://schemas.microsoft.com/office/drawing/2014/main" id="{C57B4FA4-C7FD-E603-D046-447189233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804" y="1371600"/>
            <a:ext cx="6950926" cy="5121275"/>
          </a:xfrm>
          <a:prstGeom prst="rect">
            <a:avLst/>
          </a:prstGeom>
        </p:spPr>
      </p:pic>
      <p:pic>
        <p:nvPicPr>
          <p:cNvPr id="3" name="Picture 2" descr="Logo, company name&#10;&#10;Description automatically generated">
            <a:extLst>
              <a:ext uri="{FF2B5EF4-FFF2-40B4-BE49-F238E27FC236}">
                <a16:creationId xmlns:a16="http://schemas.microsoft.com/office/drawing/2014/main" id="{4C2DE5A6-7D38-5F39-5783-55537D491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4050997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F248-E1AF-4D0F-84F9-94E5ABE80E39}"/>
              </a:ext>
            </a:extLst>
          </p:cNvPr>
          <p:cNvSpPr>
            <a:spLocks noGrp="1"/>
          </p:cNvSpPr>
          <p:nvPr>
            <p:ph type="title"/>
          </p:nvPr>
        </p:nvSpPr>
        <p:spPr>
          <a:xfrm>
            <a:off x="344583" y="82323"/>
            <a:ext cx="10515600" cy="1325563"/>
          </a:xfrm>
        </p:spPr>
        <p:txBody>
          <a:bodyPr>
            <a:normAutofit/>
          </a:bodyPr>
          <a:lstStyle/>
          <a:p>
            <a:r>
              <a:rPr lang="en-US" dirty="0"/>
              <a:t>Data Archiving</a:t>
            </a:r>
          </a:p>
        </p:txBody>
      </p:sp>
      <p:pic>
        <p:nvPicPr>
          <p:cNvPr id="3" name="Picture 3">
            <a:extLst>
              <a:ext uri="{FF2B5EF4-FFF2-40B4-BE49-F238E27FC236}">
                <a16:creationId xmlns:a16="http://schemas.microsoft.com/office/drawing/2014/main" id="{0EAA8F78-2862-3304-5BF9-8C98A75B1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14" y="1407886"/>
            <a:ext cx="9424378" cy="5084989"/>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Logo, company name&#10;&#10;Description automatically generated">
            <a:extLst>
              <a:ext uri="{FF2B5EF4-FFF2-40B4-BE49-F238E27FC236}">
                <a16:creationId xmlns:a16="http://schemas.microsoft.com/office/drawing/2014/main" id="{8E043BE1-353F-3ACE-9F3C-45F84526A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534133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F248-E1AF-4D0F-84F9-94E5ABE80E39}"/>
              </a:ext>
            </a:extLst>
          </p:cNvPr>
          <p:cNvSpPr>
            <a:spLocks noGrp="1"/>
          </p:cNvSpPr>
          <p:nvPr>
            <p:ph type="title"/>
          </p:nvPr>
        </p:nvSpPr>
        <p:spPr>
          <a:xfrm>
            <a:off x="368646" y="60545"/>
            <a:ext cx="10515600" cy="1325563"/>
          </a:xfrm>
        </p:spPr>
        <p:txBody>
          <a:bodyPr>
            <a:normAutofit/>
          </a:bodyPr>
          <a:lstStyle/>
          <a:p>
            <a:r>
              <a:rPr lang="en-US" dirty="0"/>
              <a:t>Data Processing</a:t>
            </a:r>
          </a:p>
        </p:txBody>
      </p:sp>
      <p:pic>
        <p:nvPicPr>
          <p:cNvPr id="4" name="Picture 3">
            <a:extLst>
              <a:ext uri="{FF2B5EF4-FFF2-40B4-BE49-F238E27FC236}">
                <a16:creationId xmlns:a16="http://schemas.microsoft.com/office/drawing/2014/main" id="{8CD19629-3DB0-9867-5797-3389FE929ADD}"/>
              </a:ext>
            </a:extLst>
          </p:cNvPr>
          <p:cNvPicPr>
            <a:picLocks noChangeAspect="1" noChangeArrowheads="1"/>
          </p:cNvPicPr>
          <p:nvPr/>
        </p:nvPicPr>
        <p:blipFill>
          <a:blip r:embed="rId3"/>
          <a:srcRect/>
          <a:stretch/>
        </p:blipFill>
        <p:spPr bwMode="auto">
          <a:xfrm>
            <a:off x="2139038" y="1239804"/>
            <a:ext cx="7913923" cy="5275949"/>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Logo, company name&#10;&#10;Description automatically generated">
            <a:extLst>
              <a:ext uri="{FF2B5EF4-FFF2-40B4-BE49-F238E27FC236}">
                <a16:creationId xmlns:a16="http://schemas.microsoft.com/office/drawing/2014/main" id="{12EB9CB5-CCD4-194F-0BBD-685BF3604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50033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F248-E1AF-4D0F-84F9-94E5ABE80E39}"/>
              </a:ext>
            </a:extLst>
          </p:cNvPr>
          <p:cNvSpPr>
            <a:spLocks noGrp="1"/>
          </p:cNvSpPr>
          <p:nvPr>
            <p:ph type="title"/>
          </p:nvPr>
        </p:nvSpPr>
        <p:spPr/>
        <p:txBody>
          <a:bodyPr>
            <a:normAutofit/>
          </a:bodyPr>
          <a:lstStyle/>
          <a:p>
            <a:r>
              <a:rPr lang="en-US" sz="4400" dirty="0"/>
              <a:t>What to do with the Remote Sensing images?</a:t>
            </a:r>
            <a:endParaRPr lang="en-US" dirty="0"/>
          </a:p>
        </p:txBody>
      </p:sp>
      <p:sp>
        <p:nvSpPr>
          <p:cNvPr id="3" name="Text Placeholder 1">
            <a:extLst>
              <a:ext uri="{FF2B5EF4-FFF2-40B4-BE49-F238E27FC236}">
                <a16:creationId xmlns:a16="http://schemas.microsoft.com/office/drawing/2014/main" id="{7DF9F488-3E55-4D1A-A909-AC04327C8122}"/>
              </a:ext>
            </a:extLst>
          </p:cNvPr>
          <p:cNvSpPr txBox="1">
            <a:spLocks/>
          </p:cNvSpPr>
          <p:nvPr/>
        </p:nvSpPr>
        <p:spPr>
          <a:xfrm>
            <a:off x="523746" y="1845032"/>
            <a:ext cx="6641464" cy="29152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Research and Analyze</a:t>
            </a:r>
          </a:p>
          <a:p>
            <a:endParaRPr lang="en-US" dirty="0"/>
          </a:p>
          <a:p>
            <a:endParaRPr lang="en-US" sz="1050" dirty="0"/>
          </a:p>
          <a:p>
            <a:r>
              <a:rPr lang="en-US" sz="3600" dirty="0"/>
              <a:t>Use different types of images to create a new image with different information </a:t>
            </a:r>
          </a:p>
        </p:txBody>
      </p:sp>
      <p:pic>
        <p:nvPicPr>
          <p:cNvPr id="4" name="Picture 2" descr="Image result for geospatial information clip art">
            <a:extLst>
              <a:ext uri="{FF2B5EF4-FFF2-40B4-BE49-F238E27FC236}">
                <a16:creationId xmlns:a16="http://schemas.microsoft.com/office/drawing/2014/main" id="{44B6688D-3D41-4945-98D3-E3018C453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34" y="2832282"/>
            <a:ext cx="4518914" cy="354041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A0F30B99-2416-4286-A0AB-B367FE2D2CA6}"/>
              </a:ext>
            </a:extLst>
          </p:cNvPr>
          <p:cNvSpPr/>
          <p:nvPr/>
        </p:nvSpPr>
        <p:spPr>
          <a:xfrm>
            <a:off x="7165210" y="2818497"/>
            <a:ext cx="4632537" cy="3554195"/>
          </a:xfrm>
          <a:custGeom>
            <a:avLst/>
            <a:gdLst>
              <a:gd name="connsiteX0" fmla="*/ 9427 w 3591612"/>
              <a:gd name="connsiteY0" fmla="*/ 9426 h 2828041"/>
              <a:gd name="connsiteX1" fmla="*/ 1696825 w 3591612"/>
              <a:gd name="connsiteY1" fmla="*/ 0 h 2828041"/>
              <a:gd name="connsiteX2" fmla="*/ 1696825 w 3591612"/>
              <a:gd name="connsiteY2" fmla="*/ 942680 h 2828041"/>
              <a:gd name="connsiteX3" fmla="*/ 2733773 w 3591612"/>
              <a:gd name="connsiteY3" fmla="*/ 952107 h 2828041"/>
              <a:gd name="connsiteX4" fmla="*/ 2752627 w 3591612"/>
              <a:gd name="connsiteY4" fmla="*/ 0 h 2828041"/>
              <a:gd name="connsiteX5" fmla="*/ 3572759 w 3591612"/>
              <a:gd name="connsiteY5" fmla="*/ 0 h 2828041"/>
              <a:gd name="connsiteX6" fmla="*/ 3591612 w 3591612"/>
              <a:gd name="connsiteY6" fmla="*/ 2828041 h 2828041"/>
              <a:gd name="connsiteX7" fmla="*/ 0 w 3591612"/>
              <a:gd name="connsiteY7" fmla="*/ 2828041 h 2828041"/>
              <a:gd name="connsiteX8" fmla="*/ 9427 w 3591612"/>
              <a:gd name="connsiteY8" fmla="*/ 9426 h 28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1612" h="2828041">
                <a:moveTo>
                  <a:pt x="9427" y="9426"/>
                </a:moveTo>
                <a:lnTo>
                  <a:pt x="1696825" y="0"/>
                </a:lnTo>
                <a:lnTo>
                  <a:pt x="1696825" y="942680"/>
                </a:lnTo>
                <a:lnTo>
                  <a:pt x="2733773" y="952107"/>
                </a:lnTo>
                <a:lnTo>
                  <a:pt x="2752627" y="0"/>
                </a:lnTo>
                <a:lnTo>
                  <a:pt x="3572759" y="0"/>
                </a:lnTo>
                <a:lnTo>
                  <a:pt x="3591612" y="2828041"/>
                </a:lnTo>
                <a:lnTo>
                  <a:pt x="0" y="2828041"/>
                </a:lnTo>
                <a:cubicBezTo>
                  <a:pt x="3142" y="1888503"/>
                  <a:pt x="6285" y="948964"/>
                  <a:pt x="9427" y="9426"/>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Graphic 5" descr="Question mark">
            <a:extLst>
              <a:ext uri="{FF2B5EF4-FFF2-40B4-BE49-F238E27FC236}">
                <a16:creationId xmlns:a16="http://schemas.microsoft.com/office/drawing/2014/main" id="{FFA5A543-F614-4313-9D6F-83C6747A1F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30862" y="4315934"/>
            <a:ext cx="1303167" cy="1303167"/>
          </a:xfrm>
          <a:prstGeom prst="rect">
            <a:avLst/>
          </a:prstGeom>
        </p:spPr>
      </p:pic>
      <p:pic>
        <p:nvPicPr>
          <p:cNvPr id="7" name="Graphic 6" descr="Puzzle">
            <a:extLst>
              <a:ext uri="{FF2B5EF4-FFF2-40B4-BE49-F238E27FC236}">
                <a16:creationId xmlns:a16="http://schemas.microsoft.com/office/drawing/2014/main" id="{84F10C40-6559-442C-B100-B0D36A122F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40481" y="4678071"/>
            <a:ext cx="1303167" cy="1303167"/>
          </a:xfrm>
          <a:prstGeom prst="rect">
            <a:avLst/>
          </a:prstGeom>
        </p:spPr>
      </p:pic>
      <p:pic>
        <p:nvPicPr>
          <p:cNvPr id="8" name="Picture 2" descr="Sioux_Falls_432_sm">
            <a:extLst>
              <a:ext uri="{FF2B5EF4-FFF2-40B4-BE49-F238E27FC236}">
                <a16:creationId xmlns:a16="http://schemas.microsoft.com/office/drawing/2014/main" id="{BB70A1FF-ABFB-467A-B015-3FD901138B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620" y="4568773"/>
            <a:ext cx="1659298" cy="152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descr="Chevron arrows">
            <a:extLst>
              <a:ext uri="{FF2B5EF4-FFF2-40B4-BE49-F238E27FC236}">
                <a16:creationId xmlns:a16="http://schemas.microsoft.com/office/drawing/2014/main" id="{12CA17E5-C8C5-43D5-8135-75F6CB7C8C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78116" y="4889350"/>
            <a:ext cx="1303167" cy="880611"/>
          </a:xfrm>
          <a:prstGeom prst="rect">
            <a:avLst/>
          </a:prstGeom>
        </p:spPr>
      </p:pic>
      <p:pic>
        <p:nvPicPr>
          <p:cNvPr id="10" name="Picture 9" descr="Logo, company name&#10;&#10;Description automatically generated">
            <a:extLst>
              <a:ext uri="{FF2B5EF4-FFF2-40B4-BE49-F238E27FC236}">
                <a16:creationId xmlns:a16="http://schemas.microsoft.com/office/drawing/2014/main" id="{F7E2F67E-4D64-0980-8E38-1F6AB9D2BD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130865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A93C-2807-40C1-D167-93431AE407DF}"/>
              </a:ext>
            </a:extLst>
          </p:cNvPr>
          <p:cNvSpPr>
            <a:spLocks noGrp="1"/>
          </p:cNvSpPr>
          <p:nvPr>
            <p:ph type="title"/>
          </p:nvPr>
        </p:nvSpPr>
        <p:spPr>
          <a:xfrm>
            <a:off x="368646" y="365126"/>
            <a:ext cx="10515600" cy="754492"/>
          </a:xfrm>
        </p:spPr>
        <p:txBody>
          <a:bodyPr/>
          <a:lstStyle/>
          <a:p>
            <a:r>
              <a:rPr lang="en-US" dirty="0"/>
              <a:t>Researchers ask questions….</a:t>
            </a:r>
          </a:p>
        </p:txBody>
      </p:sp>
      <p:sp>
        <p:nvSpPr>
          <p:cNvPr id="3" name="TextBox 2">
            <a:extLst>
              <a:ext uri="{FF2B5EF4-FFF2-40B4-BE49-F238E27FC236}">
                <a16:creationId xmlns:a16="http://schemas.microsoft.com/office/drawing/2014/main" id="{C2199226-224A-6D3F-ECB5-135032E780FF}"/>
              </a:ext>
            </a:extLst>
          </p:cNvPr>
          <p:cNvSpPr txBox="1"/>
          <p:nvPr/>
        </p:nvSpPr>
        <p:spPr>
          <a:xfrm>
            <a:off x="2547139" y="1296901"/>
            <a:ext cx="7469954" cy="707886"/>
          </a:xfrm>
          <a:prstGeom prst="rect">
            <a:avLst/>
          </a:prstGeom>
          <a:noFill/>
        </p:spPr>
        <p:txBody>
          <a:bodyPr wrap="square" rtlCol="0">
            <a:spAutoFit/>
          </a:bodyPr>
          <a:lstStyle/>
          <a:p>
            <a:r>
              <a:rPr lang="en-US" sz="4000" b="1" dirty="0"/>
              <a:t>Where is water being used?</a:t>
            </a:r>
          </a:p>
        </p:txBody>
      </p:sp>
      <p:sp>
        <p:nvSpPr>
          <p:cNvPr id="4" name="TextBox 3">
            <a:extLst>
              <a:ext uri="{FF2B5EF4-FFF2-40B4-BE49-F238E27FC236}">
                <a16:creationId xmlns:a16="http://schemas.microsoft.com/office/drawing/2014/main" id="{397CE052-8F6B-13EE-40D4-3F16965C0966}"/>
              </a:ext>
            </a:extLst>
          </p:cNvPr>
          <p:cNvSpPr txBox="1"/>
          <p:nvPr/>
        </p:nvSpPr>
        <p:spPr>
          <a:xfrm>
            <a:off x="502647" y="2043132"/>
            <a:ext cx="7469953" cy="646331"/>
          </a:xfrm>
          <a:prstGeom prst="rect">
            <a:avLst/>
          </a:prstGeom>
          <a:noFill/>
        </p:spPr>
        <p:txBody>
          <a:bodyPr wrap="square" rtlCol="0">
            <a:spAutoFit/>
          </a:bodyPr>
          <a:lstStyle/>
          <a:p>
            <a:r>
              <a:rPr lang="en-US" sz="3600" dirty="0"/>
              <a:t>How much water is being used?</a:t>
            </a:r>
          </a:p>
        </p:txBody>
      </p:sp>
      <p:sp>
        <p:nvSpPr>
          <p:cNvPr id="5" name="TextBox 4">
            <a:extLst>
              <a:ext uri="{FF2B5EF4-FFF2-40B4-BE49-F238E27FC236}">
                <a16:creationId xmlns:a16="http://schemas.microsoft.com/office/drawing/2014/main" id="{A1D4F585-B721-C563-0EAC-A3C65502849C}"/>
              </a:ext>
            </a:extLst>
          </p:cNvPr>
          <p:cNvSpPr txBox="1"/>
          <p:nvPr/>
        </p:nvSpPr>
        <p:spPr>
          <a:xfrm>
            <a:off x="614821" y="4345821"/>
            <a:ext cx="5667295" cy="646331"/>
          </a:xfrm>
          <a:prstGeom prst="rect">
            <a:avLst/>
          </a:prstGeom>
          <a:noFill/>
        </p:spPr>
        <p:txBody>
          <a:bodyPr wrap="square" rtlCol="0">
            <a:spAutoFit/>
          </a:bodyPr>
          <a:lstStyle/>
          <a:p>
            <a:r>
              <a:rPr lang="en-US" sz="3600" dirty="0"/>
              <a:t>Who is using the water?</a:t>
            </a:r>
          </a:p>
        </p:txBody>
      </p:sp>
      <p:sp>
        <p:nvSpPr>
          <p:cNvPr id="6" name="TextBox 5">
            <a:extLst>
              <a:ext uri="{FF2B5EF4-FFF2-40B4-BE49-F238E27FC236}">
                <a16:creationId xmlns:a16="http://schemas.microsoft.com/office/drawing/2014/main" id="{9D5AA557-6000-0BDE-4B7F-7706AECCB0AF}"/>
              </a:ext>
            </a:extLst>
          </p:cNvPr>
          <p:cNvSpPr txBox="1"/>
          <p:nvPr/>
        </p:nvSpPr>
        <p:spPr>
          <a:xfrm>
            <a:off x="3949247" y="2845099"/>
            <a:ext cx="8242753" cy="1323439"/>
          </a:xfrm>
          <a:prstGeom prst="rect">
            <a:avLst/>
          </a:prstGeom>
          <a:noFill/>
        </p:spPr>
        <p:txBody>
          <a:bodyPr wrap="square" rtlCol="0">
            <a:spAutoFit/>
          </a:bodyPr>
          <a:lstStyle/>
          <a:p>
            <a:r>
              <a:rPr lang="en-US" sz="4000" b="1" dirty="0"/>
              <a:t>Which type of crops are using </a:t>
            </a:r>
          </a:p>
          <a:p>
            <a:r>
              <a:rPr lang="en-US" sz="4000" b="1" dirty="0"/>
              <a:t>more or less water?</a:t>
            </a:r>
          </a:p>
        </p:txBody>
      </p:sp>
      <p:sp>
        <p:nvSpPr>
          <p:cNvPr id="7" name="TextBox 6">
            <a:extLst>
              <a:ext uri="{FF2B5EF4-FFF2-40B4-BE49-F238E27FC236}">
                <a16:creationId xmlns:a16="http://schemas.microsoft.com/office/drawing/2014/main" id="{C1B5A438-7ADC-D5E3-8808-56AB73D5A87F}"/>
              </a:ext>
            </a:extLst>
          </p:cNvPr>
          <p:cNvSpPr txBox="1"/>
          <p:nvPr/>
        </p:nvSpPr>
        <p:spPr>
          <a:xfrm>
            <a:off x="1661216" y="5169436"/>
            <a:ext cx="10162138" cy="1323439"/>
          </a:xfrm>
          <a:prstGeom prst="rect">
            <a:avLst/>
          </a:prstGeom>
          <a:noFill/>
        </p:spPr>
        <p:txBody>
          <a:bodyPr wrap="square" rtlCol="0">
            <a:spAutoFit/>
          </a:bodyPr>
          <a:lstStyle/>
          <a:p>
            <a:r>
              <a:rPr lang="en-US" sz="4000" b="1" dirty="0"/>
              <a:t>Can water be used more </a:t>
            </a:r>
          </a:p>
          <a:p>
            <a:r>
              <a:rPr lang="en-US" sz="4000" b="1" dirty="0"/>
              <a:t>efficiently without impacting crop yield?</a:t>
            </a:r>
          </a:p>
        </p:txBody>
      </p:sp>
      <p:pic>
        <p:nvPicPr>
          <p:cNvPr id="8" name="Picture 7" descr="Logo, company name&#10;&#10;Description automatically generated">
            <a:extLst>
              <a:ext uri="{FF2B5EF4-FFF2-40B4-BE49-F238E27FC236}">
                <a16:creationId xmlns:a16="http://schemas.microsoft.com/office/drawing/2014/main" id="{624B121D-FFB6-7DA8-1FB8-36B16174C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228140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0353-88B2-2562-A378-DDFC417BAFE9}"/>
              </a:ext>
            </a:extLst>
          </p:cNvPr>
          <p:cNvSpPr>
            <a:spLocks noGrp="1"/>
          </p:cNvSpPr>
          <p:nvPr>
            <p:ph type="title"/>
          </p:nvPr>
        </p:nvSpPr>
        <p:spPr>
          <a:xfrm>
            <a:off x="355199" y="163419"/>
            <a:ext cx="10515600" cy="952687"/>
          </a:xfrm>
        </p:spPr>
        <p:txBody>
          <a:bodyPr/>
          <a:lstStyle/>
          <a:p>
            <a:r>
              <a:rPr lang="en-US" dirty="0"/>
              <a:t>Water Cycle</a:t>
            </a:r>
          </a:p>
        </p:txBody>
      </p:sp>
      <p:pic>
        <p:nvPicPr>
          <p:cNvPr id="3" name="Picture 2">
            <a:extLst>
              <a:ext uri="{FF2B5EF4-FFF2-40B4-BE49-F238E27FC236}">
                <a16:creationId xmlns:a16="http://schemas.microsoft.com/office/drawing/2014/main" id="{A2026A72-D7CE-E0E0-C824-01C95FE22DFC}"/>
              </a:ext>
            </a:extLst>
          </p:cNvPr>
          <p:cNvPicPr>
            <a:picLocks noChangeAspect="1"/>
          </p:cNvPicPr>
          <p:nvPr/>
        </p:nvPicPr>
        <p:blipFill>
          <a:blip r:embed="rId3"/>
          <a:stretch>
            <a:fillRect/>
          </a:stretch>
        </p:blipFill>
        <p:spPr>
          <a:xfrm>
            <a:off x="2115671" y="1070386"/>
            <a:ext cx="9170894" cy="5613329"/>
          </a:xfrm>
          <a:prstGeom prst="rect">
            <a:avLst/>
          </a:prstGeom>
        </p:spPr>
      </p:pic>
      <p:sp>
        <p:nvSpPr>
          <p:cNvPr id="4" name="Arrow: Curved Up 3">
            <a:extLst>
              <a:ext uri="{FF2B5EF4-FFF2-40B4-BE49-F238E27FC236}">
                <a16:creationId xmlns:a16="http://schemas.microsoft.com/office/drawing/2014/main" id="{94793537-0A47-63C1-F3C2-A56C2A3BD6A6}"/>
              </a:ext>
            </a:extLst>
          </p:cNvPr>
          <p:cNvSpPr/>
          <p:nvPr/>
        </p:nvSpPr>
        <p:spPr>
          <a:xfrm>
            <a:off x="6091518" y="3887916"/>
            <a:ext cx="1465396" cy="437881"/>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5" name="Arrow: Curved Up 4">
            <a:extLst>
              <a:ext uri="{FF2B5EF4-FFF2-40B4-BE49-F238E27FC236}">
                <a16:creationId xmlns:a16="http://schemas.microsoft.com/office/drawing/2014/main" id="{77271BFA-9B58-A2D8-5619-BDA024DC7D65}"/>
              </a:ext>
            </a:extLst>
          </p:cNvPr>
          <p:cNvSpPr/>
          <p:nvPr/>
        </p:nvSpPr>
        <p:spPr>
          <a:xfrm rot="10800000">
            <a:off x="6091518" y="2429172"/>
            <a:ext cx="1465396" cy="437881"/>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6" name="Arrow: Left 5">
            <a:extLst>
              <a:ext uri="{FF2B5EF4-FFF2-40B4-BE49-F238E27FC236}">
                <a16:creationId xmlns:a16="http://schemas.microsoft.com/office/drawing/2014/main" id="{8C22CFB9-44D8-7DF3-9CC1-9B9234E81AE0}"/>
              </a:ext>
            </a:extLst>
          </p:cNvPr>
          <p:cNvSpPr/>
          <p:nvPr/>
        </p:nvSpPr>
        <p:spPr>
          <a:xfrm rot="20127052">
            <a:off x="7690324" y="2239823"/>
            <a:ext cx="1661374" cy="163442"/>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8495DE9-0919-1EDA-CF47-BF509A321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628388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6CB209-F85F-2B69-166E-B8A58D764070}"/>
              </a:ext>
            </a:extLst>
          </p:cNvPr>
          <p:cNvSpPr txBox="1">
            <a:spLocks/>
          </p:cNvSpPr>
          <p:nvPr/>
        </p:nvSpPr>
        <p:spPr>
          <a:xfrm>
            <a:off x="314011" y="784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Why is ET important?</a:t>
            </a:r>
          </a:p>
        </p:txBody>
      </p:sp>
      <p:sp>
        <p:nvSpPr>
          <p:cNvPr id="4" name="Content Placeholder 2">
            <a:extLst>
              <a:ext uri="{FF2B5EF4-FFF2-40B4-BE49-F238E27FC236}">
                <a16:creationId xmlns:a16="http://schemas.microsoft.com/office/drawing/2014/main" id="{87EAB157-F369-CEA8-48BF-70C5B6F76916}"/>
              </a:ext>
            </a:extLst>
          </p:cNvPr>
          <p:cNvSpPr txBox="1">
            <a:spLocks/>
          </p:cNvSpPr>
          <p:nvPr/>
        </p:nvSpPr>
        <p:spPr>
          <a:xfrm>
            <a:off x="313392" y="1265093"/>
            <a:ext cx="7999337" cy="511277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12750">
              <a:lnSpc>
                <a:spcPct val="100000"/>
              </a:lnSpc>
              <a:spcBef>
                <a:spcPts val="300"/>
              </a:spcBef>
              <a:spcAft>
                <a:spcPts val="1200"/>
              </a:spcAft>
              <a:buSzPct val="75000"/>
              <a:buFont typeface="Wingdings" panose="05000000000000000000" pitchFamily="2" charset="2"/>
              <a:buChar char="§"/>
              <a:defRPr/>
            </a:pPr>
            <a:r>
              <a:rPr lang="en-US" sz="3500" dirty="0">
                <a:latin typeface="Franklin Gothic Book" panose="020B0503020102020204" pitchFamily="34" charset="0"/>
              </a:rPr>
              <a:t>ET connects the soil-plant-atmosphere system and the hydrologic cycle through    the transfer of mass and energy.</a:t>
            </a:r>
          </a:p>
          <a:p>
            <a:pPr defTabSz="412750">
              <a:lnSpc>
                <a:spcPct val="100000"/>
              </a:lnSpc>
              <a:spcBef>
                <a:spcPts val="300"/>
              </a:spcBef>
              <a:spcAft>
                <a:spcPts val="600"/>
              </a:spcAft>
              <a:buSzPct val="75000"/>
              <a:buFont typeface="Wingdings" panose="05000000000000000000" pitchFamily="2" charset="2"/>
              <a:buChar char="§"/>
              <a:defRPr/>
            </a:pPr>
            <a:r>
              <a:rPr lang="en-US" sz="3500" kern="0" dirty="0">
                <a:latin typeface="Franklin Gothic Book" panose="020B0503020102020204" pitchFamily="34" charset="0"/>
                <a:ea typeface="Open Sans"/>
                <a:cs typeface="Arial" panose="020B0604020202020204" pitchFamily="34" charset="0"/>
                <a:sym typeface="Open Sans"/>
              </a:rPr>
              <a:t>Agriculture is the main user of water by extraction and consumption </a:t>
            </a:r>
            <a:r>
              <a:rPr lang="en-US" sz="3500" kern="0" dirty="0">
                <a:latin typeface="Franklin Gothic Book" panose="020B0503020102020204" pitchFamily="34" charset="0"/>
                <a:ea typeface="Open Sans"/>
                <a:cs typeface="Arial" panose="020B0604020202020204" pitchFamily="34" charset="0"/>
                <a:sym typeface="Wingdings" panose="05000000000000000000" pitchFamily="2" charset="2"/>
              </a:rPr>
              <a:t> </a:t>
            </a:r>
            <a:r>
              <a:rPr lang="en-US" sz="3500" kern="0" dirty="0">
                <a:latin typeface="Franklin Gothic Book" panose="020B0503020102020204" pitchFamily="34" charset="0"/>
                <a:ea typeface="Open Sans"/>
                <a:cs typeface="Arial" panose="020B0604020202020204" pitchFamily="34" charset="0"/>
                <a:sym typeface="Open Sans"/>
              </a:rPr>
              <a:t>Water use for crop can be estimated using ET</a:t>
            </a:r>
          </a:p>
          <a:p>
            <a:pPr>
              <a:spcBef>
                <a:spcPts val="2400"/>
              </a:spcBef>
              <a:buFont typeface="Wingdings" panose="05000000000000000000" pitchFamily="2" charset="2"/>
              <a:buChar char="§"/>
            </a:pPr>
            <a:r>
              <a:rPr lang="en-US" sz="3500" dirty="0">
                <a:latin typeface="Franklin Gothic Book" panose="020B0503020102020204" pitchFamily="34" charset="0"/>
              </a:rPr>
              <a:t>ET provides crucial information for monitoring and assessing the extent and severity of drought in both rainfed and irrigated systems</a:t>
            </a:r>
          </a:p>
          <a:p>
            <a:endParaRPr lang="en-US" sz="800" dirty="0">
              <a:latin typeface="Franklin Gothic Book" panose="020B0503020102020204" pitchFamily="34" charset="0"/>
            </a:endParaRPr>
          </a:p>
        </p:txBody>
      </p:sp>
      <p:pic>
        <p:nvPicPr>
          <p:cNvPr id="5" name="Picture 4">
            <a:extLst>
              <a:ext uri="{FF2B5EF4-FFF2-40B4-BE49-F238E27FC236}">
                <a16:creationId xmlns:a16="http://schemas.microsoft.com/office/drawing/2014/main" id="{F555F675-46A8-50E6-02C0-748F995FA127}"/>
              </a:ext>
            </a:extLst>
          </p:cNvPr>
          <p:cNvPicPr>
            <a:picLocks noChangeAspect="1"/>
          </p:cNvPicPr>
          <p:nvPr/>
        </p:nvPicPr>
        <p:blipFill>
          <a:blip r:embed="rId2"/>
          <a:stretch>
            <a:fillRect/>
          </a:stretch>
        </p:blipFill>
        <p:spPr>
          <a:xfrm>
            <a:off x="8082680" y="341243"/>
            <a:ext cx="3795309" cy="2935923"/>
          </a:xfrm>
          <a:prstGeom prst="rect">
            <a:avLst/>
          </a:prstGeom>
        </p:spPr>
      </p:pic>
      <p:pic>
        <p:nvPicPr>
          <p:cNvPr id="6" name="Picture 5">
            <a:extLst>
              <a:ext uri="{FF2B5EF4-FFF2-40B4-BE49-F238E27FC236}">
                <a16:creationId xmlns:a16="http://schemas.microsoft.com/office/drawing/2014/main" id="{A141B64E-1BE2-490B-E295-E5D69C23CF62}"/>
              </a:ext>
            </a:extLst>
          </p:cNvPr>
          <p:cNvPicPr>
            <a:picLocks noChangeAspect="1"/>
          </p:cNvPicPr>
          <p:nvPr/>
        </p:nvPicPr>
        <p:blipFill>
          <a:blip r:embed="rId3"/>
          <a:stretch>
            <a:fillRect/>
          </a:stretch>
        </p:blipFill>
        <p:spPr>
          <a:xfrm>
            <a:off x="9030041" y="3412346"/>
            <a:ext cx="2848567" cy="2969229"/>
          </a:xfrm>
          <a:prstGeom prst="rect">
            <a:avLst/>
          </a:prstGeom>
        </p:spPr>
      </p:pic>
      <p:pic>
        <p:nvPicPr>
          <p:cNvPr id="2" name="Picture 1" descr="Logo, company name&#10;&#10;Description automatically generated">
            <a:extLst>
              <a:ext uri="{FF2B5EF4-FFF2-40B4-BE49-F238E27FC236}">
                <a16:creationId xmlns:a16="http://schemas.microsoft.com/office/drawing/2014/main" id="{ECA4CED3-5E66-F4F8-3DDE-1D07378E2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599594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322D-7BB9-49C8-BD0D-47DEFE0F7712}"/>
              </a:ext>
            </a:extLst>
          </p:cNvPr>
          <p:cNvSpPr>
            <a:spLocks noGrp="1"/>
          </p:cNvSpPr>
          <p:nvPr>
            <p:ph type="title"/>
          </p:nvPr>
        </p:nvSpPr>
        <p:spPr>
          <a:xfrm>
            <a:off x="258918" y="131678"/>
            <a:ext cx="10515600" cy="1286611"/>
          </a:xfrm>
        </p:spPr>
        <p:txBody>
          <a:bodyPr/>
          <a:lstStyle/>
          <a:p>
            <a:r>
              <a:rPr lang="en-US" dirty="0"/>
              <a:t>From Solar Radiation to </a:t>
            </a:r>
            <a:r>
              <a:rPr lang="en-US" dirty="0" err="1"/>
              <a:t>EvapoTranspiration</a:t>
            </a:r>
            <a:endParaRPr lang="en-US" dirty="0"/>
          </a:p>
        </p:txBody>
      </p:sp>
      <p:pic>
        <p:nvPicPr>
          <p:cNvPr id="4" name="Picture 3">
            <a:extLst>
              <a:ext uri="{FF2B5EF4-FFF2-40B4-BE49-F238E27FC236}">
                <a16:creationId xmlns:a16="http://schemas.microsoft.com/office/drawing/2014/main" id="{8654BD6B-CB68-47EF-AFA2-5CB61B092B26}"/>
              </a:ext>
            </a:extLst>
          </p:cNvPr>
          <p:cNvPicPr>
            <a:picLocks noChangeAspect="1"/>
          </p:cNvPicPr>
          <p:nvPr/>
        </p:nvPicPr>
        <p:blipFill>
          <a:blip r:embed="rId3"/>
          <a:stretch>
            <a:fillRect/>
          </a:stretch>
        </p:blipFill>
        <p:spPr>
          <a:xfrm>
            <a:off x="246542" y="2647585"/>
            <a:ext cx="2893492" cy="1673444"/>
          </a:xfrm>
          <a:prstGeom prst="rect">
            <a:avLst/>
          </a:prstGeom>
        </p:spPr>
      </p:pic>
      <p:pic>
        <p:nvPicPr>
          <p:cNvPr id="6" name="Picture 5">
            <a:extLst>
              <a:ext uri="{FF2B5EF4-FFF2-40B4-BE49-F238E27FC236}">
                <a16:creationId xmlns:a16="http://schemas.microsoft.com/office/drawing/2014/main" id="{9E2F8F44-1901-430E-8109-E093BCFE5C08}"/>
              </a:ext>
            </a:extLst>
          </p:cNvPr>
          <p:cNvPicPr>
            <a:picLocks noChangeAspect="1"/>
          </p:cNvPicPr>
          <p:nvPr/>
        </p:nvPicPr>
        <p:blipFill>
          <a:blip r:embed="rId4"/>
          <a:stretch>
            <a:fillRect/>
          </a:stretch>
        </p:blipFill>
        <p:spPr>
          <a:xfrm>
            <a:off x="3631492" y="2443760"/>
            <a:ext cx="3770452" cy="2081094"/>
          </a:xfrm>
          <a:prstGeom prst="rect">
            <a:avLst/>
          </a:prstGeom>
        </p:spPr>
      </p:pic>
      <p:pic>
        <p:nvPicPr>
          <p:cNvPr id="8" name="Picture 7">
            <a:extLst>
              <a:ext uri="{FF2B5EF4-FFF2-40B4-BE49-F238E27FC236}">
                <a16:creationId xmlns:a16="http://schemas.microsoft.com/office/drawing/2014/main" id="{F1C003EA-A58C-4DED-BF62-237127CAEE2A}"/>
              </a:ext>
            </a:extLst>
          </p:cNvPr>
          <p:cNvPicPr>
            <a:picLocks noChangeAspect="1"/>
          </p:cNvPicPr>
          <p:nvPr/>
        </p:nvPicPr>
        <p:blipFill>
          <a:blip r:embed="rId5"/>
          <a:stretch>
            <a:fillRect/>
          </a:stretch>
        </p:blipFill>
        <p:spPr>
          <a:xfrm>
            <a:off x="8217408" y="2222483"/>
            <a:ext cx="3615417" cy="2636158"/>
          </a:xfrm>
          <a:prstGeom prst="rect">
            <a:avLst/>
          </a:prstGeom>
        </p:spPr>
      </p:pic>
      <p:sp>
        <p:nvSpPr>
          <p:cNvPr id="11" name="TextBox 10">
            <a:extLst>
              <a:ext uri="{FF2B5EF4-FFF2-40B4-BE49-F238E27FC236}">
                <a16:creationId xmlns:a16="http://schemas.microsoft.com/office/drawing/2014/main" id="{45BC62B4-C499-4B25-8A30-795930869035}"/>
              </a:ext>
            </a:extLst>
          </p:cNvPr>
          <p:cNvSpPr txBox="1"/>
          <p:nvPr/>
        </p:nvSpPr>
        <p:spPr>
          <a:xfrm>
            <a:off x="292993" y="2222483"/>
            <a:ext cx="2930767" cy="400110"/>
          </a:xfrm>
          <a:prstGeom prst="rect">
            <a:avLst/>
          </a:prstGeom>
          <a:noFill/>
        </p:spPr>
        <p:txBody>
          <a:bodyPr wrap="square" rtlCol="0">
            <a:spAutoFit/>
          </a:bodyPr>
          <a:lstStyle/>
          <a:p>
            <a:r>
              <a:rPr lang="en-US" sz="2000" dirty="0"/>
              <a:t>Solar radiation =&gt; energy</a:t>
            </a:r>
          </a:p>
        </p:txBody>
      </p:sp>
      <p:sp>
        <p:nvSpPr>
          <p:cNvPr id="12" name="TextBox 11">
            <a:extLst>
              <a:ext uri="{FF2B5EF4-FFF2-40B4-BE49-F238E27FC236}">
                <a16:creationId xmlns:a16="http://schemas.microsoft.com/office/drawing/2014/main" id="{93A44021-D77B-4802-A66D-E8335319A60E}"/>
              </a:ext>
            </a:extLst>
          </p:cNvPr>
          <p:cNvSpPr txBox="1"/>
          <p:nvPr/>
        </p:nvSpPr>
        <p:spPr>
          <a:xfrm>
            <a:off x="4139514" y="2043650"/>
            <a:ext cx="3058864" cy="400110"/>
          </a:xfrm>
          <a:prstGeom prst="rect">
            <a:avLst/>
          </a:prstGeom>
          <a:noFill/>
        </p:spPr>
        <p:txBody>
          <a:bodyPr wrap="square" rtlCol="0">
            <a:spAutoFit/>
          </a:bodyPr>
          <a:lstStyle/>
          <a:p>
            <a:r>
              <a:rPr lang="en-US" sz="2000" dirty="0"/>
              <a:t>Land Surface Temperature</a:t>
            </a:r>
          </a:p>
        </p:txBody>
      </p:sp>
      <p:sp>
        <p:nvSpPr>
          <p:cNvPr id="15" name="Arrow: Right 14">
            <a:extLst>
              <a:ext uri="{FF2B5EF4-FFF2-40B4-BE49-F238E27FC236}">
                <a16:creationId xmlns:a16="http://schemas.microsoft.com/office/drawing/2014/main" id="{17B58DD5-D01B-4228-B765-7ED6C94E53C5}"/>
              </a:ext>
            </a:extLst>
          </p:cNvPr>
          <p:cNvSpPr/>
          <p:nvPr/>
        </p:nvSpPr>
        <p:spPr>
          <a:xfrm>
            <a:off x="2892402" y="3191699"/>
            <a:ext cx="1070449" cy="5852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ECEF27FB-3EA5-4300-A967-D46104D67DE6}"/>
              </a:ext>
            </a:extLst>
          </p:cNvPr>
          <p:cNvSpPr/>
          <p:nvPr/>
        </p:nvSpPr>
        <p:spPr>
          <a:xfrm rot="2291538">
            <a:off x="4930131" y="4835130"/>
            <a:ext cx="1376070" cy="5852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FC8E48E-96B8-4D0C-ABF7-1A9000CE9306}"/>
              </a:ext>
            </a:extLst>
          </p:cNvPr>
          <p:cNvSpPr txBox="1"/>
          <p:nvPr/>
        </p:nvSpPr>
        <p:spPr>
          <a:xfrm>
            <a:off x="8592616" y="1822373"/>
            <a:ext cx="2930767" cy="400110"/>
          </a:xfrm>
          <a:prstGeom prst="rect">
            <a:avLst/>
          </a:prstGeom>
          <a:noFill/>
        </p:spPr>
        <p:txBody>
          <a:bodyPr wrap="square" rtlCol="0">
            <a:spAutoFit/>
          </a:bodyPr>
          <a:lstStyle/>
          <a:p>
            <a:r>
              <a:rPr lang="en-US" sz="2000" dirty="0"/>
              <a:t>Actual </a:t>
            </a:r>
            <a:r>
              <a:rPr lang="en-US" sz="2000" dirty="0" err="1"/>
              <a:t>EvapoTranspiration</a:t>
            </a:r>
            <a:endParaRPr lang="en-US" sz="2000" dirty="0"/>
          </a:p>
        </p:txBody>
      </p:sp>
      <p:sp>
        <p:nvSpPr>
          <p:cNvPr id="18" name="Rectangle 17">
            <a:extLst>
              <a:ext uri="{FF2B5EF4-FFF2-40B4-BE49-F238E27FC236}">
                <a16:creationId xmlns:a16="http://schemas.microsoft.com/office/drawing/2014/main" id="{FF05394D-831D-441B-946F-21FFDF9CD2D1}"/>
              </a:ext>
            </a:extLst>
          </p:cNvPr>
          <p:cNvSpPr/>
          <p:nvPr/>
        </p:nvSpPr>
        <p:spPr>
          <a:xfrm>
            <a:off x="6339840" y="5230368"/>
            <a:ext cx="2962656" cy="110551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rPr>
              <a:t>MODEL</a:t>
            </a:r>
          </a:p>
        </p:txBody>
      </p:sp>
      <p:sp>
        <p:nvSpPr>
          <p:cNvPr id="19" name="Arrow: Right 18">
            <a:extLst>
              <a:ext uri="{FF2B5EF4-FFF2-40B4-BE49-F238E27FC236}">
                <a16:creationId xmlns:a16="http://schemas.microsoft.com/office/drawing/2014/main" id="{643FA6D4-406F-49D8-A234-176D8CF28D6E}"/>
              </a:ext>
            </a:extLst>
          </p:cNvPr>
          <p:cNvSpPr/>
          <p:nvPr/>
        </p:nvSpPr>
        <p:spPr>
          <a:xfrm rot="19221791">
            <a:off x="9369965" y="4903592"/>
            <a:ext cx="1376070" cy="5852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CFB9B8C1-F8DA-DA01-8C83-9A89F4232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549756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8767AD8-28AA-B269-ED04-7B8D63C22D8B}"/>
              </a:ext>
            </a:extLst>
          </p:cNvPr>
          <p:cNvSpPr/>
          <p:nvPr/>
        </p:nvSpPr>
        <p:spPr>
          <a:xfrm>
            <a:off x="283029" y="1173008"/>
            <a:ext cx="4004261" cy="55979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687EA7E6-E7E9-B4CE-EB76-DFC246AEA4FA}"/>
              </a:ext>
            </a:extLst>
          </p:cNvPr>
          <p:cNvSpPr/>
          <p:nvPr/>
        </p:nvSpPr>
        <p:spPr>
          <a:xfrm>
            <a:off x="9500158" y="1523917"/>
            <a:ext cx="1594022" cy="139631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A02407-F29B-5C73-589F-5C36728E9840}"/>
              </a:ext>
            </a:extLst>
          </p:cNvPr>
          <p:cNvSpPr>
            <a:spLocks noGrp="1"/>
          </p:cNvSpPr>
          <p:nvPr>
            <p:ph type="title"/>
          </p:nvPr>
        </p:nvSpPr>
        <p:spPr>
          <a:xfrm>
            <a:off x="368645" y="365126"/>
            <a:ext cx="11097449" cy="584644"/>
          </a:xfrm>
        </p:spPr>
        <p:txBody>
          <a:bodyPr>
            <a:normAutofit fontScale="90000"/>
          </a:bodyPr>
          <a:lstStyle/>
          <a:p>
            <a:r>
              <a:rPr lang="en-US" dirty="0"/>
              <a:t>SSEBop Model – Simplified Surface Energy Balance</a:t>
            </a:r>
          </a:p>
        </p:txBody>
      </p:sp>
      <p:grpSp>
        <p:nvGrpSpPr>
          <p:cNvPr id="42" name="Group 41">
            <a:extLst>
              <a:ext uri="{FF2B5EF4-FFF2-40B4-BE49-F238E27FC236}">
                <a16:creationId xmlns:a16="http://schemas.microsoft.com/office/drawing/2014/main" id="{8623C023-D99E-8237-5EB7-0D253951AD86}"/>
              </a:ext>
            </a:extLst>
          </p:cNvPr>
          <p:cNvGrpSpPr/>
          <p:nvPr/>
        </p:nvGrpSpPr>
        <p:grpSpPr>
          <a:xfrm>
            <a:off x="4413776" y="1173008"/>
            <a:ext cx="7052318" cy="5319866"/>
            <a:chOff x="1247367" y="1143000"/>
            <a:chExt cx="7052318" cy="5319866"/>
          </a:xfrm>
        </p:grpSpPr>
        <p:pic>
          <p:nvPicPr>
            <p:cNvPr id="43" name="Picture 42">
              <a:extLst>
                <a:ext uri="{FF2B5EF4-FFF2-40B4-BE49-F238E27FC236}">
                  <a16:creationId xmlns:a16="http://schemas.microsoft.com/office/drawing/2014/main" id="{3CFEC579-E447-25D0-7EA5-F951A41DB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3698" y="3798049"/>
              <a:ext cx="1665805" cy="889413"/>
            </a:xfrm>
            <a:prstGeom prst="roundRect">
              <a:avLst>
                <a:gd name="adj" fmla="val 8594"/>
              </a:avLst>
            </a:prstGeom>
            <a:solidFill>
              <a:srgbClr val="FFFFFF">
                <a:shade val="85000"/>
              </a:srgbClr>
            </a:solidFill>
            <a:ln>
              <a:noFill/>
            </a:ln>
            <a:effectLst/>
          </p:spPr>
        </p:pic>
        <p:sp>
          <p:nvSpPr>
            <p:cNvPr id="44" name="Rounded Rectangle 4">
              <a:extLst>
                <a:ext uri="{FF2B5EF4-FFF2-40B4-BE49-F238E27FC236}">
                  <a16:creationId xmlns:a16="http://schemas.microsoft.com/office/drawing/2014/main" id="{A701F8C7-2A74-B256-8172-282BFD184003}"/>
                </a:ext>
              </a:extLst>
            </p:cNvPr>
            <p:cNvSpPr>
              <a:spLocks noChangeArrowheads="1"/>
            </p:cNvSpPr>
            <p:nvPr/>
          </p:nvSpPr>
          <p:spPr bwMode="auto">
            <a:xfrm>
              <a:off x="1712609" y="4024784"/>
              <a:ext cx="1524000" cy="544830"/>
            </a:xfrm>
            <a:prstGeom prst="roundRect">
              <a:avLst>
                <a:gd name="adj" fmla="val 16667"/>
              </a:avLst>
            </a:prstGeom>
            <a:solidFill>
              <a:schemeClr val="accent5">
                <a:lumMod val="60000"/>
                <a:lumOff val="40000"/>
              </a:schemeClr>
            </a:solidFill>
            <a:ln w="9525">
              <a:solidFill>
                <a:srgbClr val="000000"/>
              </a:solidFill>
              <a:round/>
              <a:headEnd/>
              <a:tailEnd/>
            </a:ln>
          </p:spPr>
          <p:txBody>
            <a:bodyPr>
              <a:spAutoFit/>
            </a:bodyPr>
            <a:lstStyle>
              <a:lvl1pPr>
                <a:spcBef>
                  <a:spcPct val="20000"/>
                </a:spcBef>
                <a:buClr>
                  <a:srgbClr val="FCC539"/>
                </a:buClr>
                <a:buSzPct val="125000"/>
                <a:buFont typeface="Wingdings" pitchFamily="-107" charset="2"/>
                <a:buChar char="§"/>
                <a:defRPr sz="2800" b="1">
                  <a:solidFill>
                    <a:schemeClr val="bg1"/>
                  </a:solidFill>
                  <a:latin typeface="Arial" charset="0"/>
                  <a:ea typeface="ＭＳ Ｐゴシック" pitchFamily="-107" charset="-128"/>
                </a:defRPr>
              </a:lvl1pPr>
              <a:lvl2pPr marL="742950" indent="-285750">
                <a:spcBef>
                  <a:spcPct val="20000"/>
                </a:spcBef>
                <a:buClr>
                  <a:srgbClr val="FCC539"/>
                </a:buClr>
                <a:buSzPct val="125000"/>
                <a:buFont typeface="Wingdings" pitchFamily="-107" charset="2"/>
                <a:buChar char="§"/>
                <a:defRPr sz="2400">
                  <a:solidFill>
                    <a:schemeClr val="bg1"/>
                  </a:solidFill>
                  <a:latin typeface="Arial" charset="0"/>
                  <a:ea typeface="ＭＳ Ｐゴシック" pitchFamily="-107" charset="-128"/>
                </a:defRPr>
              </a:lvl2pPr>
              <a:lvl3pPr marL="1143000" indent="-228600">
                <a:spcBef>
                  <a:spcPct val="20000"/>
                </a:spcBef>
                <a:buClr>
                  <a:srgbClr val="FCC539"/>
                </a:buClr>
                <a:buSzPct val="125000"/>
                <a:buFont typeface="Wingdings" pitchFamily="-107" charset="2"/>
                <a:buChar char="§"/>
                <a:defRPr sz="2000">
                  <a:solidFill>
                    <a:schemeClr val="bg1"/>
                  </a:solidFill>
                  <a:latin typeface="Arial" charset="0"/>
                  <a:ea typeface="ＭＳ Ｐゴシック" pitchFamily="-107" charset="-128"/>
                </a:defRPr>
              </a:lvl3pPr>
              <a:lvl4pPr marL="16002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4pPr>
              <a:lvl5pPr marL="20574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5pPr>
              <a:lvl6pPr marL="25146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6pPr>
              <a:lvl7pPr marL="29718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7pPr>
              <a:lvl8pPr marL="34290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8pPr>
              <a:lvl9pPr marL="38862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9pPr>
            </a:lstStyle>
            <a:p>
              <a:pPr>
                <a:spcBef>
                  <a:spcPct val="50000"/>
                </a:spcBef>
                <a:buClrTx/>
                <a:buSzTx/>
                <a:buFontTx/>
                <a:buNone/>
              </a:pPr>
              <a:endParaRPr lang="en-US" altLang="en-US" sz="2600" b="0" dirty="0">
                <a:solidFill>
                  <a:schemeClr val="tx1"/>
                </a:solidFill>
              </a:endParaRPr>
            </a:p>
          </p:txBody>
        </p:sp>
        <p:sp>
          <p:nvSpPr>
            <p:cNvPr id="45" name="TextBox 8">
              <a:extLst>
                <a:ext uri="{FF2B5EF4-FFF2-40B4-BE49-F238E27FC236}">
                  <a16:creationId xmlns:a16="http://schemas.microsoft.com/office/drawing/2014/main" id="{B96EA760-38A2-D27C-BCB8-5B5A3296FF6B}"/>
                </a:ext>
              </a:extLst>
            </p:cNvPr>
            <p:cNvSpPr txBox="1">
              <a:spLocks noChangeArrowheads="1"/>
            </p:cNvSpPr>
            <p:nvPr/>
          </p:nvSpPr>
          <p:spPr bwMode="auto">
            <a:xfrm>
              <a:off x="1789607" y="4011775"/>
              <a:ext cx="152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C539"/>
                </a:buClr>
                <a:buSzPct val="125000"/>
                <a:buFont typeface="Wingdings" pitchFamily="-107" charset="2"/>
                <a:buChar char="§"/>
                <a:defRPr sz="2800" b="1">
                  <a:solidFill>
                    <a:schemeClr val="bg1"/>
                  </a:solidFill>
                  <a:latin typeface="Arial" charset="0"/>
                  <a:ea typeface="ＭＳ Ｐゴシック" pitchFamily="-107" charset="-128"/>
                </a:defRPr>
              </a:lvl1pPr>
              <a:lvl2pPr marL="742950" indent="-285750">
                <a:spcBef>
                  <a:spcPct val="20000"/>
                </a:spcBef>
                <a:buClr>
                  <a:srgbClr val="FCC539"/>
                </a:buClr>
                <a:buSzPct val="125000"/>
                <a:buFont typeface="Wingdings" pitchFamily="-107" charset="2"/>
                <a:buChar char="§"/>
                <a:defRPr sz="2400">
                  <a:solidFill>
                    <a:schemeClr val="bg1"/>
                  </a:solidFill>
                  <a:latin typeface="Arial" charset="0"/>
                  <a:ea typeface="ＭＳ Ｐゴシック" pitchFamily="-107" charset="-128"/>
                </a:defRPr>
              </a:lvl2pPr>
              <a:lvl3pPr marL="1143000" indent="-228600">
                <a:spcBef>
                  <a:spcPct val="20000"/>
                </a:spcBef>
                <a:buClr>
                  <a:srgbClr val="FCC539"/>
                </a:buClr>
                <a:buSzPct val="125000"/>
                <a:buFont typeface="Wingdings" pitchFamily="-107" charset="2"/>
                <a:buChar char="§"/>
                <a:defRPr sz="2000">
                  <a:solidFill>
                    <a:schemeClr val="bg1"/>
                  </a:solidFill>
                  <a:latin typeface="Arial" charset="0"/>
                  <a:ea typeface="ＭＳ Ｐゴシック" pitchFamily="-107" charset="-128"/>
                </a:defRPr>
              </a:lvl3pPr>
              <a:lvl4pPr marL="16002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4pPr>
              <a:lvl5pPr marL="20574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5pPr>
              <a:lvl6pPr marL="25146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6pPr>
              <a:lvl7pPr marL="29718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7pPr>
              <a:lvl8pPr marL="34290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8pPr>
              <a:lvl9pPr marL="38862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9pPr>
            </a:lstStyle>
            <a:p>
              <a:pPr algn="ctr">
                <a:spcBef>
                  <a:spcPct val="0"/>
                </a:spcBef>
                <a:buClrTx/>
                <a:buSzTx/>
                <a:buFontTx/>
                <a:buNone/>
              </a:pPr>
              <a:r>
                <a:rPr lang="en-US" altLang="en-US" sz="2400" dirty="0">
                  <a:solidFill>
                    <a:schemeClr val="tx1"/>
                  </a:solidFill>
                </a:rPr>
                <a:t>ET</a:t>
              </a:r>
              <a:r>
                <a:rPr lang="en-US" altLang="en-US" baseline="-25000" dirty="0">
                  <a:solidFill>
                    <a:schemeClr val="tx1"/>
                  </a:solidFill>
                </a:rPr>
                <a:t>fraction</a:t>
              </a:r>
              <a:r>
                <a:rPr lang="en-US" altLang="en-US" sz="2400" b="0" dirty="0">
                  <a:solidFill>
                    <a:schemeClr val="tx1"/>
                  </a:solidFill>
                </a:rPr>
                <a:t> </a:t>
              </a:r>
            </a:p>
          </p:txBody>
        </p:sp>
        <p:sp>
          <p:nvSpPr>
            <p:cNvPr id="46" name="TextBox 45">
              <a:extLst>
                <a:ext uri="{FF2B5EF4-FFF2-40B4-BE49-F238E27FC236}">
                  <a16:creationId xmlns:a16="http://schemas.microsoft.com/office/drawing/2014/main" id="{CB4895FF-7446-DB4A-4033-A4B08C1B40D4}"/>
                </a:ext>
              </a:extLst>
            </p:cNvPr>
            <p:cNvSpPr txBox="1">
              <a:spLocks noChangeArrowheads="1"/>
            </p:cNvSpPr>
            <p:nvPr/>
          </p:nvSpPr>
          <p:spPr bwMode="auto">
            <a:xfrm>
              <a:off x="3106921" y="2419290"/>
              <a:ext cx="21818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CC539"/>
                </a:buClr>
                <a:buSzPct val="125000"/>
                <a:buFont typeface="Wingdings" pitchFamily="-107" charset="2"/>
                <a:buChar char="§"/>
                <a:defRPr sz="2800" b="1">
                  <a:solidFill>
                    <a:schemeClr val="bg1"/>
                  </a:solidFill>
                  <a:latin typeface="Arial" charset="0"/>
                  <a:ea typeface="ＭＳ Ｐゴシック" pitchFamily="-107" charset="-128"/>
                </a:defRPr>
              </a:lvl1pPr>
              <a:lvl2pPr marL="742950" indent="-285750">
                <a:spcBef>
                  <a:spcPct val="20000"/>
                </a:spcBef>
                <a:buClr>
                  <a:srgbClr val="FCC539"/>
                </a:buClr>
                <a:buSzPct val="125000"/>
                <a:buFont typeface="Wingdings" pitchFamily="-107" charset="2"/>
                <a:buChar char="§"/>
                <a:defRPr sz="2400">
                  <a:solidFill>
                    <a:schemeClr val="bg1"/>
                  </a:solidFill>
                  <a:latin typeface="Arial" charset="0"/>
                  <a:ea typeface="ＭＳ Ｐゴシック" pitchFamily="-107" charset="-128"/>
                </a:defRPr>
              </a:lvl2pPr>
              <a:lvl3pPr marL="1143000" indent="-228600">
                <a:spcBef>
                  <a:spcPct val="20000"/>
                </a:spcBef>
                <a:buClr>
                  <a:srgbClr val="FCC539"/>
                </a:buClr>
                <a:buSzPct val="125000"/>
                <a:buFont typeface="Wingdings" pitchFamily="-107" charset="2"/>
                <a:buChar char="§"/>
                <a:defRPr sz="2000">
                  <a:solidFill>
                    <a:schemeClr val="bg1"/>
                  </a:solidFill>
                  <a:latin typeface="Arial" charset="0"/>
                  <a:ea typeface="ＭＳ Ｐゴシック" pitchFamily="-107" charset="-128"/>
                </a:defRPr>
              </a:lvl3pPr>
              <a:lvl4pPr marL="16002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4pPr>
              <a:lvl5pPr marL="20574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5pPr>
              <a:lvl6pPr marL="25146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6pPr>
              <a:lvl7pPr marL="29718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7pPr>
              <a:lvl8pPr marL="34290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8pPr>
              <a:lvl9pPr marL="38862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9pPr>
            </a:lstStyle>
            <a:p>
              <a:pPr algn="ctr">
                <a:spcBef>
                  <a:spcPct val="0"/>
                </a:spcBef>
                <a:buClrTx/>
                <a:buSzTx/>
                <a:buFontTx/>
                <a:buNone/>
              </a:pPr>
              <a:r>
                <a:rPr lang="en-US" altLang="en-US" sz="2000" dirty="0">
                  <a:solidFill>
                    <a:schemeClr val="tx1"/>
                  </a:solidFill>
                  <a:latin typeface="Corbel" panose="020B0503020204020204" pitchFamily="34" charset="0"/>
                </a:rPr>
                <a:t>Air Temperature </a:t>
              </a:r>
            </a:p>
          </p:txBody>
        </p:sp>
        <p:sp>
          <p:nvSpPr>
            <p:cNvPr id="48" name="TextBox 47">
              <a:extLst>
                <a:ext uri="{FF2B5EF4-FFF2-40B4-BE49-F238E27FC236}">
                  <a16:creationId xmlns:a16="http://schemas.microsoft.com/office/drawing/2014/main" id="{A8AC73BE-FF60-B48D-865C-018AB4324023}"/>
                </a:ext>
              </a:extLst>
            </p:cNvPr>
            <p:cNvSpPr txBox="1">
              <a:spLocks noChangeArrowheads="1"/>
            </p:cNvSpPr>
            <p:nvPr/>
          </p:nvSpPr>
          <p:spPr bwMode="auto">
            <a:xfrm>
              <a:off x="6360647" y="15409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C539"/>
                </a:buClr>
                <a:buSzPct val="125000"/>
                <a:buFont typeface="Wingdings" pitchFamily="-107" charset="2"/>
                <a:buChar char="§"/>
                <a:defRPr sz="2800" b="1">
                  <a:solidFill>
                    <a:schemeClr val="bg1"/>
                  </a:solidFill>
                  <a:latin typeface="Arial" charset="0"/>
                  <a:ea typeface="ＭＳ Ｐゴシック" pitchFamily="-107" charset="-128"/>
                </a:defRPr>
              </a:lvl1pPr>
              <a:lvl2pPr marL="742950" indent="-285750">
                <a:spcBef>
                  <a:spcPct val="20000"/>
                </a:spcBef>
                <a:buClr>
                  <a:srgbClr val="FCC539"/>
                </a:buClr>
                <a:buSzPct val="125000"/>
                <a:buFont typeface="Wingdings" pitchFamily="-107" charset="2"/>
                <a:buChar char="§"/>
                <a:defRPr sz="2400">
                  <a:solidFill>
                    <a:schemeClr val="bg1"/>
                  </a:solidFill>
                  <a:latin typeface="Arial" charset="0"/>
                  <a:ea typeface="ＭＳ Ｐゴシック" pitchFamily="-107" charset="-128"/>
                </a:defRPr>
              </a:lvl2pPr>
              <a:lvl3pPr marL="1143000" indent="-228600">
                <a:spcBef>
                  <a:spcPct val="20000"/>
                </a:spcBef>
                <a:buClr>
                  <a:srgbClr val="FCC539"/>
                </a:buClr>
                <a:buSzPct val="125000"/>
                <a:buFont typeface="Wingdings" pitchFamily="-107" charset="2"/>
                <a:buChar char="§"/>
                <a:defRPr sz="2000">
                  <a:solidFill>
                    <a:schemeClr val="bg1"/>
                  </a:solidFill>
                  <a:latin typeface="Arial" charset="0"/>
                  <a:ea typeface="ＭＳ Ｐゴシック" pitchFamily="-107" charset="-128"/>
                </a:defRPr>
              </a:lvl3pPr>
              <a:lvl4pPr marL="16002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4pPr>
              <a:lvl5pPr marL="20574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5pPr>
              <a:lvl6pPr marL="25146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6pPr>
              <a:lvl7pPr marL="29718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7pPr>
              <a:lvl8pPr marL="34290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8pPr>
              <a:lvl9pPr marL="38862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9pPr>
            </a:lstStyle>
            <a:p>
              <a:pPr algn="ctr">
                <a:spcBef>
                  <a:spcPct val="0"/>
                </a:spcBef>
                <a:buClrTx/>
                <a:buSzTx/>
                <a:buFontTx/>
                <a:buNone/>
              </a:pPr>
              <a:r>
                <a:rPr lang="en-US" altLang="en-US" sz="2000" dirty="0">
                  <a:solidFill>
                    <a:schemeClr val="tx1"/>
                  </a:solidFill>
                </a:rPr>
                <a:t>Weather Data </a:t>
              </a:r>
            </a:p>
          </p:txBody>
        </p:sp>
        <p:sp>
          <p:nvSpPr>
            <p:cNvPr id="49" name="TextBox 48">
              <a:extLst>
                <a:ext uri="{FF2B5EF4-FFF2-40B4-BE49-F238E27FC236}">
                  <a16:creationId xmlns:a16="http://schemas.microsoft.com/office/drawing/2014/main" id="{D6EF0B8A-3EF8-4A8C-172A-975EA8777E22}"/>
                </a:ext>
              </a:extLst>
            </p:cNvPr>
            <p:cNvSpPr txBox="1">
              <a:spLocks noChangeArrowheads="1"/>
            </p:cNvSpPr>
            <p:nvPr/>
          </p:nvSpPr>
          <p:spPr bwMode="auto">
            <a:xfrm>
              <a:off x="6360646" y="2190734"/>
              <a:ext cx="152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C539"/>
                </a:buClr>
                <a:buSzPct val="125000"/>
                <a:buFont typeface="Wingdings" pitchFamily="-107" charset="2"/>
                <a:buChar char="§"/>
                <a:defRPr sz="2800" b="1">
                  <a:solidFill>
                    <a:schemeClr val="bg1"/>
                  </a:solidFill>
                  <a:latin typeface="Arial" charset="0"/>
                  <a:ea typeface="ＭＳ Ｐゴシック" pitchFamily="-107" charset="-128"/>
                </a:defRPr>
              </a:lvl1pPr>
              <a:lvl2pPr marL="742950" indent="-285750">
                <a:spcBef>
                  <a:spcPct val="20000"/>
                </a:spcBef>
                <a:buClr>
                  <a:srgbClr val="FCC539"/>
                </a:buClr>
                <a:buSzPct val="125000"/>
                <a:buFont typeface="Wingdings" pitchFamily="-107" charset="2"/>
                <a:buChar char="§"/>
                <a:defRPr sz="2400">
                  <a:solidFill>
                    <a:schemeClr val="bg1"/>
                  </a:solidFill>
                  <a:latin typeface="Arial" charset="0"/>
                  <a:ea typeface="ＭＳ Ｐゴシック" pitchFamily="-107" charset="-128"/>
                </a:defRPr>
              </a:lvl2pPr>
              <a:lvl3pPr marL="1143000" indent="-228600">
                <a:spcBef>
                  <a:spcPct val="20000"/>
                </a:spcBef>
                <a:buClr>
                  <a:srgbClr val="FCC539"/>
                </a:buClr>
                <a:buSzPct val="125000"/>
                <a:buFont typeface="Wingdings" pitchFamily="-107" charset="2"/>
                <a:buChar char="§"/>
                <a:defRPr sz="2000">
                  <a:solidFill>
                    <a:schemeClr val="bg1"/>
                  </a:solidFill>
                  <a:latin typeface="Arial" charset="0"/>
                  <a:ea typeface="ＭＳ Ｐゴシック" pitchFamily="-107" charset="-128"/>
                </a:defRPr>
              </a:lvl3pPr>
              <a:lvl4pPr marL="16002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4pPr>
              <a:lvl5pPr marL="20574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5pPr>
              <a:lvl6pPr marL="25146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6pPr>
              <a:lvl7pPr marL="29718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7pPr>
              <a:lvl8pPr marL="34290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8pPr>
              <a:lvl9pPr marL="38862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9pPr>
            </a:lstStyle>
            <a:p>
              <a:pPr algn="ctr">
                <a:spcBef>
                  <a:spcPct val="0"/>
                </a:spcBef>
                <a:buClrTx/>
                <a:buSzTx/>
                <a:buFontTx/>
                <a:buNone/>
              </a:pPr>
              <a:r>
                <a:rPr lang="en-US" altLang="en-US" sz="1400" b="0" dirty="0">
                  <a:solidFill>
                    <a:schemeClr val="tx1"/>
                  </a:solidFill>
                </a:rPr>
                <a:t>Radiation, Temp, Wind, RH, Pressure</a:t>
              </a:r>
            </a:p>
          </p:txBody>
        </p:sp>
        <p:cxnSp>
          <p:nvCxnSpPr>
            <p:cNvPr id="50" name="Straight Arrow Connector 19">
              <a:extLst>
                <a:ext uri="{FF2B5EF4-FFF2-40B4-BE49-F238E27FC236}">
                  <a16:creationId xmlns:a16="http://schemas.microsoft.com/office/drawing/2014/main" id="{C70C3F94-3821-95C0-0747-AC91D8648301}"/>
                </a:ext>
              </a:extLst>
            </p:cNvPr>
            <p:cNvCxnSpPr>
              <a:cxnSpLocks noChangeShapeType="1"/>
              <a:stCxn id="56" idx="2"/>
            </p:cNvCxnSpPr>
            <p:nvPr/>
          </p:nvCxnSpPr>
          <p:spPr bwMode="auto">
            <a:xfrm flipH="1">
              <a:off x="2474609" y="2673677"/>
              <a:ext cx="13654" cy="1331594"/>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sp>
          <p:nvSpPr>
            <p:cNvPr id="51" name="TextBox 20">
              <a:extLst>
                <a:ext uri="{FF2B5EF4-FFF2-40B4-BE49-F238E27FC236}">
                  <a16:creationId xmlns:a16="http://schemas.microsoft.com/office/drawing/2014/main" id="{C94B0805-F472-5DC0-20A0-3AEC31BECF1C}"/>
                </a:ext>
              </a:extLst>
            </p:cNvPr>
            <p:cNvSpPr txBox="1">
              <a:spLocks noChangeArrowheads="1"/>
            </p:cNvSpPr>
            <p:nvPr/>
          </p:nvSpPr>
          <p:spPr bwMode="auto">
            <a:xfrm>
              <a:off x="1247367" y="1143000"/>
              <a:ext cx="3163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CC539"/>
                </a:buClr>
                <a:buSzPct val="125000"/>
                <a:buFont typeface="Wingdings" pitchFamily="-107" charset="2"/>
                <a:buChar char="§"/>
                <a:defRPr sz="2800" b="1">
                  <a:solidFill>
                    <a:schemeClr val="bg1"/>
                  </a:solidFill>
                  <a:latin typeface="Arial" charset="0"/>
                  <a:ea typeface="ＭＳ Ｐゴシック" pitchFamily="-107" charset="-128"/>
                </a:defRPr>
              </a:lvl1pPr>
              <a:lvl2pPr marL="742950" indent="-285750">
                <a:spcBef>
                  <a:spcPct val="20000"/>
                </a:spcBef>
                <a:buClr>
                  <a:srgbClr val="FCC539"/>
                </a:buClr>
                <a:buSzPct val="125000"/>
                <a:buFont typeface="Wingdings" pitchFamily="-107" charset="2"/>
                <a:buChar char="§"/>
                <a:defRPr sz="2400">
                  <a:solidFill>
                    <a:schemeClr val="bg1"/>
                  </a:solidFill>
                  <a:latin typeface="Arial" charset="0"/>
                  <a:ea typeface="ＭＳ Ｐゴシック" pitchFamily="-107" charset="-128"/>
                </a:defRPr>
              </a:lvl2pPr>
              <a:lvl3pPr marL="1143000" indent="-228600">
                <a:spcBef>
                  <a:spcPct val="20000"/>
                </a:spcBef>
                <a:buClr>
                  <a:srgbClr val="FCC539"/>
                </a:buClr>
                <a:buSzPct val="125000"/>
                <a:buFont typeface="Wingdings" pitchFamily="-107" charset="2"/>
                <a:buChar char="§"/>
                <a:defRPr sz="2000">
                  <a:solidFill>
                    <a:schemeClr val="bg1"/>
                  </a:solidFill>
                  <a:latin typeface="Arial" charset="0"/>
                  <a:ea typeface="ＭＳ Ｐゴシック" pitchFamily="-107" charset="-128"/>
                </a:defRPr>
              </a:lvl3pPr>
              <a:lvl4pPr marL="16002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4pPr>
              <a:lvl5pPr marL="20574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5pPr>
              <a:lvl6pPr marL="25146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6pPr>
              <a:lvl7pPr marL="29718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7pPr>
              <a:lvl8pPr marL="34290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8pPr>
              <a:lvl9pPr marL="38862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9pPr>
            </a:lstStyle>
            <a:p>
              <a:pPr>
                <a:spcBef>
                  <a:spcPct val="0"/>
                </a:spcBef>
                <a:buClrTx/>
                <a:buSzTx/>
                <a:buFontTx/>
                <a:buNone/>
              </a:pPr>
              <a:r>
                <a:rPr lang="en-US" altLang="en-US" sz="2000" dirty="0">
                  <a:solidFill>
                    <a:schemeClr val="tx1"/>
                  </a:solidFill>
                  <a:latin typeface="Corbel" panose="020B0503020204020204" pitchFamily="34" charset="0"/>
                </a:rPr>
                <a:t>Land Surface Temperature</a:t>
              </a:r>
            </a:p>
          </p:txBody>
        </p:sp>
        <p:cxnSp>
          <p:nvCxnSpPr>
            <p:cNvPr id="52" name="Straight Arrow Connector 51">
              <a:extLst>
                <a:ext uri="{FF2B5EF4-FFF2-40B4-BE49-F238E27FC236}">
                  <a16:creationId xmlns:a16="http://schemas.microsoft.com/office/drawing/2014/main" id="{B1B3581B-49C8-ABDD-8B30-4AA0A5D7C4B0}"/>
                </a:ext>
              </a:extLst>
            </p:cNvPr>
            <p:cNvCxnSpPr>
              <a:cxnSpLocks/>
            </p:cNvCxnSpPr>
            <p:nvPr/>
          </p:nvCxnSpPr>
          <p:spPr bwMode="auto">
            <a:xfrm flipH="1">
              <a:off x="2488262" y="3288332"/>
              <a:ext cx="823819" cy="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124B3AA3-98D7-A8FC-3B47-FB991E7150A9}"/>
                </a:ext>
              </a:extLst>
            </p:cNvPr>
            <p:cNvCxnSpPr>
              <a:cxnSpLocks/>
            </p:cNvCxnSpPr>
            <p:nvPr/>
          </p:nvCxnSpPr>
          <p:spPr bwMode="auto">
            <a:xfrm>
              <a:off x="4784102" y="4364679"/>
              <a:ext cx="0" cy="279437"/>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54" name="Picture 53">
              <a:extLst>
                <a:ext uri="{FF2B5EF4-FFF2-40B4-BE49-F238E27FC236}">
                  <a16:creationId xmlns:a16="http://schemas.microsoft.com/office/drawing/2014/main" id="{198F7E31-1CA1-156D-7BF8-A9F4D6649D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1987" y="2830078"/>
              <a:ext cx="1611440" cy="864790"/>
            </a:xfrm>
            <a:prstGeom prst="roundRect">
              <a:avLst>
                <a:gd name="adj" fmla="val 8594"/>
              </a:avLst>
            </a:prstGeom>
            <a:solidFill>
              <a:srgbClr val="FFFFFF">
                <a:shade val="85000"/>
              </a:srgbClr>
            </a:solidFill>
            <a:ln>
              <a:noFill/>
            </a:ln>
            <a:effectLst/>
          </p:spPr>
        </p:pic>
        <p:cxnSp>
          <p:nvCxnSpPr>
            <p:cNvPr id="55" name="Straight Arrow Connector 54">
              <a:extLst>
                <a:ext uri="{FF2B5EF4-FFF2-40B4-BE49-F238E27FC236}">
                  <a16:creationId xmlns:a16="http://schemas.microsoft.com/office/drawing/2014/main" id="{DAC21FCE-2CB0-0C6A-7EFB-64853FE8EC9B}"/>
                </a:ext>
              </a:extLst>
            </p:cNvPr>
            <p:cNvCxnSpPr>
              <a:cxnSpLocks/>
            </p:cNvCxnSpPr>
            <p:nvPr/>
          </p:nvCxnSpPr>
          <p:spPr bwMode="auto">
            <a:xfrm flipH="1">
              <a:off x="7122054" y="2925037"/>
              <a:ext cx="1386" cy="884963"/>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56" name="Picture 55">
              <a:extLst>
                <a:ext uri="{FF2B5EF4-FFF2-40B4-BE49-F238E27FC236}">
                  <a16:creationId xmlns:a16="http://schemas.microsoft.com/office/drawing/2014/main" id="{BDFE3039-C4BF-10E7-060B-A134AB3DA7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297" y="1564345"/>
              <a:ext cx="1189931" cy="1109332"/>
            </a:xfrm>
            <a:prstGeom prst="roundRect">
              <a:avLst>
                <a:gd name="adj" fmla="val 8594"/>
              </a:avLst>
            </a:prstGeom>
            <a:solidFill>
              <a:srgbClr val="FFFFFF">
                <a:shade val="85000"/>
              </a:srgbClr>
            </a:solidFill>
            <a:ln>
              <a:noFill/>
            </a:ln>
            <a:effectLst/>
          </p:spPr>
        </p:pic>
        <p:pic>
          <p:nvPicPr>
            <p:cNvPr id="57" name="Picture 56">
              <a:extLst>
                <a:ext uri="{FF2B5EF4-FFF2-40B4-BE49-F238E27FC236}">
                  <a16:creationId xmlns:a16="http://schemas.microsoft.com/office/drawing/2014/main" id="{25D90EB4-B3F7-70D0-BD7C-49461ED8D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4905" y="4657871"/>
              <a:ext cx="1436122" cy="1352499"/>
            </a:xfrm>
            <a:prstGeom prst="roundRect">
              <a:avLst>
                <a:gd name="adj" fmla="val 8594"/>
              </a:avLst>
            </a:prstGeom>
            <a:solidFill>
              <a:srgbClr val="FFFFFF">
                <a:shade val="85000"/>
              </a:srgbClr>
            </a:solidFill>
            <a:ln>
              <a:noFill/>
            </a:ln>
            <a:effectLst/>
          </p:spPr>
        </p:pic>
        <p:cxnSp>
          <p:nvCxnSpPr>
            <p:cNvPr id="59" name="Straight Connector 58">
              <a:extLst>
                <a:ext uri="{FF2B5EF4-FFF2-40B4-BE49-F238E27FC236}">
                  <a16:creationId xmlns:a16="http://schemas.microsoft.com/office/drawing/2014/main" id="{A3147B15-5F21-8990-3342-2708FDAA76EB}"/>
                </a:ext>
              </a:extLst>
            </p:cNvPr>
            <p:cNvCxnSpPr>
              <a:cxnSpLocks noChangeShapeType="1"/>
            </p:cNvCxnSpPr>
            <p:nvPr/>
          </p:nvCxnSpPr>
          <p:spPr bwMode="auto">
            <a:xfrm flipV="1">
              <a:off x="3236609" y="4334951"/>
              <a:ext cx="3124037" cy="22525"/>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64FC676A-3BC8-85A5-0F6D-956D5286EC5E}"/>
                </a:ext>
              </a:extLst>
            </p:cNvPr>
            <p:cNvSpPr txBox="1">
              <a:spLocks noChangeArrowheads="1"/>
            </p:cNvSpPr>
            <p:nvPr/>
          </p:nvSpPr>
          <p:spPr bwMode="auto">
            <a:xfrm>
              <a:off x="6117850" y="4688085"/>
              <a:ext cx="21818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CC539"/>
                </a:buClr>
                <a:buSzPct val="125000"/>
                <a:buFont typeface="Wingdings" pitchFamily="-107" charset="2"/>
                <a:buChar char="§"/>
                <a:defRPr sz="2800" b="1">
                  <a:solidFill>
                    <a:schemeClr val="bg1"/>
                  </a:solidFill>
                  <a:latin typeface="Arial" charset="0"/>
                  <a:ea typeface="ＭＳ Ｐゴシック" pitchFamily="-107" charset="-128"/>
                </a:defRPr>
              </a:lvl1pPr>
              <a:lvl2pPr marL="742950" indent="-285750">
                <a:spcBef>
                  <a:spcPct val="20000"/>
                </a:spcBef>
                <a:buClr>
                  <a:srgbClr val="FCC539"/>
                </a:buClr>
                <a:buSzPct val="125000"/>
                <a:buFont typeface="Wingdings" pitchFamily="-107" charset="2"/>
                <a:buChar char="§"/>
                <a:defRPr sz="2400">
                  <a:solidFill>
                    <a:schemeClr val="bg1"/>
                  </a:solidFill>
                  <a:latin typeface="Arial" charset="0"/>
                  <a:ea typeface="ＭＳ Ｐゴシック" pitchFamily="-107" charset="-128"/>
                </a:defRPr>
              </a:lvl2pPr>
              <a:lvl3pPr marL="1143000" indent="-228600">
                <a:spcBef>
                  <a:spcPct val="20000"/>
                </a:spcBef>
                <a:buClr>
                  <a:srgbClr val="FCC539"/>
                </a:buClr>
                <a:buSzPct val="125000"/>
                <a:buFont typeface="Wingdings" pitchFamily="-107" charset="2"/>
                <a:buChar char="§"/>
                <a:defRPr sz="2000">
                  <a:solidFill>
                    <a:schemeClr val="bg1"/>
                  </a:solidFill>
                  <a:latin typeface="Arial" charset="0"/>
                  <a:ea typeface="ＭＳ Ｐゴシック" pitchFamily="-107" charset="-128"/>
                </a:defRPr>
              </a:lvl3pPr>
              <a:lvl4pPr marL="16002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4pPr>
              <a:lvl5pPr marL="20574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5pPr>
              <a:lvl6pPr marL="25146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6pPr>
              <a:lvl7pPr marL="29718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7pPr>
              <a:lvl8pPr marL="34290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8pPr>
              <a:lvl9pPr marL="38862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9pPr>
            </a:lstStyle>
            <a:p>
              <a:pPr algn="ctr">
                <a:spcBef>
                  <a:spcPct val="0"/>
                </a:spcBef>
                <a:buClrTx/>
                <a:buSzTx/>
                <a:buFontTx/>
                <a:buNone/>
              </a:pPr>
              <a:r>
                <a:rPr lang="en-US" altLang="en-US" sz="2000" dirty="0">
                  <a:solidFill>
                    <a:schemeClr val="tx1"/>
                  </a:solidFill>
                  <a:latin typeface="Corbel" panose="020B0503020204020204" pitchFamily="34" charset="0"/>
                </a:rPr>
                <a:t>Reference ET</a:t>
              </a:r>
            </a:p>
          </p:txBody>
        </p:sp>
        <p:sp>
          <p:nvSpPr>
            <p:cNvPr id="61" name="TextBox 60">
              <a:extLst>
                <a:ext uri="{FF2B5EF4-FFF2-40B4-BE49-F238E27FC236}">
                  <a16:creationId xmlns:a16="http://schemas.microsoft.com/office/drawing/2014/main" id="{CE621C5E-5BC7-FCD0-AFDD-84B66E2996EA}"/>
                </a:ext>
              </a:extLst>
            </p:cNvPr>
            <p:cNvSpPr txBox="1">
              <a:spLocks noChangeArrowheads="1"/>
            </p:cNvSpPr>
            <p:nvPr/>
          </p:nvSpPr>
          <p:spPr bwMode="auto">
            <a:xfrm>
              <a:off x="2451203" y="6062756"/>
              <a:ext cx="4659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CC539"/>
                </a:buClr>
                <a:buSzPct val="125000"/>
                <a:buFont typeface="Wingdings" pitchFamily="-107" charset="2"/>
                <a:buChar char="§"/>
                <a:defRPr sz="2800" b="1">
                  <a:solidFill>
                    <a:schemeClr val="bg1"/>
                  </a:solidFill>
                  <a:latin typeface="Arial" charset="0"/>
                  <a:ea typeface="ＭＳ Ｐゴシック" pitchFamily="-107" charset="-128"/>
                </a:defRPr>
              </a:lvl1pPr>
              <a:lvl2pPr marL="742950" indent="-285750">
                <a:spcBef>
                  <a:spcPct val="20000"/>
                </a:spcBef>
                <a:buClr>
                  <a:srgbClr val="FCC539"/>
                </a:buClr>
                <a:buSzPct val="125000"/>
                <a:buFont typeface="Wingdings" pitchFamily="-107" charset="2"/>
                <a:buChar char="§"/>
                <a:defRPr sz="2400">
                  <a:solidFill>
                    <a:schemeClr val="bg1"/>
                  </a:solidFill>
                  <a:latin typeface="Arial" charset="0"/>
                  <a:ea typeface="ＭＳ Ｐゴシック" pitchFamily="-107" charset="-128"/>
                </a:defRPr>
              </a:lvl2pPr>
              <a:lvl3pPr marL="1143000" indent="-228600">
                <a:spcBef>
                  <a:spcPct val="20000"/>
                </a:spcBef>
                <a:buClr>
                  <a:srgbClr val="FCC539"/>
                </a:buClr>
                <a:buSzPct val="125000"/>
                <a:buFont typeface="Wingdings" pitchFamily="-107" charset="2"/>
                <a:buChar char="§"/>
                <a:defRPr sz="2000">
                  <a:solidFill>
                    <a:schemeClr val="bg1"/>
                  </a:solidFill>
                  <a:latin typeface="Arial" charset="0"/>
                  <a:ea typeface="ＭＳ Ｐゴシック" pitchFamily="-107" charset="-128"/>
                </a:defRPr>
              </a:lvl3pPr>
              <a:lvl4pPr marL="16002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4pPr>
              <a:lvl5pPr marL="20574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5pPr>
              <a:lvl6pPr marL="25146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6pPr>
              <a:lvl7pPr marL="29718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7pPr>
              <a:lvl8pPr marL="34290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8pPr>
              <a:lvl9pPr marL="38862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9pPr>
            </a:lstStyle>
            <a:p>
              <a:pPr algn="ctr">
                <a:spcBef>
                  <a:spcPct val="0"/>
                </a:spcBef>
                <a:buClrTx/>
                <a:buSzTx/>
                <a:buFontTx/>
                <a:buNone/>
              </a:pPr>
              <a:r>
                <a:rPr lang="en-US" altLang="en-US" sz="2000" dirty="0">
                  <a:solidFill>
                    <a:schemeClr val="tx1"/>
                  </a:solidFill>
                  <a:latin typeface="Corbel" panose="020B0503020204020204" pitchFamily="34" charset="0"/>
                </a:rPr>
                <a:t>Actual Evapotranspiration (ET) in mm</a:t>
              </a:r>
            </a:p>
          </p:txBody>
        </p:sp>
        <p:sp>
          <p:nvSpPr>
            <p:cNvPr id="62" name="TextBox 61">
              <a:extLst>
                <a:ext uri="{FF2B5EF4-FFF2-40B4-BE49-F238E27FC236}">
                  <a16:creationId xmlns:a16="http://schemas.microsoft.com/office/drawing/2014/main" id="{3E519A8D-0684-44ED-3815-C0EF149DAAFB}"/>
                </a:ext>
              </a:extLst>
            </p:cNvPr>
            <p:cNvSpPr txBox="1">
              <a:spLocks noChangeArrowheads="1"/>
            </p:cNvSpPr>
            <p:nvPr/>
          </p:nvSpPr>
          <p:spPr bwMode="auto">
            <a:xfrm>
              <a:off x="3682944" y="4024784"/>
              <a:ext cx="21818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CC539"/>
                </a:buClr>
                <a:buSzPct val="125000"/>
                <a:buFont typeface="Wingdings" pitchFamily="-107" charset="2"/>
                <a:buChar char="§"/>
                <a:defRPr sz="2800" b="1">
                  <a:solidFill>
                    <a:schemeClr val="bg1"/>
                  </a:solidFill>
                  <a:latin typeface="Arial" charset="0"/>
                  <a:ea typeface="ＭＳ Ｐゴシック" pitchFamily="-107" charset="-128"/>
                </a:defRPr>
              </a:lvl1pPr>
              <a:lvl2pPr marL="742950" indent="-285750">
                <a:spcBef>
                  <a:spcPct val="20000"/>
                </a:spcBef>
                <a:buClr>
                  <a:srgbClr val="FCC539"/>
                </a:buClr>
                <a:buSzPct val="125000"/>
                <a:buFont typeface="Wingdings" pitchFamily="-107" charset="2"/>
                <a:buChar char="§"/>
                <a:defRPr sz="2400">
                  <a:solidFill>
                    <a:schemeClr val="bg1"/>
                  </a:solidFill>
                  <a:latin typeface="Arial" charset="0"/>
                  <a:ea typeface="ＭＳ Ｐゴシック" pitchFamily="-107" charset="-128"/>
                </a:defRPr>
              </a:lvl2pPr>
              <a:lvl3pPr marL="1143000" indent="-228600">
                <a:spcBef>
                  <a:spcPct val="20000"/>
                </a:spcBef>
                <a:buClr>
                  <a:srgbClr val="FCC539"/>
                </a:buClr>
                <a:buSzPct val="125000"/>
                <a:buFont typeface="Wingdings" pitchFamily="-107" charset="2"/>
                <a:buChar char="§"/>
                <a:defRPr sz="2000">
                  <a:solidFill>
                    <a:schemeClr val="bg1"/>
                  </a:solidFill>
                  <a:latin typeface="Arial" charset="0"/>
                  <a:ea typeface="ＭＳ Ｐゴシック" pitchFamily="-107" charset="-128"/>
                </a:defRPr>
              </a:lvl3pPr>
              <a:lvl4pPr marL="16002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4pPr>
              <a:lvl5pPr marL="2057400" indent="-228600">
                <a:spcBef>
                  <a:spcPct val="20000"/>
                </a:spcBef>
                <a:buClr>
                  <a:srgbClr val="FCC539"/>
                </a:buClr>
                <a:buSzPct val="125000"/>
                <a:buFont typeface="Wingdings" pitchFamily="-107" charset="2"/>
                <a:buChar char="§"/>
                <a:defRPr>
                  <a:solidFill>
                    <a:schemeClr val="bg1"/>
                  </a:solidFill>
                  <a:latin typeface="Arial" charset="0"/>
                  <a:ea typeface="ＭＳ Ｐゴシック" pitchFamily="-107" charset="-128"/>
                </a:defRPr>
              </a:lvl5pPr>
              <a:lvl6pPr marL="25146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6pPr>
              <a:lvl7pPr marL="29718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7pPr>
              <a:lvl8pPr marL="34290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8pPr>
              <a:lvl9pPr marL="3886200" indent="-228600" eaLnBrk="0" fontAlgn="base" hangingPunct="0">
                <a:spcBef>
                  <a:spcPct val="20000"/>
                </a:spcBef>
                <a:spcAft>
                  <a:spcPct val="0"/>
                </a:spcAft>
                <a:buClr>
                  <a:srgbClr val="FCC539"/>
                </a:buClr>
                <a:buSzPct val="125000"/>
                <a:buFont typeface="Wingdings" pitchFamily="-107" charset="2"/>
                <a:buChar char="§"/>
                <a:defRPr>
                  <a:solidFill>
                    <a:schemeClr val="bg1"/>
                  </a:solidFill>
                  <a:latin typeface="Arial" charset="0"/>
                  <a:ea typeface="ＭＳ Ｐゴシック" pitchFamily="-107" charset="-128"/>
                </a:defRPr>
              </a:lvl9pPr>
            </a:lstStyle>
            <a:p>
              <a:pPr algn="ctr">
                <a:spcBef>
                  <a:spcPct val="0"/>
                </a:spcBef>
                <a:buClrTx/>
                <a:buSzTx/>
                <a:buFontTx/>
                <a:buNone/>
              </a:pPr>
              <a:r>
                <a:rPr lang="en-US" altLang="en-US" sz="1600" dirty="0">
                  <a:solidFill>
                    <a:schemeClr val="tx1"/>
                  </a:solidFill>
                  <a:latin typeface="Corbel" panose="020B0503020204020204" pitchFamily="34" charset="0"/>
                </a:rPr>
                <a:t>multiplied</a:t>
              </a:r>
            </a:p>
          </p:txBody>
        </p:sp>
      </p:grpSp>
      <p:pic>
        <p:nvPicPr>
          <p:cNvPr id="3" name="Picture 6" descr="Image result for irrigation pictures">
            <a:extLst>
              <a:ext uri="{FF2B5EF4-FFF2-40B4-BE49-F238E27FC236}">
                <a16:creationId xmlns:a16="http://schemas.microsoft.com/office/drawing/2014/main" id="{CD80A912-BFB0-32C0-855A-C0C964180C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110" y="1445495"/>
            <a:ext cx="29622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908F813-32B9-B965-15DE-B094F478164C}"/>
              </a:ext>
            </a:extLst>
          </p:cNvPr>
          <p:cNvSpPr txBox="1"/>
          <p:nvPr/>
        </p:nvSpPr>
        <p:spPr>
          <a:xfrm>
            <a:off x="537930" y="2518273"/>
            <a:ext cx="1308371" cy="646331"/>
          </a:xfrm>
          <a:prstGeom prst="rect">
            <a:avLst/>
          </a:prstGeom>
          <a:noFill/>
        </p:spPr>
        <p:txBody>
          <a:bodyPr wrap="none">
            <a:spAutoFit/>
          </a:bodyPr>
          <a:lstStyle/>
          <a:p>
            <a:pPr>
              <a:defRPr/>
            </a:pPr>
            <a:r>
              <a:rPr lang="en-US" sz="3600" dirty="0">
                <a:solidFill>
                  <a:srgbClr val="00B0F0"/>
                </a:solidFill>
              </a:rPr>
              <a:t>300 K</a:t>
            </a:r>
          </a:p>
        </p:txBody>
      </p:sp>
      <p:sp>
        <p:nvSpPr>
          <p:cNvPr id="5" name="TextBox 9">
            <a:extLst>
              <a:ext uri="{FF2B5EF4-FFF2-40B4-BE49-F238E27FC236}">
                <a16:creationId xmlns:a16="http://schemas.microsoft.com/office/drawing/2014/main" id="{AC601D0F-58E1-9CDF-7BEB-418070F35772}"/>
              </a:ext>
            </a:extLst>
          </p:cNvPr>
          <p:cNvSpPr txBox="1">
            <a:spLocks noChangeArrowheads="1"/>
          </p:cNvSpPr>
          <p:nvPr/>
        </p:nvSpPr>
        <p:spPr bwMode="auto">
          <a:xfrm>
            <a:off x="532532" y="1459790"/>
            <a:ext cx="1192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b="1" dirty="0"/>
              <a:t>ET = Max</a:t>
            </a:r>
          </a:p>
        </p:txBody>
      </p:sp>
      <p:pic>
        <p:nvPicPr>
          <p:cNvPr id="6" name="Picture 2" descr="Image result for irrigation pictures">
            <a:extLst>
              <a:ext uri="{FF2B5EF4-FFF2-40B4-BE49-F238E27FC236}">
                <a16:creationId xmlns:a16="http://schemas.microsoft.com/office/drawing/2014/main" id="{C1A6A6F0-0E01-85DA-7AAB-D485C1C4106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38" y="3182020"/>
            <a:ext cx="301466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a:extLst>
              <a:ext uri="{FF2B5EF4-FFF2-40B4-BE49-F238E27FC236}">
                <a16:creationId xmlns:a16="http://schemas.microsoft.com/office/drawing/2014/main" id="{6F481B91-58DD-3C2E-1172-EE7098A85FD5}"/>
              </a:ext>
            </a:extLst>
          </p:cNvPr>
          <p:cNvSpPr txBox="1">
            <a:spLocks noChangeArrowheads="1"/>
          </p:cNvSpPr>
          <p:nvPr/>
        </p:nvSpPr>
        <p:spPr bwMode="auto">
          <a:xfrm>
            <a:off x="2851777" y="4231139"/>
            <a:ext cx="13901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3600" b="1" dirty="0">
                <a:solidFill>
                  <a:srgbClr val="FFC000"/>
                </a:solidFill>
              </a:rPr>
              <a:t>310</a:t>
            </a:r>
            <a:r>
              <a:rPr lang="en-US" altLang="en-US" sz="3600" dirty="0">
                <a:solidFill>
                  <a:srgbClr val="FFC000"/>
                </a:solidFill>
              </a:rPr>
              <a:t> K</a:t>
            </a:r>
          </a:p>
        </p:txBody>
      </p:sp>
      <p:sp>
        <p:nvSpPr>
          <p:cNvPr id="8" name="TextBox 25">
            <a:extLst>
              <a:ext uri="{FF2B5EF4-FFF2-40B4-BE49-F238E27FC236}">
                <a16:creationId xmlns:a16="http://schemas.microsoft.com/office/drawing/2014/main" id="{98C2C636-CFFA-9378-7DF6-72FC64E919D7}"/>
              </a:ext>
            </a:extLst>
          </p:cNvPr>
          <p:cNvSpPr txBox="1">
            <a:spLocks noChangeArrowheads="1"/>
          </p:cNvSpPr>
          <p:nvPr/>
        </p:nvSpPr>
        <p:spPr bwMode="auto">
          <a:xfrm>
            <a:off x="1305460" y="3201266"/>
            <a:ext cx="1781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b="1" dirty="0"/>
              <a:t>ET = moderate</a:t>
            </a:r>
          </a:p>
        </p:txBody>
      </p:sp>
      <p:pic>
        <p:nvPicPr>
          <p:cNvPr id="9" name="Picture 8" descr="Image result for irrigation pictures">
            <a:extLst>
              <a:ext uri="{FF2B5EF4-FFF2-40B4-BE49-F238E27FC236}">
                <a16:creationId xmlns:a16="http://schemas.microsoft.com/office/drawing/2014/main" id="{5EB9DCF6-B962-E961-19F9-6E72C5C2C7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425" y="5017839"/>
            <a:ext cx="2748960" cy="15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3">
            <a:extLst>
              <a:ext uri="{FF2B5EF4-FFF2-40B4-BE49-F238E27FC236}">
                <a16:creationId xmlns:a16="http://schemas.microsoft.com/office/drawing/2014/main" id="{A2D9438A-AFDE-4728-6097-71DDB835F680}"/>
              </a:ext>
            </a:extLst>
          </p:cNvPr>
          <p:cNvSpPr txBox="1">
            <a:spLocks noChangeArrowheads="1"/>
          </p:cNvSpPr>
          <p:nvPr/>
        </p:nvSpPr>
        <p:spPr bwMode="auto">
          <a:xfrm>
            <a:off x="1504933" y="5963992"/>
            <a:ext cx="13468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3600" dirty="0">
                <a:solidFill>
                  <a:srgbClr val="FF0000"/>
                </a:solidFill>
              </a:rPr>
              <a:t>320</a:t>
            </a:r>
            <a:r>
              <a:rPr lang="en-US" altLang="en-US" sz="3600" baseline="30000" dirty="0">
                <a:solidFill>
                  <a:srgbClr val="FF0000"/>
                </a:solidFill>
              </a:rPr>
              <a:t> </a:t>
            </a:r>
            <a:r>
              <a:rPr lang="en-US" altLang="en-US" sz="3600" dirty="0">
                <a:solidFill>
                  <a:srgbClr val="FF0000"/>
                </a:solidFill>
              </a:rPr>
              <a:t>K</a:t>
            </a:r>
          </a:p>
        </p:txBody>
      </p:sp>
      <p:sp>
        <p:nvSpPr>
          <p:cNvPr id="11" name="TextBox 26">
            <a:extLst>
              <a:ext uri="{FF2B5EF4-FFF2-40B4-BE49-F238E27FC236}">
                <a16:creationId xmlns:a16="http://schemas.microsoft.com/office/drawing/2014/main" id="{3CAAA466-15B8-53E1-D799-A1F95114CA5D}"/>
              </a:ext>
            </a:extLst>
          </p:cNvPr>
          <p:cNvSpPr txBox="1">
            <a:spLocks noChangeArrowheads="1"/>
          </p:cNvSpPr>
          <p:nvPr/>
        </p:nvSpPr>
        <p:spPr bwMode="auto">
          <a:xfrm>
            <a:off x="836226" y="5050110"/>
            <a:ext cx="133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b="1" dirty="0">
                <a:solidFill>
                  <a:schemeClr val="bg1"/>
                </a:solidFill>
              </a:rPr>
              <a:t>ET = small</a:t>
            </a:r>
          </a:p>
        </p:txBody>
      </p:sp>
      <p:sp>
        <p:nvSpPr>
          <p:cNvPr id="13" name="Arrow: Right 12">
            <a:extLst>
              <a:ext uri="{FF2B5EF4-FFF2-40B4-BE49-F238E27FC236}">
                <a16:creationId xmlns:a16="http://schemas.microsoft.com/office/drawing/2014/main" id="{3DA894A2-5114-EDE5-7E00-DA4C0A67D951}"/>
              </a:ext>
            </a:extLst>
          </p:cNvPr>
          <p:cNvSpPr/>
          <p:nvPr/>
        </p:nvSpPr>
        <p:spPr>
          <a:xfrm>
            <a:off x="4351315" y="4075110"/>
            <a:ext cx="434894"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386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4E7C7-8241-B5C2-48C3-E0206E8C6CBC}"/>
              </a:ext>
            </a:extLst>
          </p:cNvPr>
          <p:cNvSpPr>
            <a:spLocks noGrp="1"/>
          </p:cNvSpPr>
          <p:nvPr>
            <p:ph type="title"/>
          </p:nvPr>
        </p:nvSpPr>
        <p:spPr/>
        <p:txBody>
          <a:bodyPr/>
          <a:lstStyle/>
          <a:p>
            <a:r>
              <a:rPr lang="en-US" dirty="0"/>
              <a:t>Food insecurity in the news</a:t>
            </a:r>
          </a:p>
        </p:txBody>
      </p:sp>
      <p:sp>
        <p:nvSpPr>
          <p:cNvPr id="3" name="Content Placeholder 2">
            <a:extLst>
              <a:ext uri="{FF2B5EF4-FFF2-40B4-BE49-F238E27FC236}">
                <a16:creationId xmlns:a16="http://schemas.microsoft.com/office/drawing/2014/main" id="{919B6692-2655-FAD1-015A-7FB34C4D2F1A}"/>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3D575B06-2D93-AAE7-1184-D0CA4DEAB36B}"/>
              </a:ext>
            </a:extLst>
          </p:cNvPr>
          <p:cNvPicPr>
            <a:picLocks noChangeAspect="1"/>
          </p:cNvPicPr>
          <p:nvPr/>
        </p:nvPicPr>
        <p:blipFill>
          <a:blip r:embed="rId3"/>
          <a:stretch>
            <a:fillRect/>
          </a:stretch>
        </p:blipFill>
        <p:spPr>
          <a:xfrm>
            <a:off x="1028858" y="1690688"/>
            <a:ext cx="6753375" cy="3989746"/>
          </a:xfrm>
          <a:prstGeom prst="rect">
            <a:avLst/>
          </a:prstGeom>
        </p:spPr>
      </p:pic>
      <p:pic>
        <p:nvPicPr>
          <p:cNvPr id="4" name="Picture 3">
            <a:extLst>
              <a:ext uri="{FF2B5EF4-FFF2-40B4-BE49-F238E27FC236}">
                <a16:creationId xmlns:a16="http://schemas.microsoft.com/office/drawing/2014/main" id="{BA7AECE8-6679-0983-4657-686BFCF90423}"/>
              </a:ext>
            </a:extLst>
          </p:cNvPr>
          <p:cNvPicPr>
            <a:picLocks noChangeAspect="1"/>
          </p:cNvPicPr>
          <p:nvPr/>
        </p:nvPicPr>
        <p:blipFill>
          <a:blip r:embed="rId4"/>
          <a:stretch>
            <a:fillRect/>
          </a:stretch>
        </p:blipFill>
        <p:spPr>
          <a:xfrm>
            <a:off x="6061522" y="2700565"/>
            <a:ext cx="6051691" cy="3792310"/>
          </a:xfrm>
          <a:prstGeom prst="rect">
            <a:avLst/>
          </a:prstGeom>
        </p:spPr>
      </p:pic>
      <p:pic>
        <p:nvPicPr>
          <p:cNvPr id="8" name="Picture 7">
            <a:extLst>
              <a:ext uri="{FF2B5EF4-FFF2-40B4-BE49-F238E27FC236}">
                <a16:creationId xmlns:a16="http://schemas.microsoft.com/office/drawing/2014/main" id="{D2A3F9D1-6C79-5E78-128C-EE67B36521C9}"/>
              </a:ext>
            </a:extLst>
          </p:cNvPr>
          <p:cNvPicPr>
            <a:picLocks noChangeAspect="1"/>
          </p:cNvPicPr>
          <p:nvPr/>
        </p:nvPicPr>
        <p:blipFill>
          <a:blip r:embed="rId5"/>
          <a:stretch>
            <a:fillRect/>
          </a:stretch>
        </p:blipFill>
        <p:spPr>
          <a:xfrm>
            <a:off x="479510" y="3709575"/>
            <a:ext cx="6393650" cy="1479416"/>
          </a:xfrm>
          <a:prstGeom prst="rect">
            <a:avLst/>
          </a:prstGeom>
        </p:spPr>
      </p:pic>
      <p:pic>
        <p:nvPicPr>
          <p:cNvPr id="5" name="Picture 4" descr="Logo, company name&#10;&#10;Description automatically generated">
            <a:extLst>
              <a:ext uri="{FF2B5EF4-FFF2-40B4-BE49-F238E27FC236}">
                <a16:creationId xmlns:a16="http://schemas.microsoft.com/office/drawing/2014/main" id="{C471028B-B380-44EE-088A-F46F833CF1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850170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B8954-58F3-4407-A760-4713390CD021}"/>
              </a:ext>
            </a:extLst>
          </p:cNvPr>
          <p:cNvPicPr>
            <a:picLocks noChangeAspect="1"/>
          </p:cNvPicPr>
          <p:nvPr/>
        </p:nvPicPr>
        <p:blipFill rotWithShape="1">
          <a:blip r:embed="rId2"/>
          <a:srcRect l="49728"/>
          <a:stretch/>
        </p:blipFill>
        <p:spPr>
          <a:xfrm>
            <a:off x="2106337" y="0"/>
            <a:ext cx="6893283" cy="6880104"/>
          </a:xfrm>
          <a:prstGeom prst="rect">
            <a:avLst/>
          </a:prstGeom>
        </p:spPr>
      </p:pic>
      <p:sp>
        <p:nvSpPr>
          <p:cNvPr id="6" name="TextBox 5">
            <a:extLst>
              <a:ext uri="{FF2B5EF4-FFF2-40B4-BE49-F238E27FC236}">
                <a16:creationId xmlns:a16="http://schemas.microsoft.com/office/drawing/2014/main" id="{7E241196-9C31-4BEF-BAA1-61A9E3373797}"/>
              </a:ext>
            </a:extLst>
          </p:cNvPr>
          <p:cNvSpPr txBox="1"/>
          <p:nvPr/>
        </p:nvSpPr>
        <p:spPr>
          <a:xfrm>
            <a:off x="9336719" y="228600"/>
            <a:ext cx="2297818" cy="954107"/>
          </a:xfrm>
          <a:prstGeom prst="rect">
            <a:avLst/>
          </a:prstGeom>
          <a:noFill/>
        </p:spPr>
        <p:txBody>
          <a:bodyPr wrap="square" rtlCol="0">
            <a:spAutoFit/>
          </a:bodyPr>
          <a:lstStyle/>
          <a:p>
            <a:r>
              <a:rPr lang="en-US" sz="2800" b="1" dirty="0"/>
              <a:t>30 m x 30 m pixels</a:t>
            </a:r>
          </a:p>
        </p:txBody>
      </p:sp>
      <p:pic>
        <p:nvPicPr>
          <p:cNvPr id="8" name="Picture 7">
            <a:extLst>
              <a:ext uri="{FF2B5EF4-FFF2-40B4-BE49-F238E27FC236}">
                <a16:creationId xmlns:a16="http://schemas.microsoft.com/office/drawing/2014/main" id="{0F278A0D-7FC3-4AC6-B37B-4E21B61D0DB6}"/>
              </a:ext>
            </a:extLst>
          </p:cNvPr>
          <p:cNvPicPr>
            <a:picLocks noChangeAspect="1"/>
          </p:cNvPicPr>
          <p:nvPr/>
        </p:nvPicPr>
        <p:blipFill>
          <a:blip r:embed="rId3"/>
          <a:stretch>
            <a:fillRect/>
          </a:stretch>
        </p:blipFill>
        <p:spPr>
          <a:xfrm>
            <a:off x="9342713" y="5326609"/>
            <a:ext cx="1485900" cy="1209675"/>
          </a:xfrm>
          <a:prstGeom prst="rect">
            <a:avLst/>
          </a:prstGeom>
        </p:spPr>
      </p:pic>
      <p:pic>
        <p:nvPicPr>
          <p:cNvPr id="2" name="Picture 1" descr="Logo, company name&#10;&#10;Description automatically generated">
            <a:extLst>
              <a:ext uri="{FF2B5EF4-FFF2-40B4-BE49-F238E27FC236}">
                <a16:creationId xmlns:a16="http://schemas.microsoft.com/office/drawing/2014/main" id="{43CF6678-F72A-C111-2D98-A1B714AFC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670773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1F6C6-DF93-4F35-9B97-5BAEA7CF1F32}"/>
              </a:ext>
            </a:extLst>
          </p:cNvPr>
          <p:cNvSpPr>
            <a:spLocks noGrp="1"/>
          </p:cNvSpPr>
          <p:nvPr>
            <p:ph type="title"/>
          </p:nvPr>
        </p:nvSpPr>
        <p:spPr/>
        <p:txBody>
          <a:bodyPr/>
          <a:lstStyle/>
          <a:p>
            <a:r>
              <a:rPr lang="en-US" dirty="0"/>
              <a:t>Results, results, results</a:t>
            </a:r>
          </a:p>
        </p:txBody>
      </p:sp>
      <p:sp>
        <p:nvSpPr>
          <p:cNvPr id="4" name="TextBox 3">
            <a:extLst>
              <a:ext uri="{FF2B5EF4-FFF2-40B4-BE49-F238E27FC236}">
                <a16:creationId xmlns:a16="http://schemas.microsoft.com/office/drawing/2014/main" id="{3C3CBCCF-64FE-4AAE-BE4A-A6A785A5F634}"/>
              </a:ext>
            </a:extLst>
          </p:cNvPr>
          <p:cNvSpPr txBox="1"/>
          <p:nvPr/>
        </p:nvSpPr>
        <p:spPr>
          <a:xfrm>
            <a:off x="1031185" y="2366545"/>
            <a:ext cx="4793145" cy="2800767"/>
          </a:xfrm>
          <a:prstGeom prst="rect">
            <a:avLst/>
          </a:prstGeom>
          <a:noFill/>
        </p:spPr>
        <p:txBody>
          <a:bodyPr wrap="square">
            <a:spAutoFit/>
          </a:bodyPr>
          <a:lstStyle/>
          <a:p>
            <a:pPr marL="0" indent="0">
              <a:buNone/>
            </a:pPr>
            <a:r>
              <a:rPr lang="en-US" sz="4400" dirty="0"/>
              <a:t>   Visualizing</a:t>
            </a:r>
          </a:p>
          <a:p>
            <a:pPr marL="0" indent="0">
              <a:buNone/>
            </a:pPr>
            <a:endParaRPr lang="en-US" sz="4400" dirty="0"/>
          </a:p>
          <a:p>
            <a:pPr marL="0" indent="0">
              <a:buNone/>
            </a:pPr>
            <a:endParaRPr lang="en-US" sz="4400" dirty="0"/>
          </a:p>
          <a:p>
            <a:pPr marL="0" indent="0">
              <a:buNone/>
            </a:pPr>
            <a:r>
              <a:rPr lang="en-US" sz="4400" dirty="0"/>
              <a:t>Making of a map </a:t>
            </a:r>
          </a:p>
        </p:txBody>
      </p:sp>
      <p:pic>
        <p:nvPicPr>
          <p:cNvPr id="5" name="Picture 2" descr="Image result for geospatial information clip art">
            <a:extLst>
              <a:ext uri="{FF2B5EF4-FFF2-40B4-BE49-F238E27FC236}">
                <a16:creationId xmlns:a16="http://schemas.microsoft.com/office/drawing/2014/main" id="{CF604210-CFBB-473E-91EA-3A02194AE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421" y="1688646"/>
            <a:ext cx="5383022" cy="4217409"/>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3120A5D3-8D5E-48EB-B076-60CD847641E1}"/>
              </a:ext>
            </a:extLst>
          </p:cNvPr>
          <p:cNvSpPr/>
          <p:nvPr/>
        </p:nvSpPr>
        <p:spPr>
          <a:xfrm>
            <a:off x="5925976" y="1690688"/>
            <a:ext cx="5376964" cy="4205603"/>
          </a:xfrm>
          <a:custGeom>
            <a:avLst/>
            <a:gdLst>
              <a:gd name="connsiteX0" fmla="*/ 0 w 3591613"/>
              <a:gd name="connsiteY0" fmla="*/ 0 h 2809187"/>
              <a:gd name="connsiteX1" fmla="*/ 2714920 w 3591613"/>
              <a:gd name="connsiteY1" fmla="*/ 9426 h 2809187"/>
              <a:gd name="connsiteX2" fmla="*/ 2469823 w 3591613"/>
              <a:gd name="connsiteY2" fmla="*/ 1781666 h 2809187"/>
              <a:gd name="connsiteX3" fmla="*/ 3591613 w 3591613"/>
              <a:gd name="connsiteY3" fmla="*/ 1791092 h 2809187"/>
              <a:gd name="connsiteX4" fmla="*/ 3591613 w 3591613"/>
              <a:gd name="connsiteY4" fmla="*/ 2809187 h 2809187"/>
              <a:gd name="connsiteX5" fmla="*/ 0 w 3591613"/>
              <a:gd name="connsiteY5" fmla="*/ 2809187 h 2809187"/>
              <a:gd name="connsiteX6" fmla="*/ 0 w 3591613"/>
              <a:gd name="connsiteY6" fmla="*/ 0 h 280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1613" h="2809187">
                <a:moveTo>
                  <a:pt x="0" y="0"/>
                </a:moveTo>
                <a:lnTo>
                  <a:pt x="2714920" y="9426"/>
                </a:lnTo>
                <a:lnTo>
                  <a:pt x="2469823" y="1781666"/>
                </a:lnTo>
                <a:lnTo>
                  <a:pt x="3591613" y="1791092"/>
                </a:lnTo>
                <a:lnTo>
                  <a:pt x="3591613" y="2809187"/>
                </a:lnTo>
                <a:lnTo>
                  <a:pt x="0" y="2809187"/>
                </a:lnTo>
                <a:cubicBezTo>
                  <a:pt x="3142" y="1872791"/>
                  <a:pt x="6285" y="936396"/>
                  <a:pt x="0" y="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7C2CB449-87B2-4635-85EF-8CF3690A2307}"/>
              </a:ext>
            </a:extLst>
          </p:cNvPr>
          <p:cNvSpPr/>
          <p:nvPr/>
        </p:nvSpPr>
        <p:spPr>
          <a:xfrm>
            <a:off x="2425022" y="3246837"/>
            <a:ext cx="387626" cy="109330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3817FF32-CCAD-026D-FD23-A8C326FA7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303317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B9461-7516-400B-84C8-E4E92C24FA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44500" y="404734"/>
            <a:ext cx="3434728" cy="26962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orth America - Topographic map&amp;#39; by Editors Choice as a print or poster |  Posterlounge">
            <a:extLst>
              <a:ext uri="{FF2B5EF4-FFF2-40B4-BE49-F238E27FC236}">
                <a16:creationId xmlns:a16="http://schemas.microsoft.com/office/drawing/2014/main" id="{B9632E76-C5FE-48BB-AF37-FAAB13FF2A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77868" y="3100994"/>
            <a:ext cx="2945889" cy="36823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 western hemisphere of the Blue Marble, created in 2002">
            <a:extLst>
              <a:ext uri="{FF2B5EF4-FFF2-40B4-BE49-F238E27FC236}">
                <a16:creationId xmlns:a16="http://schemas.microsoft.com/office/drawing/2014/main" id="{7BDB7341-EB27-430E-8055-77884FC3782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0398" y="456343"/>
            <a:ext cx="2917529" cy="24434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663E25B-B257-4E9F-97F5-938587E252F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73403" y="501754"/>
            <a:ext cx="4347969" cy="221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p of Sioux Falls, South Dakota (SD) - GIS Geography">
            <a:extLst>
              <a:ext uri="{FF2B5EF4-FFF2-40B4-BE49-F238E27FC236}">
                <a16:creationId xmlns:a16="http://schemas.microsoft.com/office/drawing/2014/main" id="{3DFE03FD-5596-42B1-BF42-B1AAD431DDE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878953" y="3519436"/>
            <a:ext cx="3062502" cy="30625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a:extLst>
              <a:ext uri="{FF2B5EF4-FFF2-40B4-BE49-F238E27FC236}">
                <a16:creationId xmlns:a16="http://schemas.microsoft.com/office/drawing/2014/main" id="{68010113-5300-4EB9-9B61-AF3B323F7EA1}"/>
              </a:ext>
            </a:extLst>
          </p:cNvPr>
          <p:cNvSpPr txBox="1"/>
          <p:nvPr/>
        </p:nvSpPr>
        <p:spPr>
          <a:xfrm>
            <a:off x="239861" y="74645"/>
            <a:ext cx="3533543"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This is what Earth really looks like like…</a:t>
            </a:r>
          </a:p>
        </p:txBody>
      </p:sp>
      <p:sp>
        <p:nvSpPr>
          <p:cNvPr id="9" name="TextBox 16">
            <a:extLst>
              <a:ext uri="{FF2B5EF4-FFF2-40B4-BE49-F238E27FC236}">
                <a16:creationId xmlns:a16="http://schemas.microsoft.com/office/drawing/2014/main" id="{14F52990-9720-439E-BB70-71E63C621A19}"/>
              </a:ext>
            </a:extLst>
          </p:cNvPr>
          <p:cNvSpPr txBox="1"/>
          <p:nvPr/>
        </p:nvSpPr>
        <p:spPr>
          <a:xfrm>
            <a:off x="9079976" y="187382"/>
            <a:ext cx="260173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National thematic map</a:t>
            </a:r>
          </a:p>
        </p:txBody>
      </p:sp>
      <p:sp>
        <p:nvSpPr>
          <p:cNvPr id="10" name="TextBox 17">
            <a:extLst>
              <a:ext uri="{FF2B5EF4-FFF2-40B4-BE49-F238E27FC236}">
                <a16:creationId xmlns:a16="http://schemas.microsoft.com/office/drawing/2014/main" id="{75AF23E0-B70C-4539-BD84-181B948FBC7E}"/>
              </a:ext>
            </a:extLst>
          </p:cNvPr>
          <p:cNvSpPr txBox="1"/>
          <p:nvPr/>
        </p:nvSpPr>
        <p:spPr>
          <a:xfrm>
            <a:off x="5408782" y="2811719"/>
            <a:ext cx="254926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Regional physical Map</a:t>
            </a:r>
          </a:p>
        </p:txBody>
      </p:sp>
      <p:sp>
        <p:nvSpPr>
          <p:cNvPr id="11" name="TextBox 18">
            <a:extLst>
              <a:ext uri="{FF2B5EF4-FFF2-40B4-BE49-F238E27FC236}">
                <a16:creationId xmlns:a16="http://schemas.microsoft.com/office/drawing/2014/main" id="{9964C427-7174-4A0B-A510-D6E52BA0246C}"/>
              </a:ext>
            </a:extLst>
          </p:cNvPr>
          <p:cNvSpPr txBox="1"/>
          <p:nvPr/>
        </p:nvSpPr>
        <p:spPr>
          <a:xfrm>
            <a:off x="4892398" y="132422"/>
            <a:ext cx="215265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Global political Map</a:t>
            </a:r>
          </a:p>
        </p:txBody>
      </p:sp>
      <p:sp>
        <p:nvSpPr>
          <p:cNvPr id="12" name="TextBox 19">
            <a:extLst>
              <a:ext uri="{FF2B5EF4-FFF2-40B4-BE49-F238E27FC236}">
                <a16:creationId xmlns:a16="http://schemas.microsoft.com/office/drawing/2014/main" id="{3C6998BC-78B9-48A9-BEB6-092EBD49925B}"/>
              </a:ext>
            </a:extLst>
          </p:cNvPr>
          <p:cNvSpPr txBox="1"/>
          <p:nvPr/>
        </p:nvSpPr>
        <p:spPr>
          <a:xfrm>
            <a:off x="9499356" y="3150104"/>
            <a:ext cx="182169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Local road map</a:t>
            </a:r>
          </a:p>
        </p:txBody>
      </p:sp>
      <p:pic>
        <p:nvPicPr>
          <p:cNvPr id="13" name="Picture 12" descr="A planet in space&#10;&#10;Description automatically generated with low confidence">
            <a:extLst>
              <a:ext uri="{FF2B5EF4-FFF2-40B4-BE49-F238E27FC236}">
                <a16:creationId xmlns:a16="http://schemas.microsoft.com/office/drawing/2014/main" id="{080A31FF-9088-4D4E-BCD2-A5119F273F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051" y="3580991"/>
            <a:ext cx="3438352" cy="2577269"/>
          </a:xfrm>
          <a:prstGeom prst="rect">
            <a:avLst/>
          </a:prstGeom>
        </p:spPr>
      </p:pic>
      <p:sp>
        <p:nvSpPr>
          <p:cNvPr id="14" name="TextBox 24">
            <a:extLst>
              <a:ext uri="{FF2B5EF4-FFF2-40B4-BE49-F238E27FC236}">
                <a16:creationId xmlns:a16="http://schemas.microsoft.com/office/drawing/2014/main" id="{E36CE5A3-7775-4E10-8CD1-646B8909770C}"/>
              </a:ext>
            </a:extLst>
          </p:cNvPr>
          <p:cNvSpPr txBox="1"/>
          <p:nvPr/>
        </p:nvSpPr>
        <p:spPr>
          <a:xfrm>
            <a:off x="212771" y="2996216"/>
            <a:ext cx="445464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0" i="0" dirty="0">
                <a:solidFill>
                  <a:srgbClr val="000000"/>
                </a:solidFill>
                <a:effectLst/>
              </a:rPr>
              <a:t>The first picture of the Earth taken from the moon by the Apollo 8 crew in 1968 (NASA)</a:t>
            </a:r>
            <a:endParaRPr lang="en-US" sz="1600" dirty="0"/>
          </a:p>
        </p:txBody>
      </p:sp>
      <p:pic>
        <p:nvPicPr>
          <p:cNvPr id="2" name="Picture 1" descr="Logo, company name&#10;&#10;Description automatically generated">
            <a:extLst>
              <a:ext uri="{FF2B5EF4-FFF2-40B4-BE49-F238E27FC236}">
                <a16:creationId xmlns:a16="http://schemas.microsoft.com/office/drawing/2014/main" id="{86C054C8-70AB-0D46-0A92-1C9A9A26C5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751730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C76BB-67F7-B4AB-5A77-2715187930DD}"/>
              </a:ext>
            </a:extLst>
          </p:cNvPr>
          <p:cNvSpPr>
            <a:spLocks noGrp="1"/>
          </p:cNvSpPr>
          <p:nvPr>
            <p:ph type="title"/>
          </p:nvPr>
        </p:nvSpPr>
        <p:spPr>
          <a:xfrm>
            <a:off x="368646" y="365125"/>
            <a:ext cx="10515600" cy="1174917"/>
          </a:xfrm>
        </p:spPr>
        <p:txBody>
          <a:bodyPr/>
          <a:lstStyle/>
          <a:p>
            <a:r>
              <a:rPr lang="en-US" dirty="0"/>
              <a:t>History of maps</a:t>
            </a:r>
          </a:p>
        </p:txBody>
      </p:sp>
      <p:sp>
        <p:nvSpPr>
          <p:cNvPr id="3" name="TextBox 2">
            <a:extLst>
              <a:ext uri="{FF2B5EF4-FFF2-40B4-BE49-F238E27FC236}">
                <a16:creationId xmlns:a16="http://schemas.microsoft.com/office/drawing/2014/main" id="{635A9466-8768-7E17-C7BF-57C7B6514C47}"/>
              </a:ext>
            </a:extLst>
          </p:cNvPr>
          <p:cNvSpPr txBox="1"/>
          <p:nvPr/>
        </p:nvSpPr>
        <p:spPr>
          <a:xfrm>
            <a:off x="705852" y="1540042"/>
            <a:ext cx="10780295" cy="369332"/>
          </a:xfrm>
          <a:prstGeom prst="rect">
            <a:avLst/>
          </a:prstGeom>
          <a:noFill/>
        </p:spPr>
        <p:txBody>
          <a:bodyPr wrap="square" rtlCol="0">
            <a:spAutoFit/>
          </a:bodyPr>
          <a:lstStyle/>
          <a:p>
            <a:r>
              <a:rPr lang="en-US" dirty="0"/>
              <a:t>2300 BCE	First city map created in stone for Lagash, Mesopotamia</a:t>
            </a:r>
          </a:p>
        </p:txBody>
      </p:sp>
      <p:sp>
        <p:nvSpPr>
          <p:cNvPr id="4" name="TextBox 3">
            <a:extLst>
              <a:ext uri="{FF2B5EF4-FFF2-40B4-BE49-F238E27FC236}">
                <a16:creationId xmlns:a16="http://schemas.microsoft.com/office/drawing/2014/main" id="{377113B7-DBB3-720E-BE6D-1DC7D7FD9235}"/>
              </a:ext>
            </a:extLst>
          </p:cNvPr>
          <p:cNvSpPr txBox="1"/>
          <p:nvPr/>
        </p:nvSpPr>
        <p:spPr>
          <a:xfrm>
            <a:off x="705851" y="2018020"/>
            <a:ext cx="10780295" cy="369332"/>
          </a:xfrm>
          <a:prstGeom prst="rect">
            <a:avLst/>
          </a:prstGeom>
          <a:noFill/>
        </p:spPr>
        <p:txBody>
          <a:bodyPr wrap="square" rtlCol="0">
            <a:spAutoFit/>
          </a:bodyPr>
          <a:lstStyle/>
          <a:p>
            <a:r>
              <a:rPr lang="en-US" dirty="0"/>
              <a:t>610 BCE		First world map created by Anaximander</a:t>
            </a:r>
          </a:p>
        </p:txBody>
      </p:sp>
      <p:sp>
        <p:nvSpPr>
          <p:cNvPr id="5" name="TextBox 4">
            <a:extLst>
              <a:ext uri="{FF2B5EF4-FFF2-40B4-BE49-F238E27FC236}">
                <a16:creationId xmlns:a16="http://schemas.microsoft.com/office/drawing/2014/main" id="{CD7010CE-9257-BF73-A06B-A8C164F5A042}"/>
              </a:ext>
            </a:extLst>
          </p:cNvPr>
          <p:cNvSpPr txBox="1"/>
          <p:nvPr/>
        </p:nvSpPr>
        <p:spPr>
          <a:xfrm>
            <a:off x="705851" y="2491443"/>
            <a:ext cx="10780295" cy="369332"/>
          </a:xfrm>
          <a:prstGeom prst="rect">
            <a:avLst/>
          </a:prstGeom>
          <a:noFill/>
        </p:spPr>
        <p:txBody>
          <a:bodyPr wrap="square" rtlCol="0">
            <a:spAutoFit/>
          </a:bodyPr>
          <a:lstStyle/>
          <a:p>
            <a:r>
              <a:rPr lang="en-US" dirty="0"/>
              <a:t>206 BCE		Invention of the compass by Chinese Scientists</a:t>
            </a:r>
          </a:p>
        </p:txBody>
      </p:sp>
      <p:sp>
        <p:nvSpPr>
          <p:cNvPr id="7" name="TextBox 6">
            <a:extLst>
              <a:ext uri="{FF2B5EF4-FFF2-40B4-BE49-F238E27FC236}">
                <a16:creationId xmlns:a16="http://schemas.microsoft.com/office/drawing/2014/main" id="{7D8C479E-0B6F-5C24-EF23-03273FCFA3BE}"/>
              </a:ext>
            </a:extLst>
          </p:cNvPr>
          <p:cNvSpPr txBox="1"/>
          <p:nvPr/>
        </p:nvSpPr>
        <p:spPr>
          <a:xfrm>
            <a:off x="705852" y="3015875"/>
            <a:ext cx="10780295" cy="369332"/>
          </a:xfrm>
          <a:prstGeom prst="rect">
            <a:avLst/>
          </a:prstGeom>
          <a:noFill/>
        </p:spPr>
        <p:txBody>
          <a:bodyPr wrap="square" rtlCol="0">
            <a:spAutoFit/>
          </a:bodyPr>
          <a:lstStyle/>
          <a:p>
            <a:r>
              <a:rPr lang="en-US" dirty="0"/>
              <a:t>190 BCE		maps using Latitude and Longitude (Hipparchus)</a:t>
            </a:r>
          </a:p>
        </p:txBody>
      </p:sp>
      <p:sp>
        <p:nvSpPr>
          <p:cNvPr id="8" name="TextBox 7">
            <a:extLst>
              <a:ext uri="{FF2B5EF4-FFF2-40B4-BE49-F238E27FC236}">
                <a16:creationId xmlns:a16="http://schemas.microsoft.com/office/drawing/2014/main" id="{A75DC988-B1B1-6988-3155-4DEBABDEC13B}"/>
              </a:ext>
            </a:extLst>
          </p:cNvPr>
          <p:cNvSpPr txBox="1"/>
          <p:nvPr/>
        </p:nvSpPr>
        <p:spPr>
          <a:xfrm>
            <a:off x="705852" y="3547090"/>
            <a:ext cx="10780295" cy="369332"/>
          </a:xfrm>
          <a:prstGeom prst="rect">
            <a:avLst/>
          </a:prstGeom>
          <a:noFill/>
        </p:spPr>
        <p:txBody>
          <a:bodyPr wrap="square" rtlCol="0">
            <a:spAutoFit/>
          </a:bodyPr>
          <a:lstStyle/>
          <a:p>
            <a:r>
              <a:rPr lang="en-US" dirty="0"/>
              <a:t>253		Oldest preserved map of Europe (part of it)</a:t>
            </a:r>
          </a:p>
        </p:txBody>
      </p:sp>
      <p:sp>
        <p:nvSpPr>
          <p:cNvPr id="9" name="TextBox 8">
            <a:extLst>
              <a:ext uri="{FF2B5EF4-FFF2-40B4-BE49-F238E27FC236}">
                <a16:creationId xmlns:a16="http://schemas.microsoft.com/office/drawing/2014/main" id="{237BF0FC-6829-75CF-261E-3ECE54A94A6F}"/>
              </a:ext>
            </a:extLst>
          </p:cNvPr>
          <p:cNvSpPr txBox="1"/>
          <p:nvPr/>
        </p:nvSpPr>
        <p:spPr>
          <a:xfrm>
            <a:off x="705852" y="4060435"/>
            <a:ext cx="10780295" cy="369332"/>
          </a:xfrm>
          <a:prstGeom prst="rect">
            <a:avLst/>
          </a:prstGeom>
          <a:noFill/>
        </p:spPr>
        <p:txBody>
          <a:bodyPr wrap="square" rtlCol="0">
            <a:spAutoFit/>
          </a:bodyPr>
          <a:lstStyle/>
          <a:p>
            <a:r>
              <a:rPr lang="en-US" dirty="0"/>
              <a:t>1154		Al-Idrisi world map out of silver completed </a:t>
            </a:r>
          </a:p>
        </p:txBody>
      </p:sp>
      <p:sp>
        <p:nvSpPr>
          <p:cNvPr id="10" name="TextBox 9">
            <a:extLst>
              <a:ext uri="{FF2B5EF4-FFF2-40B4-BE49-F238E27FC236}">
                <a16:creationId xmlns:a16="http://schemas.microsoft.com/office/drawing/2014/main" id="{4610F85F-3146-F8C1-7961-FDF18C75264F}"/>
              </a:ext>
            </a:extLst>
          </p:cNvPr>
          <p:cNvSpPr txBox="1"/>
          <p:nvPr/>
        </p:nvSpPr>
        <p:spPr>
          <a:xfrm>
            <a:off x="705852" y="4585812"/>
            <a:ext cx="10780295" cy="369332"/>
          </a:xfrm>
          <a:prstGeom prst="rect">
            <a:avLst/>
          </a:prstGeom>
          <a:noFill/>
        </p:spPr>
        <p:txBody>
          <a:bodyPr wrap="square" rtlCol="0">
            <a:spAutoFit/>
          </a:bodyPr>
          <a:lstStyle/>
          <a:p>
            <a:r>
              <a:rPr lang="en-US" dirty="0"/>
              <a:t>1450		First circular world map of Europe, Asia and Africa</a:t>
            </a:r>
          </a:p>
        </p:txBody>
      </p:sp>
      <p:sp>
        <p:nvSpPr>
          <p:cNvPr id="11" name="TextBox 10">
            <a:extLst>
              <a:ext uri="{FF2B5EF4-FFF2-40B4-BE49-F238E27FC236}">
                <a16:creationId xmlns:a16="http://schemas.microsoft.com/office/drawing/2014/main" id="{6AB9202A-CB80-5B0C-7260-0D891BFB0FBC}"/>
              </a:ext>
            </a:extLst>
          </p:cNvPr>
          <p:cNvSpPr txBox="1"/>
          <p:nvPr/>
        </p:nvSpPr>
        <p:spPr>
          <a:xfrm>
            <a:off x="705853" y="5087125"/>
            <a:ext cx="10780295" cy="369332"/>
          </a:xfrm>
          <a:prstGeom prst="rect">
            <a:avLst/>
          </a:prstGeom>
          <a:noFill/>
        </p:spPr>
        <p:txBody>
          <a:bodyPr wrap="square" rtlCol="0">
            <a:spAutoFit/>
          </a:bodyPr>
          <a:lstStyle/>
          <a:p>
            <a:r>
              <a:rPr lang="en-US" dirty="0"/>
              <a:t>1904		First Rand McNally road map published of New York City</a:t>
            </a:r>
          </a:p>
        </p:txBody>
      </p:sp>
      <p:sp>
        <p:nvSpPr>
          <p:cNvPr id="12" name="TextBox 11">
            <a:extLst>
              <a:ext uri="{FF2B5EF4-FFF2-40B4-BE49-F238E27FC236}">
                <a16:creationId xmlns:a16="http://schemas.microsoft.com/office/drawing/2014/main" id="{5A0AAEDD-BFED-F978-3334-5F8D3D4D57D5}"/>
              </a:ext>
            </a:extLst>
          </p:cNvPr>
          <p:cNvSpPr txBox="1"/>
          <p:nvPr/>
        </p:nvSpPr>
        <p:spPr>
          <a:xfrm>
            <a:off x="705852" y="5600470"/>
            <a:ext cx="10780295" cy="369332"/>
          </a:xfrm>
          <a:prstGeom prst="rect">
            <a:avLst/>
          </a:prstGeom>
          <a:noFill/>
        </p:spPr>
        <p:txBody>
          <a:bodyPr wrap="square" rtlCol="0">
            <a:spAutoFit/>
          </a:bodyPr>
          <a:lstStyle/>
          <a:p>
            <a:r>
              <a:rPr lang="en-US" dirty="0"/>
              <a:t>1989		First GPS satellite launched</a:t>
            </a:r>
          </a:p>
        </p:txBody>
      </p:sp>
      <p:sp>
        <p:nvSpPr>
          <p:cNvPr id="13" name="TextBox 12">
            <a:extLst>
              <a:ext uri="{FF2B5EF4-FFF2-40B4-BE49-F238E27FC236}">
                <a16:creationId xmlns:a16="http://schemas.microsoft.com/office/drawing/2014/main" id="{3616F32E-66B6-E04E-6849-8EE617012E91}"/>
              </a:ext>
            </a:extLst>
          </p:cNvPr>
          <p:cNvSpPr txBox="1"/>
          <p:nvPr/>
        </p:nvSpPr>
        <p:spPr>
          <a:xfrm>
            <a:off x="8951495" y="6450469"/>
            <a:ext cx="3389217" cy="261610"/>
          </a:xfrm>
          <a:prstGeom prst="rect">
            <a:avLst/>
          </a:prstGeom>
          <a:noFill/>
        </p:spPr>
        <p:txBody>
          <a:bodyPr wrap="square" rtlCol="0">
            <a:spAutoFit/>
          </a:bodyPr>
          <a:lstStyle/>
          <a:p>
            <a:r>
              <a:rPr lang="en-US" sz="1100" dirty="0"/>
              <a:t>From book: Interpreting out World (Joseph </a:t>
            </a:r>
            <a:r>
              <a:rPr lang="en-US" sz="1100" dirty="0" err="1"/>
              <a:t>Kerski</a:t>
            </a:r>
            <a:r>
              <a:rPr lang="en-US" sz="1100" dirty="0"/>
              <a:t>)</a:t>
            </a:r>
          </a:p>
        </p:txBody>
      </p:sp>
      <p:pic>
        <p:nvPicPr>
          <p:cNvPr id="6" name="Picture 5" descr="Logo, company name&#10;&#10;Description automatically generated">
            <a:extLst>
              <a:ext uri="{FF2B5EF4-FFF2-40B4-BE49-F238E27FC236}">
                <a16:creationId xmlns:a16="http://schemas.microsoft.com/office/drawing/2014/main" id="{9947A0A0-72E5-135A-D69A-005BE3527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768559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02BC-048B-4F83-9DD5-52ED6102D3FC}"/>
              </a:ext>
            </a:extLst>
          </p:cNvPr>
          <p:cNvSpPr>
            <a:spLocks noGrp="1"/>
          </p:cNvSpPr>
          <p:nvPr>
            <p:ph type="title"/>
          </p:nvPr>
        </p:nvSpPr>
        <p:spPr/>
        <p:txBody>
          <a:bodyPr/>
          <a:lstStyle/>
          <a:p>
            <a:r>
              <a:rPr lang="en-US" dirty="0"/>
              <a:t>How to make a map….</a:t>
            </a:r>
          </a:p>
        </p:txBody>
      </p:sp>
      <p:sp>
        <p:nvSpPr>
          <p:cNvPr id="4" name="TextBox 3">
            <a:extLst>
              <a:ext uri="{FF2B5EF4-FFF2-40B4-BE49-F238E27FC236}">
                <a16:creationId xmlns:a16="http://schemas.microsoft.com/office/drawing/2014/main" id="{F080DBF2-2978-40D9-87B6-F390CD36963C}"/>
              </a:ext>
            </a:extLst>
          </p:cNvPr>
          <p:cNvSpPr txBox="1"/>
          <p:nvPr/>
        </p:nvSpPr>
        <p:spPr>
          <a:xfrm>
            <a:off x="524289" y="1909616"/>
            <a:ext cx="4176920" cy="3970318"/>
          </a:xfrm>
          <a:prstGeom prst="rect">
            <a:avLst/>
          </a:prstGeom>
          <a:noFill/>
        </p:spPr>
        <p:txBody>
          <a:bodyPr wrap="square">
            <a:spAutoFit/>
          </a:bodyPr>
          <a:lstStyle/>
          <a:p>
            <a:r>
              <a:rPr lang="en-US" sz="2800" dirty="0"/>
              <a:t>Before you start:</a:t>
            </a:r>
          </a:p>
          <a:p>
            <a:endParaRPr lang="en-US" sz="2800" dirty="0"/>
          </a:p>
          <a:p>
            <a:pPr marL="457200" indent="-457200">
              <a:buFont typeface="Arial" panose="020B0604020202020204" pitchFamily="34" charset="0"/>
              <a:buChar char="•"/>
            </a:pPr>
            <a:r>
              <a:rPr lang="en-US" sz="2800" dirty="0"/>
              <a:t>think of the story that your map should tell </a:t>
            </a:r>
          </a:p>
          <a:p>
            <a:r>
              <a:rPr lang="en-US" sz="2800" dirty="0">
                <a:sym typeface="Wingdings" panose="05000000000000000000" pitchFamily="2" charset="2"/>
              </a:rPr>
              <a:t>     </a:t>
            </a:r>
            <a:r>
              <a:rPr lang="en-US" sz="2800" dirty="0"/>
              <a:t>Raw data is usually  </a:t>
            </a:r>
          </a:p>
          <a:p>
            <a:r>
              <a:rPr lang="en-US" sz="2800" dirty="0"/>
              <a:t>    hard to interpret and   </a:t>
            </a:r>
          </a:p>
          <a:p>
            <a:r>
              <a:rPr lang="en-US" sz="2800" dirty="0"/>
              <a:t>    not meaningful</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visualizing your data</a:t>
            </a:r>
          </a:p>
        </p:txBody>
      </p:sp>
      <p:pic>
        <p:nvPicPr>
          <p:cNvPr id="5" name="Content Placeholder 4" descr="A picture containing text&#10;&#10;Description automatically generated">
            <a:extLst>
              <a:ext uri="{FF2B5EF4-FFF2-40B4-BE49-F238E27FC236}">
                <a16:creationId xmlns:a16="http://schemas.microsoft.com/office/drawing/2014/main" id="{B5733AB6-CFA5-4FDF-8A83-4E31A5A7E485}"/>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l="6052" t="7248" r="5591" b="7374"/>
          <a:stretch/>
        </p:blipFill>
        <p:spPr>
          <a:xfrm>
            <a:off x="4970931" y="1492612"/>
            <a:ext cx="6696780" cy="5000263"/>
          </a:xfrm>
          <a:prstGeom prst="rect">
            <a:avLst/>
          </a:prstGeom>
        </p:spPr>
      </p:pic>
      <p:pic>
        <p:nvPicPr>
          <p:cNvPr id="3" name="Picture 2" descr="Logo, company name&#10;&#10;Description automatically generated">
            <a:extLst>
              <a:ext uri="{FF2B5EF4-FFF2-40B4-BE49-F238E27FC236}">
                <a16:creationId xmlns:a16="http://schemas.microsoft.com/office/drawing/2014/main" id="{C91AC533-8180-2548-3B4E-8784D1020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4086541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53153D-92D0-48CF-B296-36C9D7B6ED3E}"/>
              </a:ext>
            </a:extLst>
          </p:cNvPr>
          <p:cNvSpPr txBox="1"/>
          <p:nvPr/>
        </p:nvSpPr>
        <p:spPr>
          <a:xfrm>
            <a:off x="812524" y="850300"/>
            <a:ext cx="3600450" cy="4401205"/>
          </a:xfrm>
          <a:prstGeom prst="rect">
            <a:avLst/>
          </a:prstGeom>
          <a:noFill/>
        </p:spPr>
        <p:txBody>
          <a:bodyPr wrap="square">
            <a:spAutoFit/>
          </a:bodyPr>
          <a:lstStyle/>
          <a:p>
            <a:pPr marL="457200" indent="-457200">
              <a:buFont typeface="Arial" panose="020B0604020202020204" pitchFamily="34" charset="0"/>
              <a:buChar char="•"/>
            </a:pPr>
            <a:r>
              <a:rPr lang="en-US" sz="2800" dirty="0"/>
              <a:t>Pre-process your data if needed </a:t>
            </a:r>
            <a:r>
              <a:rPr lang="en-US" sz="2800" dirty="0">
                <a:sym typeface="Wingdings" panose="05000000000000000000" pitchFamily="2" charset="2"/>
              </a:rPr>
              <a:t> </a:t>
            </a:r>
            <a:r>
              <a:rPr lang="en-US" sz="2800" dirty="0"/>
              <a:t>Most maps are oriented with north at the top.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Changing the orientation makes this area more recognizable</a:t>
            </a:r>
          </a:p>
        </p:txBody>
      </p:sp>
      <p:pic>
        <p:nvPicPr>
          <p:cNvPr id="5" name="Content Placeholder 4">
            <a:extLst>
              <a:ext uri="{FF2B5EF4-FFF2-40B4-BE49-F238E27FC236}">
                <a16:creationId xmlns:a16="http://schemas.microsoft.com/office/drawing/2014/main" id="{102289D2-C941-4DC5-AE4F-B1CDE9EB4ABA}"/>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4294220" y="706679"/>
            <a:ext cx="7394588" cy="5714000"/>
          </a:xfrm>
          <a:prstGeom prst="rect">
            <a:avLst/>
          </a:prstGeom>
        </p:spPr>
      </p:pic>
      <p:pic>
        <p:nvPicPr>
          <p:cNvPr id="2" name="Picture 1" descr="Logo, company name&#10;&#10;Description automatically generated">
            <a:extLst>
              <a:ext uri="{FF2B5EF4-FFF2-40B4-BE49-F238E27FC236}">
                <a16:creationId xmlns:a16="http://schemas.microsoft.com/office/drawing/2014/main" id="{D8366D7E-0CE6-5268-5668-AF5C61431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4014401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BD9944-1F82-4DA9-AAFE-26AAA1F7B9BB}"/>
              </a:ext>
            </a:extLst>
          </p:cNvPr>
          <p:cNvSpPr txBox="1"/>
          <p:nvPr/>
        </p:nvSpPr>
        <p:spPr>
          <a:xfrm>
            <a:off x="835893" y="1134127"/>
            <a:ext cx="3042196" cy="3970318"/>
          </a:xfrm>
          <a:prstGeom prst="rect">
            <a:avLst/>
          </a:prstGeom>
          <a:noFill/>
        </p:spPr>
        <p:txBody>
          <a:bodyPr wrap="square">
            <a:spAutoFit/>
          </a:bodyPr>
          <a:lstStyle/>
          <a:p>
            <a:r>
              <a:rPr lang="en-US" sz="2800" dirty="0"/>
              <a:t>Color determines what we see. </a:t>
            </a:r>
          </a:p>
          <a:p>
            <a:endParaRPr lang="en-US" sz="2800" dirty="0"/>
          </a:p>
          <a:p>
            <a:r>
              <a:rPr lang="en-US" sz="2800" dirty="0"/>
              <a:t>What does the </a:t>
            </a:r>
            <a:r>
              <a:rPr lang="en-US" sz="2800" dirty="0">
                <a:solidFill>
                  <a:schemeClr val="accent4">
                    <a:lumMod val="50000"/>
                  </a:schemeClr>
                </a:solidFill>
              </a:rPr>
              <a:t>brown</a:t>
            </a:r>
            <a:r>
              <a:rPr lang="en-US" sz="2800" dirty="0"/>
              <a:t>-</a:t>
            </a:r>
            <a:r>
              <a:rPr lang="en-US" sz="2800" dirty="0">
                <a:solidFill>
                  <a:schemeClr val="accent6">
                    <a:lumMod val="75000"/>
                  </a:schemeClr>
                </a:solidFill>
              </a:rPr>
              <a:t>green</a:t>
            </a:r>
            <a:r>
              <a:rPr lang="en-US" sz="2800" dirty="0"/>
              <a:t> gradient tell you?</a:t>
            </a:r>
          </a:p>
          <a:p>
            <a:endParaRPr lang="en-US" sz="2800" dirty="0"/>
          </a:p>
          <a:p>
            <a:r>
              <a:rPr lang="en-US" sz="2800" dirty="0"/>
              <a:t>What could this map show?</a:t>
            </a:r>
          </a:p>
        </p:txBody>
      </p:sp>
      <p:pic>
        <p:nvPicPr>
          <p:cNvPr id="5" name="Content Placeholder 4" descr="A map of the world&#10;&#10;Description automatically generated with medium confidence">
            <a:extLst>
              <a:ext uri="{FF2B5EF4-FFF2-40B4-BE49-F238E27FC236}">
                <a16:creationId xmlns:a16="http://schemas.microsoft.com/office/drawing/2014/main" id="{D6B1AD9B-702E-4B8E-941C-59270F2EA45A}"/>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3769786" y="531342"/>
            <a:ext cx="7947575" cy="6141308"/>
          </a:xfrm>
          <a:prstGeom prst="rect">
            <a:avLst/>
          </a:prstGeom>
        </p:spPr>
      </p:pic>
      <p:pic>
        <p:nvPicPr>
          <p:cNvPr id="2" name="Picture 1" descr="Logo, company name&#10;&#10;Description automatically generated">
            <a:extLst>
              <a:ext uri="{FF2B5EF4-FFF2-40B4-BE49-F238E27FC236}">
                <a16:creationId xmlns:a16="http://schemas.microsoft.com/office/drawing/2014/main" id="{4F63151A-0E31-79CE-FEF2-C330B4FAF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898471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6FF1B-0460-4F7B-AB6B-CDEF0DF1CDB6}"/>
              </a:ext>
            </a:extLst>
          </p:cNvPr>
          <p:cNvSpPr txBox="1"/>
          <p:nvPr/>
        </p:nvSpPr>
        <p:spPr>
          <a:xfrm>
            <a:off x="427046" y="795723"/>
            <a:ext cx="4206737" cy="3046988"/>
          </a:xfrm>
          <a:prstGeom prst="rect">
            <a:avLst/>
          </a:prstGeom>
          <a:noFill/>
        </p:spPr>
        <p:txBody>
          <a:bodyPr wrap="square">
            <a:spAutoFit/>
          </a:bodyPr>
          <a:lstStyle/>
          <a:p>
            <a:r>
              <a:rPr lang="en-US" sz="3200" dirty="0">
                <a:solidFill>
                  <a:schemeClr val="accent1">
                    <a:lumMod val="75000"/>
                  </a:schemeClr>
                </a:solidFill>
              </a:rPr>
              <a:t>Cool</a:t>
            </a:r>
            <a:r>
              <a:rPr lang="en-US" sz="3200" dirty="0"/>
              <a:t>-</a:t>
            </a:r>
            <a:r>
              <a:rPr lang="en-US" sz="3200" dirty="0">
                <a:solidFill>
                  <a:srgbClr val="FF0000"/>
                </a:solidFill>
              </a:rPr>
              <a:t>warm</a:t>
            </a:r>
            <a:r>
              <a:rPr lang="en-US" sz="3200" dirty="0"/>
              <a:t> colormap </a:t>
            </a:r>
          </a:p>
          <a:p>
            <a:r>
              <a:rPr lang="en-US" sz="3200" dirty="0"/>
              <a:t>is often associated </a:t>
            </a:r>
          </a:p>
          <a:p>
            <a:r>
              <a:rPr lang="en-US" sz="3200" dirty="0"/>
              <a:t>with </a:t>
            </a:r>
            <a:r>
              <a:rPr lang="en-US" sz="3200" b="1" dirty="0"/>
              <a:t>air</a:t>
            </a:r>
            <a:r>
              <a:rPr lang="en-US" sz="3200" dirty="0"/>
              <a:t> </a:t>
            </a:r>
            <a:r>
              <a:rPr lang="en-US" sz="3200" b="1" dirty="0"/>
              <a:t>temperature</a:t>
            </a:r>
            <a:r>
              <a:rPr lang="en-US" sz="3200" dirty="0"/>
              <a:t>. </a:t>
            </a:r>
          </a:p>
          <a:p>
            <a:endParaRPr lang="en-US" sz="3200" dirty="0"/>
          </a:p>
          <a:p>
            <a:r>
              <a:rPr lang="en-US" sz="3200" dirty="0"/>
              <a:t>But is it sufficient to have only 4 classes?</a:t>
            </a:r>
          </a:p>
        </p:txBody>
      </p:sp>
      <p:pic>
        <p:nvPicPr>
          <p:cNvPr id="5" name="Content Placeholder 4" descr="Map&#10;&#10;Description automatically generated">
            <a:extLst>
              <a:ext uri="{FF2B5EF4-FFF2-40B4-BE49-F238E27FC236}">
                <a16:creationId xmlns:a16="http://schemas.microsoft.com/office/drawing/2014/main" id="{2540BF4D-1602-4357-95B0-24A535F629AE}"/>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l="6075" t="7186" r="5463" b="6992"/>
          <a:stretch/>
        </p:blipFill>
        <p:spPr>
          <a:xfrm>
            <a:off x="4633783" y="959633"/>
            <a:ext cx="7088210" cy="5313845"/>
          </a:xfrm>
          <a:prstGeom prst="rect">
            <a:avLst/>
          </a:prstGeom>
        </p:spPr>
      </p:pic>
      <p:pic>
        <p:nvPicPr>
          <p:cNvPr id="7" name="Picture 6">
            <a:extLst>
              <a:ext uri="{FF2B5EF4-FFF2-40B4-BE49-F238E27FC236}">
                <a16:creationId xmlns:a16="http://schemas.microsoft.com/office/drawing/2014/main" id="{8C9B558D-7193-4357-AAB2-B85D0AB1B8D4}"/>
              </a:ext>
            </a:extLst>
          </p:cNvPr>
          <p:cNvPicPr>
            <a:picLocks noChangeAspect="1"/>
          </p:cNvPicPr>
          <p:nvPr/>
        </p:nvPicPr>
        <p:blipFill>
          <a:blip r:embed="rId3"/>
          <a:stretch>
            <a:fillRect/>
          </a:stretch>
        </p:blipFill>
        <p:spPr>
          <a:xfrm>
            <a:off x="1422537" y="3842712"/>
            <a:ext cx="1732819" cy="2219566"/>
          </a:xfrm>
          <a:prstGeom prst="rect">
            <a:avLst/>
          </a:prstGeom>
        </p:spPr>
      </p:pic>
      <p:pic>
        <p:nvPicPr>
          <p:cNvPr id="2" name="Picture 1" descr="Logo, company name&#10;&#10;Description automatically generated">
            <a:extLst>
              <a:ext uri="{FF2B5EF4-FFF2-40B4-BE49-F238E27FC236}">
                <a16:creationId xmlns:a16="http://schemas.microsoft.com/office/drawing/2014/main" id="{86FD969E-D04F-9E86-226A-B12CDE4E7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814716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70360-CBBE-4228-8C29-5365D61EE9BC}"/>
              </a:ext>
            </a:extLst>
          </p:cNvPr>
          <p:cNvSpPr txBox="1"/>
          <p:nvPr/>
        </p:nvSpPr>
        <p:spPr>
          <a:xfrm>
            <a:off x="628891" y="913187"/>
            <a:ext cx="3242642" cy="2246769"/>
          </a:xfrm>
          <a:prstGeom prst="rect">
            <a:avLst/>
          </a:prstGeom>
          <a:noFill/>
        </p:spPr>
        <p:txBody>
          <a:bodyPr wrap="square">
            <a:spAutoFit/>
          </a:bodyPr>
          <a:lstStyle/>
          <a:p>
            <a:r>
              <a:rPr lang="en-US" sz="2800" dirty="0"/>
              <a:t>Select categories that allow </a:t>
            </a:r>
          </a:p>
          <a:p>
            <a:r>
              <a:rPr lang="en-US" sz="2800" dirty="0"/>
              <a:t>to spot patterns </a:t>
            </a:r>
          </a:p>
          <a:p>
            <a:r>
              <a:rPr lang="en-US" sz="2800" dirty="0"/>
              <a:t>and interpret data more easily</a:t>
            </a:r>
          </a:p>
        </p:txBody>
      </p:sp>
      <p:pic>
        <p:nvPicPr>
          <p:cNvPr id="5" name="Content Placeholder 4" descr="A map of the world&#10;&#10;Description automatically generated with medium confidence">
            <a:extLst>
              <a:ext uri="{FF2B5EF4-FFF2-40B4-BE49-F238E27FC236}">
                <a16:creationId xmlns:a16="http://schemas.microsoft.com/office/drawing/2014/main" id="{01C98330-13FE-47BA-B306-483C6C10D0A2}"/>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l="5592" t="7647" r="5739" b="7917"/>
          <a:stretch/>
        </p:blipFill>
        <p:spPr>
          <a:xfrm>
            <a:off x="3574072" y="775504"/>
            <a:ext cx="7989037" cy="5878726"/>
          </a:xfrm>
          <a:prstGeom prst="rect">
            <a:avLst/>
          </a:prstGeom>
        </p:spPr>
      </p:pic>
      <p:pic>
        <p:nvPicPr>
          <p:cNvPr id="2" name="Picture 1" descr="Logo, company name&#10;&#10;Description automatically generated">
            <a:extLst>
              <a:ext uri="{FF2B5EF4-FFF2-40B4-BE49-F238E27FC236}">
                <a16:creationId xmlns:a16="http://schemas.microsoft.com/office/drawing/2014/main" id="{4A6ED72A-98C2-FCCB-8E7E-D6C59EFCB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2945318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Map&#10;&#10;Description automatically generated">
            <a:extLst>
              <a:ext uri="{FF2B5EF4-FFF2-40B4-BE49-F238E27FC236}">
                <a16:creationId xmlns:a16="http://schemas.microsoft.com/office/drawing/2014/main" id="{87BBB4A0-8B84-4080-B52F-C66DD33CCFA2}"/>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951103" y="365125"/>
            <a:ext cx="8289794" cy="6405750"/>
          </a:xfrm>
          <a:prstGeom prst="rect">
            <a:avLst/>
          </a:prstGeom>
        </p:spPr>
      </p:pic>
      <p:sp>
        <p:nvSpPr>
          <p:cNvPr id="4" name="Callout: Line 3">
            <a:extLst>
              <a:ext uri="{FF2B5EF4-FFF2-40B4-BE49-F238E27FC236}">
                <a16:creationId xmlns:a16="http://schemas.microsoft.com/office/drawing/2014/main" id="{9939AA4B-8BA7-4559-A4E9-3F5769EE7147}"/>
              </a:ext>
            </a:extLst>
          </p:cNvPr>
          <p:cNvSpPr/>
          <p:nvPr/>
        </p:nvSpPr>
        <p:spPr>
          <a:xfrm>
            <a:off x="8828727" y="4015946"/>
            <a:ext cx="2829697" cy="988540"/>
          </a:xfrm>
          <a:prstGeom prst="borderCallout1">
            <a:avLst>
              <a:gd name="adj1" fmla="val 46902"/>
              <a:gd name="adj2" fmla="val -254"/>
              <a:gd name="adj3" fmla="val 36087"/>
              <a:gd name="adj4" fmla="val -2990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ADD LABELS</a:t>
            </a:r>
          </a:p>
        </p:txBody>
      </p:sp>
      <p:pic>
        <p:nvPicPr>
          <p:cNvPr id="2" name="Picture 1" descr="Logo, company name&#10;&#10;Description automatically generated">
            <a:extLst>
              <a:ext uri="{FF2B5EF4-FFF2-40B4-BE49-F238E27FC236}">
                <a16:creationId xmlns:a16="http://schemas.microsoft.com/office/drawing/2014/main" id="{DFC1175A-29BD-F065-DF56-45EEE1799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407069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C4B9B5-9D81-BD8F-CE89-BA1B4EFF4F4D}"/>
              </a:ext>
            </a:extLst>
          </p:cNvPr>
          <p:cNvSpPr/>
          <p:nvPr/>
        </p:nvSpPr>
        <p:spPr>
          <a:xfrm>
            <a:off x="3869023" y="2911028"/>
            <a:ext cx="4153701" cy="2308324"/>
          </a:xfrm>
          <a:prstGeom prst="rect">
            <a:avLst/>
          </a:prstGeom>
          <a:noFill/>
        </p:spPr>
        <p:txBody>
          <a:bodyPr wrap="none" lIns="91440" tIns="45720" rIns="91440" bIns="45720">
            <a:spAutoFit/>
          </a:bodyPr>
          <a:lstStyle/>
          <a:p>
            <a:pPr algn="ctr"/>
            <a:r>
              <a:rPr lang="en-US" sz="9600" b="1" dirty="0">
                <a:ln w="22225">
                  <a:solidFill>
                    <a:schemeClr val="tx1"/>
                  </a:solidFill>
                  <a:prstDash val="solid"/>
                </a:ln>
                <a:solidFill>
                  <a:srgbClr val="FF0000"/>
                </a:solidFill>
              </a:rPr>
              <a:t>FOOD</a:t>
            </a:r>
          </a:p>
          <a:p>
            <a:pPr algn="ctr"/>
            <a:r>
              <a:rPr lang="en-US" sz="4400" b="1" dirty="0">
                <a:ln w="22225">
                  <a:solidFill>
                    <a:schemeClr val="tx1"/>
                  </a:solidFill>
                  <a:prstDash val="solid"/>
                </a:ln>
                <a:solidFill>
                  <a:srgbClr val="FF0000"/>
                </a:solidFill>
              </a:rPr>
              <a:t>INSECURITY</a:t>
            </a:r>
          </a:p>
        </p:txBody>
      </p:sp>
      <p:cxnSp>
        <p:nvCxnSpPr>
          <p:cNvPr id="5" name="Straight Connector 4">
            <a:extLst>
              <a:ext uri="{FF2B5EF4-FFF2-40B4-BE49-F238E27FC236}">
                <a16:creationId xmlns:a16="http://schemas.microsoft.com/office/drawing/2014/main" id="{628AA98E-54AB-2419-FC9D-DCAA057056AA}"/>
              </a:ext>
            </a:extLst>
          </p:cNvPr>
          <p:cNvCxnSpPr>
            <a:cxnSpLocks/>
          </p:cNvCxnSpPr>
          <p:nvPr/>
        </p:nvCxnSpPr>
        <p:spPr>
          <a:xfrm>
            <a:off x="3002507" y="3021928"/>
            <a:ext cx="866516" cy="335423"/>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3806AD6E-5778-FE0C-3DF6-8A7AE671E347}"/>
              </a:ext>
            </a:extLst>
          </p:cNvPr>
          <p:cNvSpPr txBox="1"/>
          <p:nvPr/>
        </p:nvSpPr>
        <p:spPr>
          <a:xfrm>
            <a:off x="955978" y="1712313"/>
            <a:ext cx="2645436" cy="1754326"/>
          </a:xfrm>
          <a:prstGeom prst="rect">
            <a:avLst/>
          </a:prstGeom>
          <a:noFill/>
        </p:spPr>
        <p:txBody>
          <a:bodyPr wrap="square" rtlCol="0">
            <a:spAutoFit/>
          </a:bodyPr>
          <a:lstStyle/>
          <a:p>
            <a:r>
              <a:rPr lang="en-US" sz="3600" dirty="0"/>
              <a:t>Climate: drought, flood, etc.</a:t>
            </a:r>
          </a:p>
        </p:txBody>
      </p:sp>
      <p:cxnSp>
        <p:nvCxnSpPr>
          <p:cNvPr id="7" name="Straight Connector 6">
            <a:extLst>
              <a:ext uri="{FF2B5EF4-FFF2-40B4-BE49-F238E27FC236}">
                <a16:creationId xmlns:a16="http://schemas.microsoft.com/office/drawing/2014/main" id="{CE992BB2-9274-2FE8-4AE1-0A2A7C7CAA17}"/>
              </a:ext>
            </a:extLst>
          </p:cNvPr>
          <p:cNvCxnSpPr>
            <a:cxnSpLocks/>
          </p:cNvCxnSpPr>
          <p:nvPr/>
        </p:nvCxnSpPr>
        <p:spPr>
          <a:xfrm>
            <a:off x="5655376" y="2469263"/>
            <a:ext cx="0" cy="552665"/>
          </a:xfrm>
          <a:prstGeom prst="line">
            <a:avLst/>
          </a:prstGeom>
          <a:ln w="28575"/>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DAAB126D-87B2-8517-54A8-16147F6EE8D8}"/>
              </a:ext>
            </a:extLst>
          </p:cNvPr>
          <p:cNvSpPr txBox="1"/>
          <p:nvPr/>
        </p:nvSpPr>
        <p:spPr>
          <a:xfrm>
            <a:off x="3727478" y="1792037"/>
            <a:ext cx="4494159" cy="646331"/>
          </a:xfrm>
          <a:prstGeom prst="rect">
            <a:avLst/>
          </a:prstGeom>
          <a:noFill/>
        </p:spPr>
        <p:txBody>
          <a:bodyPr wrap="square" rtlCol="0">
            <a:spAutoFit/>
          </a:bodyPr>
          <a:lstStyle/>
          <a:p>
            <a:r>
              <a:rPr lang="en-US" sz="3600" dirty="0"/>
              <a:t>Food Price Increases</a:t>
            </a:r>
          </a:p>
        </p:txBody>
      </p:sp>
      <p:cxnSp>
        <p:nvCxnSpPr>
          <p:cNvPr id="11" name="Straight Connector 10">
            <a:extLst>
              <a:ext uri="{FF2B5EF4-FFF2-40B4-BE49-F238E27FC236}">
                <a16:creationId xmlns:a16="http://schemas.microsoft.com/office/drawing/2014/main" id="{F0B746E0-0382-928C-3663-C105EB87A18E}"/>
              </a:ext>
            </a:extLst>
          </p:cNvPr>
          <p:cNvCxnSpPr>
            <a:cxnSpLocks/>
          </p:cNvCxnSpPr>
          <p:nvPr/>
        </p:nvCxnSpPr>
        <p:spPr>
          <a:xfrm flipH="1">
            <a:off x="7784405" y="2589476"/>
            <a:ext cx="710318" cy="706667"/>
          </a:xfrm>
          <a:prstGeom prst="line">
            <a:avLst/>
          </a:prstGeom>
          <a:ln w="28575"/>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B687CF5-B8EC-5611-08A3-BE1CAFF514C6}"/>
              </a:ext>
            </a:extLst>
          </p:cNvPr>
          <p:cNvSpPr txBox="1"/>
          <p:nvPr/>
        </p:nvSpPr>
        <p:spPr>
          <a:xfrm>
            <a:off x="8606437" y="1782114"/>
            <a:ext cx="2336128" cy="1200329"/>
          </a:xfrm>
          <a:prstGeom prst="rect">
            <a:avLst/>
          </a:prstGeom>
          <a:noFill/>
        </p:spPr>
        <p:txBody>
          <a:bodyPr wrap="square" rtlCol="0">
            <a:spAutoFit/>
          </a:bodyPr>
          <a:lstStyle/>
          <a:p>
            <a:r>
              <a:rPr lang="en-US" sz="3600" dirty="0"/>
              <a:t>Lack of education</a:t>
            </a:r>
          </a:p>
        </p:txBody>
      </p:sp>
      <p:cxnSp>
        <p:nvCxnSpPr>
          <p:cNvPr id="14" name="Straight Connector 13">
            <a:extLst>
              <a:ext uri="{FF2B5EF4-FFF2-40B4-BE49-F238E27FC236}">
                <a16:creationId xmlns:a16="http://schemas.microsoft.com/office/drawing/2014/main" id="{AFB5A7E6-32E6-119E-D423-3AF11A952F93}"/>
              </a:ext>
            </a:extLst>
          </p:cNvPr>
          <p:cNvCxnSpPr>
            <a:cxnSpLocks/>
          </p:cNvCxnSpPr>
          <p:nvPr/>
        </p:nvCxnSpPr>
        <p:spPr>
          <a:xfrm flipH="1" flipV="1">
            <a:off x="8139564" y="4279172"/>
            <a:ext cx="717833" cy="120169"/>
          </a:xfrm>
          <a:prstGeom prst="line">
            <a:avLst/>
          </a:prstGeom>
          <a:ln w="28575"/>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44989E7E-CD69-EA2E-C1AC-674FC21BB426}"/>
              </a:ext>
            </a:extLst>
          </p:cNvPr>
          <p:cNvSpPr txBox="1"/>
          <p:nvPr/>
        </p:nvSpPr>
        <p:spPr>
          <a:xfrm>
            <a:off x="9056310" y="4202395"/>
            <a:ext cx="2336128" cy="646331"/>
          </a:xfrm>
          <a:prstGeom prst="rect">
            <a:avLst/>
          </a:prstGeom>
          <a:noFill/>
        </p:spPr>
        <p:txBody>
          <a:bodyPr wrap="square" rtlCol="0">
            <a:spAutoFit/>
          </a:bodyPr>
          <a:lstStyle/>
          <a:p>
            <a:r>
              <a:rPr lang="en-US" sz="3600" dirty="0"/>
              <a:t>Poverty</a:t>
            </a:r>
          </a:p>
        </p:txBody>
      </p:sp>
      <p:cxnSp>
        <p:nvCxnSpPr>
          <p:cNvPr id="17" name="Straight Connector 16">
            <a:extLst>
              <a:ext uri="{FF2B5EF4-FFF2-40B4-BE49-F238E27FC236}">
                <a16:creationId xmlns:a16="http://schemas.microsoft.com/office/drawing/2014/main" id="{73A61444-6F6A-9BFB-7905-E96928E2E689}"/>
              </a:ext>
            </a:extLst>
          </p:cNvPr>
          <p:cNvCxnSpPr>
            <a:cxnSpLocks/>
          </p:cNvCxnSpPr>
          <p:nvPr/>
        </p:nvCxnSpPr>
        <p:spPr>
          <a:xfrm flipH="1">
            <a:off x="3067901" y="4846696"/>
            <a:ext cx="616425" cy="565583"/>
          </a:xfrm>
          <a:prstGeom prst="line">
            <a:avLst/>
          </a:prstGeom>
          <a:ln w="28575"/>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683149BF-B996-C90C-DD72-C02C70442FD3}"/>
              </a:ext>
            </a:extLst>
          </p:cNvPr>
          <p:cNvSpPr txBox="1"/>
          <p:nvPr/>
        </p:nvSpPr>
        <p:spPr>
          <a:xfrm>
            <a:off x="777820" y="5521567"/>
            <a:ext cx="4449374" cy="646331"/>
          </a:xfrm>
          <a:prstGeom prst="rect">
            <a:avLst/>
          </a:prstGeom>
          <a:noFill/>
        </p:spPr>
        <p:txBody>
          <a:bodyPr wrap="square" rtlCol="0">
            <a:spAutoFit/>
          </a:bodyPr>
          <a:lstStyle/>
          <a:p>
            <a:r>
              <a:rPr lang="en-US" sz="3600" dirty="0"/>
              <a:t>Food Market Access</a:t>
            </a:r>
          </a:p>
        </p:txBody>
      </p:sp>
      <p:cxnSp>
        <p:nvCxnSpPr>
          <p:cNvPr id="20" name="Straight Connector 19">
            <a:extLst>
              <a:ext uri="{FF2B5EF4-FFF2-40B4-BE49-F238E27FC236}">
                <a16:creationId xmlns:a16="http://schemas.microsoft.com/office/drawing/2014/main" id="{3C5C489D-134F-EB73-9E88-20C9F66AB4A3}"/>
              </a:ext>
            </a:extLst>
          </p:cNvPr>
          <p:cNvCxnSpPr>
            <a:cxnSpLocks/>
          </p:cNvCxnSpPr>
          <p:nvPr/>
        </p:nvCxnSpPr>
        <p:spPr>
          <a:xfrm>
            <a:off x="6444072" y="5150206"/>
            <a:ext cx="125191" cy="554944"/>
          </a:xfrm>
          <a:prstGeom prst="line">
            <a:avLst/>
          </a:prstGeom>
          <a:ln w="28575"/>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8740292E-1393-2093-B69B-1BCACBD46703}"/>
              </a:ext>
            </a:extLst>
          </p:cNvPr>
          <p:cNvSpPr txBox="1"/>
          <p:nvPr/>
        </p:nvSpPr>
        <p:spPr>
          <a:xfrm>
            <a:off x="5107717" y="5854892"/>
            <a:ext cx="4923388" cy="646331"/>
          </a:xfrm>
          <a:prstGeom prst="rect">
            <a:avLst/>
          </a:prstGeom>
          <a:noFill/>
        </p:spPr>
        <p:txBody>
          <a:bodyPr wrap="square" rtlCol="0">
            <a:spAutoFit/>
          </a:bodyPr>
          <a:lstStyle/>
          <a:p>
            <a:r>
              <a:rPr lang="en-US" sz="3600" dirty="0"/>
              <a:t>Lack of sufficient income</a:t>
            </a:r>
          </a:p>
        </p:txBody>
      </p:sp>
      <p:sp>
        <p:nvSpPr>
          <p:cNvPr id="30" name="Title 1">
            <a:extLst>
              <a:ext uri="{FF2B5EF4-FFF2-40B4-BE49-F238E27FC236}">
                <a16:creationId xmlns:a16="http://schemas.microsoft.com/office/drawing/2014/main" id="{96AF52D2-90DF-E2C4-F1B6-C830D40B098A}"/>
              </a:ext>
            </a:extLst>
          </p:cNvPr>
          <p:cNvSpPr>
            <a:spLocks noGrp="1"/>
          </p:cNvSpPr>
          <p:nvPr>
            <p:ph type="title"/>
          </p:nvPr>
        </p:nvSpPr>
        <p:spPr>
          <a:xfrm>
            <a:off x="383928" y="81160"/>
            <a:ext cx="10515600" cy="1325563"/>
          </a:xfrm>
        </p:spPr>
        <p:txBody>
          <a:bodyPr/>
          <a:lstStyle/>
          <a:p>
            <a:r>
              <a:rPr lang="en-US" dirty="0"/>
              <a:t>What causes food insecurity?</a:t>
            </a:r>
          </a:p>
        </p:txBody>
      </p:sp>
      <p:pic>
        <p:nvPicPr>
          <p:cNvPr id="2" name="Picture 1" descr="Logo, company name&#10;&#10;Description automatically generated">
            <a:extLst>
              <a:ext uri="{FF2B5EF4-FFF2-40B4-BE49-F238E27FC236}">
                <a16:creationId xmlns:a16="http://schemas.microsoft.com/office/drawing/2014/main" id="{FC8EC691-42EA-2E38-AE21-89BCBE6D1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99549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6" grpId="0"/>
      <p:bldP spid="19" grpId="0"/>
      <p:bldP spid="2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0" descr="Map&#10;&#10;Description automatically generated">
            <a:extLst>
              <a:ext uri="{FF2B5EF4-FFF2-40B4-BE49-F238E27FC236}">
                <a16:creationId xmlns:a16="http://schemas.microsoft.com/office/drawing/2014/main" id="{AE0848A9-05C8-4742-87BF-CCA2450ED3DA}"/>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2319594" y="716693"/>
            <a:ext cx="7255570" cy="5606577"/>
          </a:xfrm>
          <a:prstGeom prst="rect">
            <a:avLst/>
          </a:prstGeom>
        </p:spPr>
      </p:pic>
      <p:sp>
        <p:nvSpPr>
          <p:cNvPr id="4" name="Callout: Line 3">
            <a:extLst>
              <a:ext uri="{FF2B5EF4-FFF2-40B4-BE49-F238E27FC236}">
                <a16:creationId xmlns:a16="http://schemas.microsoft.com/office/drawing/2014/main" id="{6644D012-D0C3-4F5E-952F-A749B7301569}"/>
              </a:ext>
            </a:extLst>
          </p:cNvPr>
          <p:cNvSpPr/>
          <p:nvPr/>
        </p:nvSpPr>
        <p:spPr>
          <a:xfrm>
            <a:off x="603152" y="275239"/>
            <a:ext cx="3200400" cy="543698"/>
          </a:xfrm>
          <a:prstGeom prst="borderCallout1">
            <a:avLst>
              <a:gd name="adj1" fmla="val 52557"/>
              <a:gd name="adj2" fmla="val 99821"/>
              <a:gd name="adj3" fmla="val 91211"/>
              <a:gd name="adj4" fmla="val 12188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MAP TITLE</a:t>
            </a:r>
          </a:p>
        </p:txBody>
      </p:sp>
      <p:sp>
        <p:nvSpPr>
          <p:cNvPr id="5" name="Callout: Line 4">
            <a:extLst>
              <a:ext uri="{FF2B5EF4-FFF2-40B4-BE49-F238E27FC236}">
                <a16:creationId xmlns:a16="http://schemas.microsoft.com/office/drawing/2014/main" id="{B65D0321-C4FC-4CA0-8C00-66A44AECF322}"/>
              </a:ext>
            </a:extLst>
          </p:cNvPr>
          <p:cNvSpPr/>
          <p:nvPr/>
        </p:nvSpPr>
        <p:spPr>
          <a:xfrm>
            <a:off x="9422116" y="1770407"/>
            <a:ext cx="2286179" cy="543698"/>
          </a:xfrm>
          <a:prstGeom prst="borderCallout1">
            <a:avLst>
              <a:gd name="adj1" fmla="val 46171"/>
              <a:gd name="adj2" fmla="val 363"/>
              <a:gd name="adj3" fmla="val -30089"/>
              <a:gd name="adj4" fmla="val -1963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NORTH ARROW</a:t>
            </a:r>
          </a:p>
        </p:txBody>
      </p:sp>
      <p:sp>
        <p:nvSpPr>
          <p:cNvPr id="6" name="Callout: Line 5">
            <a:extLst>
              <a:ext uri="{FF2B5EF4-FFF2-40B4-BE49-F238E27FC236}">
                <a16:creationId xmlns:a16="http://schemas.microsoft.com/office/drawing/2014/main" id="{5DCB2911-0269-48D0-9F96-0BFEA1458AC7}"/>
              </a:ext>
            </a:extLst>
          </p:cNvPr>
          <p:cNvSpPr/>
          <p:nvPr/>
        </p:nvSpPr>
        <p:spPr>
          <a:xfrm>
            <a:off x="9239933" y="4139233"/>
            <a:ext cx="2286179" cy="543698"/>
          </a:xfrm>
          <a:prstGeom prst="borderCallout1">
            <a:avLst>
              <a:gd name="adj1" fmla="val 46171"/>
              <a:gd name="adj2" fmla="val 363"/>
              <a:gd name="adj3" fmla="val -30089"/>
              <a:gd name="adj4" fmla="val -1963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COUNTRY BOUNDARIES</a:t>
            </a:r>
          </a:p>
        </p:txBody>
      </p:sp>
      <p:sp>
        <p:nvSpPr>
          <p:cNvPr id="7" name="Callout: Line 6">
            <a:extLst>
              <a:ext uri="{FF2B5EF4-FFF2-40B4-BE49-F238E27FC236}">
                <a16:creationId xmlns:a16="http://schemas.microsoft.com/office/drawing/2014/main" id="{45F6ED12-3EDD-43AF-843C-FEC9EBFD7558}"/>
              </a:ext>
            </a:extLst>
          </p:cNvPr>
          <p:cNvSpPr/>
          <p:nvPr/>
        </p:nvSpPr>
        <p:spPr>
          <a:xfrm>
            <a:off x="4804289" y="6221026"/>
            <a:ext cx="2286179" cy="543698"/>
          </a:xfrm>
          <a:prstGeom prst="borderCallout1">
            <a:avLst>
              <a:gd name="adj1" fmla="val 46171"/>
              <a:gd name="adj2" fmla="val 363"/>
              <a:gd name="adj3" fmla="val -2668"/>
              <a:gd name="adj4" fmla="val -3833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SCALE BAR</a:t>
            </a:r>
          </a:p>
        </p:txBody>
      </p:sp>
      <p:sp>
        <p:nvSpPr>
          <p:cNvPr id="8" name="Callout: Line 7">
            <a:extLst>
              <a:ext uri="{FF2B5EF4-FFF2-40B4-BE49-F238E27FC236}">
                <a16:creationId xmlns:a16="http://schemas.microsoft.com/office/drawing/2014/main" id="{983463CC-6DCC-44C4-BB9A-D0C01F8BE4AD}"/>
              </a:ext>
            </a:extLst>
          </p:cNvPr>
          <p:cNvSpPr/>
          <p:nvPr/>
        </p:nvSpPr>
        <p:spPr>
          <a:xfrm>
            <a:off x="368646" y="4411082"/>
            <a:ext cx="2286179" cy="543698"/>
          </a:xfrm>
          <a:prstGeom prst="borderCallout1">
            <a:avLst>
              <a:gd name="adj1" fmla="val 197900"/>
              <a:gd name="adj2" fmla="val 99920"/>
              <a:gd name="adj3" fmla="val 101531"/>
              <a:gd name="adj4" fmla="val 4818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LEGEND</a:t>
            </a:r>
          </a:p>
        </p:txBody>
      </p:sp>
      <p:sp>
        <p:nvSpPr>
          <p:cNvPr id="9" name="Title 1">
            <a:extLst>
              <a:ext uri="{FF2B5EF4-FFF2-40B4-BE49-F238E27FC236}">
                <a16:creationId xmlns:a16="http://schemas.microsoft.com/office/drawing/2014/main" id="{87FFAEB5-B9B8-4E6A-8931-F861D4E750C9}"/>
              </a:ext>
            </a:extLst>
          </p:cNvPr>
          <p:cNvSpPr>
            <a:spLocks noGrp="1"/>
          </p:cNvSpPr>
          <p:nvPr>
            <p:ph type="title"/>
          </p:nvPr>
        </p:nvSpPr>
        <p:spPr>
          <a:xfrm>
            <a:off x="6204902" y="141083"/>
            <a:ext cx="5185341" cy="607371"/>
          </a:xfrm>
        </p:spPr>
        <p:txBody>
          <a:bodyPr vert="horz" lIns="91440" tIns="45720" rIns="91440" bIns="45720" rtlCol="0" anchor="ctr">
            <a:normAutofit/>
          </a:bodyPr>
          <a:lstStyle/>
          <a:p>
            <a:pPr algn="r"/>
            <a:r>
              <a:rPr lang="en-US" sz="3200" kern="1200" dirty="0">
                <a:solidFill>
                  <a:schemeClr val="tx1"/>
                </a:solidFill>
                <a:latin typeface="+mj-lt"/>
                <a:ea typeface="+mj-ea"/>
                <a:cs typeface="+mj-cs"/>
              </a:rPr>
              <a:t>Elements of a map</a:t>
            </a:r>
          </a:p>
        </p:txBody>
      </p:sp>
      <p:pic>
        <p:nvPicPr>
          <p:cNvPr id="2" name="Picture 1" descr="Logo, company name&#10;&#10;Description automatically generated">
            <a:extLst>
              <a:ext uri="{FF2B5EF4-FFF2-40B4-BE49-F238E27FC236}">
                <a16:creationId xmlns:a16="http://schemas.microsoft.com/office/drawing/2014/main" id="{23EEFD87-E1F8-7674-E9F2-CE80AF474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89211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BBB1-AC6B-466B-A9BF-C1863B3C8146}"/>
              </a:ext>
            </a:extLst>
          </p:cNvPr>
          <p:cNvSpPr>
            <a:spLocks noGrp="1"/>
          </p:cNvSpPr>
          <p:nvPr>
            <p:ph type="title"/>
          </p:nvPr>
        </p:nvSpPr>
        <p:spPr>
          <a:xfrm>
            <a:off x="272393" y="73172"/>
            <a:ext cx="10515600" cy="1325563"/>
          </a:xfrm>
        </p:spPr>
        <p:txBody>
          <a:bodyPr/>
          <a:lstStyle/>
          <a:p>
            <a:r>
              <a:rPr lang="en-US" dirty="0"/>
              <a:t>Acting on the Findings</a:t>
            </a:r>
          </a:p>
        </p:txBody>
      </p:sp>
      <p:pic>
        <p:nvPicPr>
          <p:cNvPr id="3" name="Picture 2" descr="Image result for geospatial information clip art">
            <a:extLst>
              <a:ext uri="{FF2B5EF4-FFF2-40B4-BE49-F238E27FC236}">
                <a16:creationId xmlns:a16="http://schemas.microsoft.com/office/drawing/2014/main" id="{4878D75E-9C70-4391-99FA-C06961A92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02" y="2067048"/>
            <a:ext cx="4550205" cy="3564926"/>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EEAECDAF-D365-4650-B196-BA4AC56EC5E7}"/>
              </a:ext>
            </a:extLst>
          </p:cNvPr>
          <p:cNvSpPr/>
          <p:nvPr/>
        </p:nvSpPr>
        <p:spPr>
          <a:xfrm>
            <a:off x="294676" y="1899313"/>
            <a:ext cx="5029455" cy="3900394"/>
          </a:xfrm>
          <a:custGeom>
            <a:avLst/>
            <a:gdLst>
              <a:gd name="connsiteX0" fmla="*/ 9427 w 2771480"/>
              <a:gd name="connsiteY0" fmla="*/ 2149311 h 2149311"/>
              <a:gd name="connsiteX1" fmla="*/ 0 w 2771480"/>
              <a:gd name="connsiteY1" fmla="*/ 0 h 2149311"/>
              <a:gd name="connsiteX2" fmla="*/ 2743200 w 2771480"/>
              <a:gd name="connsiteY2" fmla="*/ 9426 h 2149311"/>
              <a:gd name="connsiteX3" fmla="*/ 2771480 w 2771480"/>
              <a:gd name="connsiteY3" fmla="*/ 1414020 h 2149311"/>
              <a:gd name="connsiteX4" fmla="*/ 1809946 w 2771480"/>
              <a:gd name="connsiteY4" fmla="*/ 1432874 h 2149311"/>
              <a:gd name="connsiteX5" fmla="*/ 1828800 w 2771480"/>
              <a:gd name="connsiteY5" fmla="*/ 669303 h 2149311"/>
              <a:gd name="connsiteX6" fmla="*/ 838985 w 2771480"/>
              <a:gd name="connsiteY6" fmla="*/ 659876 h 2149311"/>
              <a:gd name="connsiteX7" fmla="*/ 848412 w 2771480"/>
              <a:gd name="connsiteY7" fmla="*/ 2149311 h 2149311"/>
              <a:gd name="connsiteX8" fmla="*/ 9427 w 2771480"/>
              <a:gd name="connsiteY8" fmla="*/ 2149311 h 214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480" h="2149311">
                <a:moveTo>
                  <a:pt x="9427" y="2149311"/>
                </a:moveTo>
                <a:cubicBezTo>
                  <a:pt x="6285" y="1432874"/>
                  <a:pt x="3142" y="716437"/>
                  <a:pt x="0" y="0"/>
                </a:cubicBezTo>
                <a:lnTo>
                  <a:pt x="2743200" y="9426"/>
                </a:lnTo>
                <a:lnTo>
                  <a:pt x="2771480" y="1414020"/>
                </a:lnTo>
                <a:lnTo>
                  <a:pt x="1809946" y="1432874"/>
                </a:lnTo>
                <a:lnTo>
                  <a:pt x="1828800" y="669303"/>
                </a:lnTo>
                <a:lnTo>
                  <a:pt x="838985" y="659876"/>
                </a:lnTo>
                <a:cubicBezTo>
                  <a:pt x="842127" y="1156354"/>
                  <a:pt x="845270" y="1652833"/>
                  <a:pt x="848412" y="2149311"/>
                </a:cubicBezTo>
                <a:lnTo>
                  <a:pt x="9427" y="2149311"/>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C282B0-90CB-4FD3-A610-666ECD099149}"/>
              </a:ext>
            </a:extLst>
          </p:cNvPr>
          <p:cNvSpPr txBox="1"/>
          <p:nvPr/>
        </p:nvSpPr>
        <p:spPr>
          <a:xfrm>
            <a:off x="5563757" y="1218021"/>
            <a:ext cx="6097656" cy="5262979"/>
          </a:xfrm>
          <a:prstGeom prst="rect">
            <a:avLst/>
          </a:prstGeom>
          <a:noFill/>
        </p:spPr>
        <p:txBody>
          <a:bodyPr wrap="square">
            <a:spAutoFit/>
          </a:bodyPr>
          <a:lstStyle/>
          <a:p>
            <a:r>
              <a:rPr lang="en-US" sz="2800" dirty="0"/>
              <a:t>Maps and the information they provide </a:t>
            </a:r>
          </a:p>
          <a:p>
            <a:r>
              <a:rPr lang="en-US" sz="2800" dirty="0"/>
              <a:t>are invaluable to us:</a:t>
            </a:r>
          </a:p>
          <a:p>
            <a:endParaRPr lang="en-US" sz="2800" dirty="0"/>
          </a:p>
          <a:p>
            <a:pPr marL="457200" indent="-457200">
              <a:buFontTx/>
              <a:buChar char="-"/>
            </a:pPr>
            <a:r>
              <a:rPr lang="en-US" sz="2800" dirty="0"/>
              <a:t>Everyday life – </a:t>
            </a:r>
            <a:r>
              <a:rPr lang="en-US" sz="2800" b="0" i="0" dirty="0">
                <a:solidFill>
                  <a:srgbClr val="000000"/>
                </a:solidFill>
                <a:effectLst/>
                <a:latin typeface="GeographEditWeb"/>
              </a:rPr>
              <a:t>road maps</a:t>
            </a:r>
            <a:endParaRPr lang="en-US" sz="2800" dirty="0"/>
          </a:p>
          <a:p>
            <a:pPr marL="457200" indent="-457200">
              <a:buFontTx/>
              <a:buChar char="-"/>
            </a:pPr>
            <a:r>
              <a:rPr lang="en-US" sz="2800" b="0" i="0" dirty="0">
                <a:solidFill>
                  <a:srgbClr val="000000"/>
                </a:solidFill>
                <a:effectLst/>
                <a:latin typeface="GeographEditWeb"/>
              </a:rPr>
              <a:t>Scientist who studies </a:t>
            </a:r>
            <a:r>
              <a:rPr lang="en-US" sz="2800" b="0" i="0" u="none" strike="noStrike" dirty="0">
                <a:solidFill>
                  <a:srgbClr val="000000"/>
                </a:solidFill>
                <a:effectLst/>
                <a:latin typeface="GeographEditWeb"/>
              </a:rPr>
              <a:t>weather –weather maps</a:t>
            </a:r>
          </a:p>
          <a:p>
            <a:pPr marL="457200" indent="-457200">
              <a:buFontTx/>
              <a:buChar char="-"/>
            </a:pPr>
            <a:r>
              <a:rPr lang="en-US" sz="2800" b="0" i="0" dirty="0">
                <a:solidFill>
                  <a:srgbClr val="000000"/>
                </a:solidFill>
                <a:effectLst/>
                <a:latin typeface="GeographEditWeb"/>
              </a:rPr>
              <a:t>City planner decides where to put hospitals and parks</a:t>
            </a:r>
            <a:endParaRPr lang="en-US" sz="2800" dirty="0"/>
          </a:p>
          <a:p>
            <a:pPr marL="457200" indent="-457200">
              <a:buFontTx/>
              <a:buChar char="-"/>
            </a:pPr>
            <a:r>
              <a:rPr lang="en-US" sz="2800" dirty="0"/>
              <a:t>government makes policies regarding the environment, etc.  </a:t>
            </a:r>
          </a:p>
          <a:p>
            <a:pPr marL="457200" indent="-457200">
              <a:buFontTx/>
              <a:buChar char="-"/>
            </a:pPr>
            <a:r>
              <a:rPr lang="en-US" sz="2800" dirty="0"/>
              <a:t>Business decides where to put the next profitable store</a:t>
            </a:r>
          </a:p>
        </p:txBody>
      </p:sp>
      <p:pic>
        <p:nvPicPr>
          <p:cNvPr id="5" name="Picture 4" descr="Logo, company name&#10;&#10;Description automatically generated">
            <a:extLst>
              <a:ext uri="{FF2B5EF4-FFF2-40B4-BE49-F238E27FC236}">
                <a16:creationId xmlns:a16="http://schemas.microsoft.com/office/drawing/2014/main" id="{0E90D186-3330-C4AC-A8B8-59156344E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521692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B3EA-A82A-356E-69D5-D36D52A528AE}"/>
              </a:ext>
            </a:extLst>
          </p:cNvPr>
          <p:cNvSpPr>
            <a:spLocks noGrp="1"/>
          </p:cNvSpPr>
          <p:nvPr>
            <p:ph type="title"/>
          </p:nvPr>
        </p:nvSpPr>
        <p:spPr>
          <a:xfrm>
            <a:off x="341351" y="215000"/>
            <a:ext cx="10515600" cy="972356"/>
          </a:xfrm>
        </p:spPr>
        <p:txBody>
          <a:bodyPr/>
          <a:lstStyle/>
          <a:p>
            <a:r>
              <a:rPr lang="en-US" dirty="0"/>
              <a:t>Maps used to make decisions:</a:t>
            </a:r>
          </a:p>
        </p:txBody>
      </p:sp>
      <p:pic>
        <p:nvPicPr>
          <p:cNvPr id="6" name="Picture 5">
            <a:extLst>
              <a:ext uri="{FF2B5EF4-FFF2-40B4-BE49-F238E27FC236}">
                <a16:creationId xmlns:a16="http://schemas.microsoft.com/office/drawing/2014/main" id="{9E2BE8BA-8271-B842-C38C-6514564B71E1}"/>
              </a:ext>
            </a:extLst>
          </p:cNvPr>
          <p:cNvPicPr>
            <a:picLocks noChangeAspect="1"/>
          </p:cNvPicPr>
          <p:nvPr/>
        </p:nvPicPr>
        <p:blipFill>
          <a:blip r:embed="rId2"/>
          <a:stretch>
            <a:fillRect/>
          </a:stretch>
        </p:blipFill>
        <p:spPr>
          <a:xfrm>
            <a:off x="3494964" y="1862137"/>
            <a:ext cx="1981200" cy="3133725"/>
          </a:xfrm>
          <a:prstGeom prst="rect">
            <a:avLst/>
          </a:prstGeom>
        </p:spPr>
      </p:pic>
      <p:pic>
        <p:nvPicPr>
          <p:cNvPr id="8" name="Picture 7">
            <a:extLst>
              <a:ext uri="{FF2B5EF4-FFF2-40B4-BE49-F238E27FC236}">
                <a16:creationId xmlns:a16="http://schemas.microsoft.com/office/drawing/2014/main" id="{7AF4BDA7-FE66-7D4E-AFCD-E23836497840}"/>
              </a:ext>
            </a:extLst>
          </p:cNvPr>
          <p:cNvPicPr>
            <a:picLocks noChangeAspect="1"/>
          </p:cNvPicPr>
          <p:nvPr/>
        </p:nvPicPr>
        <p:blipFill>
          <a:blip r:embed="rId3"/>
          <a:stretch>
            <a:fillRect/>
          </a:stretch>
        </p:blipFill>
        <p:spPr>
          <a:xfrm>
            <a:off x="4863863" y="3271980"/>
            <a:ext cx="2000250" cy="3152775"/>
          </a:xfrm>
          <a:prstGeom prst="rect">
            <a:avLst/>
          </a:prstGeom>
        </p:spPr>
      </p:pic>
      <p:pic>
        <p:nvPicPr>
          <p:cNvPr id="10" name="Picture 9">
            <a:extLst>
              <a:ext uri="{FF2B5EF4-FFF2-40B4-BE49-F238E27FC236}">
                <a16:creationId xmlns:a16="http://schemas.microsoft.com/office/drawing/2014/main" id="{B56ABA83-ADF4-2C9E-3D88-E9EBA2123E1D}"/>
              </a:ext>
            </a:extLst>
          </p:cNvPr>
          <p:cNvPicPr>
            <a:picLocks noChangeAspect="1"/>
          </p:cNvPicPr>
          <p:nvPr/>
        </p:nvPicPr>
        <p:blipFill>
          <a:blip r:embed="rId4"/>
          <a:stretch>
            <a:fillRect/>
          </a:stretch>
        </p:blipFill>
        <p:spPr>
          <a:xfrm>
            <a:off x="7087800" y="1334757"/>
            <a:ext cx="2487518" cy="3154030"/>
          </a:xfrm>
          <a:prstGeom prst="rect">
            <a:avLst/>
          </a:prstGeom>
        </p:spPr>
      </p:pic>
      <p:pic>
        <p:nvPicPr>
          <p:cNvPr id="12" name="Picture 11">
            <a:extLst>
              <a:ext uri="{FF2B5EF4-FFF2-40B4-BE49-F238E27FC236}">
                <a16:creationId xmlns:a16="http://schemas.microsoft.com/office/drawing/2014/main" id="{B852E57E-6AB8-184B-B330-D83E60D20FC8}"/>
              </a:ext>
            </a:extLst>
          </p:cNvPr>
          <p:cNvPicPr>
            <a:picLocks noChangeAspect="1"/>
          </p:cNvPicPr>
          <p:nvPr/>
        </p:nvPicPr>
        <p:blipFill>
          <a:blip r:embed="rId5"/>
          <a:stretch>
            <a:fillRect/>
          </a:stretch>
        </p:blipFill>
        <p:spPr>
          <a:xfrm>
            <a:off x="360213" y="3959059"/>
            <a:ext cx="3697832" cy="2166495"/>
          </a:xfrm>
          <a:prstGeom prst="rect">
            <a:avLst/>
          </a:prstGeom>
        </p:spPr>
      </p:pic>
      <p:pic>
        <p:nvPicPr>
          <p:cNvPr id="14" name="Picture 13">
            <a:extLst>
              <a:ext uri="{FF2B5EF4-FFF2-40B4-BE49-F238E27FC236}">
                <a16:creationId xmlns:a16="http://schemas.microsoft.com/office/drawing/2014/main" id="{89E67766-7B19-6C86-8A32-8708680030D5}"/>
              </a:ext>
            </a:extLst>
          </p:cNvPr>
          <p:cNvPicPr>
            <a:picLocks noChangeAspect="1"/>
          </p:cNvPicPr>
          <p:nvPr/>
        </p:nvPicPr>
        <p:blipFill>
          <a:blip r:embed="rId6"/>
          <a:stretch>
            <a:fillRect/>
          </a:stretch>
        </p:blipFill>
        <p:spPr>
          <a:xfrm>
            <a:off x="791784" y="1608383"/>
            <a:ext cx="1981200" cy="2228850"/>
          </a:xfrm>
          <a:prstGeom prst="rect">
            <a:avLst/>
          </a:prstGeom>
        </p:spPr>
      </p:pic>
      <p:pic>
        <p:nvPicPr>
          <p:cNvPr id="16" name="Picture 15">
            <a:extLst>
              <a:ext uri="{FF2B5EF4-FFF2-40B4-BE49-F238E27FC236}">
                <a16:creationId xmlns:a16="http://schemas.microsoft.com/office/drawing/2014/main" id="{3D4AB410-13DD-90D3-FF57-88D3B13BC7C0}"/>
              </a:ext>
            </a:extLst>
          </p:cNvPr>
          <p:cNvPicPr>
            <a:picLocks noChangeAspect="1"/>
          </p:cNvPicPr>
          <p:nvPr/>
        </p:nvPicPr>
        <p:blipFill>
          <a:blip r:embed="rId7"/>
          <a:stretch>
            <a:fillRect/>
          </a:stretch>
        </p:blipFill>
        <p:spPr>
          <a:xfrm>
            <a:off x="8966998" y="3271980"/>
            <a:ext cx="2588462" cy="3371020"/>
          </a:xfrm>
          <a:prstGeom prst="rect">
            <a:avLst/>
          </a:prstGeom>
        </p:spPr>
      </p:pic>
      <p:sp>
        <p:nvSpPr>
          <p:cNvPr id="17" name="TextBox 16">
            <a:extLst>
              <a:ext uri="{FF2B5EF4-FFF2-40B4-BE49-F238E27FC236}">
                <a16:creationId xmlns:a16="http://schemas.microsoft.com/office/drawing/2014/main" id="{100D01C2-66D1-7E7A-0422-5C8B1EA728DF}"/>
              </a:ext>
            </a:extLst>
          </p:cNvPr>
          <p:cNvSpPr txBox="1"/>
          <p:nvPr/>
        </p:nvSpPr>
        <p:spPr>
          <a:xfrm>
            <a:off x="586854" y="1187356"/>
            <a:ext cx="1433015" cy="369332"/>
          </a:xfrm>
          <a:prstGeom prst="rect">
            <a:avLst/>
          </a:prstGeom>
          <a:noFill/>
        </p:spPr>
        <p:txBody>
          <a:bodyPr wrap="square" rtlCol="0">
            <a:spAutoFit/>
          </a:bodyPr>
          <a:lstStyle/>
          <a:p>
            <a:r>
              <a:rPr lang="en-US" dirty="0"/>
              <a:t>Rainfall</a:t>
            </a:r>
          </a:p>
        </p:txBody>
      </p:sp>
      <p:sp>
        <p:nvSpPr>
          <p:cNvPr id="18" name="TextBox 17">
            <a:extLst>
              <a:ext uri="{FF2B5EF4-FFF2-40B4-BE49-F238E27FC236}">
                <a16:creationId xmlns:a16="http://schemas.microsoft.com/office/drawing/2014/main" id="{FD8702C1-58BC-4F8A-51DC-1C6328008911}"/>
              </a:ext>
            </a:extLst>
          </p:cNvPr>
          <p:cNvSpPr txBox="1"/>
          <p:nvPr/>
        </p:nvSpPr>
        <p:spPr>
          <a:xfrm>
            <a:off x="4662985" y="1350922"/>
            <a:ext cx="1981200" cy="369332"/>
          </a:xfrm>
          <a:prstGeom prst="rect">
            <a:avLst/>
          </a:prstGeom>
          <a:noFill/>
        </p:spPr>
        <p:txBody>
          <a:bodyPr wrap="square" rtlCol="0">
            <a:spAutoFit/>
          </a:bodyPr>
          <a:lstStyle/>
          <a:p>
            <a:r>
              <a:rPr lang="en-US" dirty="0" err="1"/>
              <a:t>EvapoTranspiration</a:t>
            </a:r>
            <a:endParaRPr lang="en-US" dirty="0"/>
          </a:p>
        </p:txBody>
      </p:sp>
      <p:sp>
        <p:nvSpPr>
          <p:cNvPr id="19" name="TextBox 18">
            <a:extLst>
              <a:ext uri="{FF2B5EF4-FFF2-40B4-BE49-F238E27FC236}">
                <a16:creationId xmlns:a16="http://schemas.microsoft.com/office/drawing/2014/main" id="{F87409EB-C3B1-60D7-AAD4-5070F776ACFA}"/>
              </a:ext>
            </a:extLst>
          </p:cNvPr>
          <p:cNvSpPr txBox="1"/>
          <p:nvPr/>
        </p:nvSpPr>
        <p:spPr>
          <a:xfrm>
            <a:off x="8280029" y="818024"/>
            <a:ext cx="1981200" cy="369332"/>
          </a:xfrm>
          <a:prstGeom prst="rect">
            <a:avLst/>
          </a:prstGeom>
          <a:noFill/>
        </p:spPr>
        <p:txBody>
          <a:bodyPr wrap="square" rtlCol="0">
            <a:spAutoFit/>
          </a:bodyPr>
          <a:lstStyle/>
          <a:p>
            <a:r>
              <a:rPr lang="en-US" dirty="0"/>
              <a:t>Soil Moisture</a:t>
            </a:r>
          </a:p>
        </p:txBody>
      </p:sp>
      <p:sp>
        <p:nvSpPr>
          <p:cNvPr id="20" name="TextBox 19">
            <a:extLst>
              <a:ext uri="{FF2B5EF4-FFF2-40B4-BE49-F238E27FC236}">
                <a16:creationId xmlns:a16="http://schemas.microsoft.com/office/drawing/2014/main" id="{081E1428-5B07-9C33-08FC-3AAB7E58C712}"/>
              </a:ext>
            </a:extLst>
          </p:cNvPr>
          <p:cNvSpPr txBox="1"/>
          <p:nvPr/>
        </p:nvSpPr>
        <p:spPr>
          <a:xfrm>
            <a:off x="9574260" y="2722808"/>
            <a:ext cx="1981200" cy="369332"/>
          </a:xfrm>
          <a:prstGeom prst="rect">
            <a:avLst/>
          </a:prstGeom>
          <a:noFill/>
        </p:spPr>
        <p:txBody>
          <a:bodyPr wrap="square" rtlCol="0">
            <a:spAutoFit/>
          </a:bodyPr>
          <a:lstStyle/>
          <a:p>
            <a:r>
              <a:rPr lang="en-US" dirty="0"/>
              <a:t>Vegetation Health</a:t>
            </a:r>
          </a:p>
        </p:txBody>
      </p:sp>
      <p:pic>
        <p:nvPicPr>
          <p:cNvPr id="3" name="Picture 2" descr="Logo, company name&#10;&#10;Description automatically generated">
            <a:extLst>
              <a:ext uri="{FF2B5EF4-FFF2-40B4-BE49-F238E27FC236}">
                <a16:creationId xmlns:a16="http://schemas.microsoft.com/office/drawing/2014/main" id="{0BAA4C02-070F-3D97-1C94-3D2BA9E3DB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851999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635B1-A1E4-A8E3-D27B-C2426F5B0DEF}"/>
              </a:ext>
            </a:extLst>
          </p:cNvPr>
          <p:cNvSpPr>
            <a:spLocks noGrp="1"/>
          </p:cNvSpPr>
          <p:nvPr>
            <p:ph type="title"/>
          </p:nvPr>
        </p:nvSpPr>
        <p:spPr>
          <a:xfrm>
            <a:off x="368192" y="236425"/>
            <a:ext cx="10515600" cy="1325563"/>
          </a:xfrm>
        </p:spPr>
        <p:txBody>
          <a:bodyPr>
            <a:normAutofit/>
          </a:bodyPr>
          <a:lstStyle/>
          <a:p>
            <a:r>
              <a:rPr lang="en-US" sz="4400" dirty="0"/>
              <a:t>Convergence of Evidence</a:t>
            </a:r>
            <a:br>
              <a:rPr lang="en-US" sz="4400" dirty="0"/>
            </a:br>
            <a:endParaRPr lang="en-US" dirty="0"/>
          </a:p>
        </p:txBody>
      </p:sp>
      <p:pic>
        <p:nvPicPr>
          <p:cNvPr id="4" name="Picture 2" descr="https://edcintl.cr.usgs.gov/downloads/sciweb1/shared/fews/web/africa/southern/dekadal/emodis/ndvi_c6/mediananomaly/graphics/sa1804stmdn.png">
            <a:extLst>
              <a:ext uri="{FF2B5EF4-FFF2-40B4-BE49-F238E27FC236}">
                <a16:creationId xmlns:a16="http://schemas.microsoft.com/office/drawing/2014/main" id="{C54D5835-BB47-0A5C-1C44-32024D093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718" y="2188937"/>
            <a:ext cx="3760856" cy="418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edcintl.cr.usgs.gov/downloads/sciweb1/shared/fews/web/africa/southern/dekadal/eta/anomaly/graphics/d2018011021_modisSSEBopETv4_anomaly_pct.png">
            <a:extLst>
              <a:ext uri="{FF2B5EF4-FFF2-40B4-BE49-F238E27FC236}">
                <a16:creationId xmlns:a16="http://schemas.microsoft.com/office/drawing/2014/main" id="{9ED1744A-91F6-DAA9-6F81-86A561775D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82" y="1561988"/>
            <a:ext cx="3516313"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edcintl.cr.usgs.gov/downloads/sciweb1/shared/fews/web/africa/southern/dekadal/rfe/anomaly/sta/graphics/sast18021rf.png">
            <a:extLst>
              <a:ext uri="{FF2B5EF4-FFF2-40B4-BE49-F238E27FC236}">
                <a16:creationId xmlns:a16="http://schemas.microsoft.com/office/drawing/2014/main" id="{EFD3EC0F-CC0A-8991-6790-2BBE55F9C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354" y="1010557"/>
            <a:ext cx="4714875"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a:extLst>
              <a:ext uri="{FF2B5EF4-FFF2-40B4-BE49-F238E27FC236}">
                <a16:creationId xmlns:a16="http://schemas.microsoft.com/office/drawing/2014/main" id="{EDDF3FFC-9FEB-27D8-578C-8CC253D714F8}"/>
              </a:ext>
            </a:extLst>
          </p:cNvPr>
          <p:cNvSpPr txBox="1">
            <a:spLocks noChangeArrowheads="1"/>
          </p:cNvSpPr>
          <p:nvPr/>
        </p:nvSpPr>
        <p:spPr bwMode="auto">
          <a:xfrm>
            <a:off x="5248729" y="1520145"/>
            <a:ext cx="2036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b="1"/>
              <a:t>Rainfall</a:t>
            </a:r>
          </a:p>
        </p:txBody>
      </p:sp>
      <p:sp>
        <p:nvSpPr>
          <p:cNvPr id="8" name="TextBox 14">
            <a:extLst>
              <a:ext uri="{FF2B5EF4-FFF2-40B4-BE49-F238E27FC236}">
                <a16:creationId xmlns:a16="http://schemas.microsoft.com/office/drawing/2014/main" id="{46D8A6D2-94B3-98C6-2285-13B56C05690A}"/>
              </a:ext>
            </a:extLst>
          </p:cNvPr>
          <p:cNvSpPr txBox="1">
            <a:spLocks noChangeArrowheads="1"/>
          </p:cNvSpPr>
          <p:nvPr/>
        </p:nvSpPr>
        <p:spPr bwMode="auto">
          <a:xfrm>
            <a:off x="622163" y="4803095"/>
            <a:ext cx="3460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dirty="0"/>
              <a:t>Evapotranspiration</a:t>
            </a:r>
          </a:p>
        </p:txBody>
      </p:sp>
      <p:sp>
        <p:nvSpPr>
          <p:cNvPr id="9" name="TextBox 15">
            <a:extLst>
              <a:ext uri="{FF2B5EF4-FFF2-40B4-BE49-F238E27FC236}">
                <a16:creationId xmlns:a16="http://schemas.microsoft.com/office/drawing/2014/main" id="{CE9661E0-CB6E-EB68-B6CD-A313CD63B65E}"/>
              </a:ext>
            </a:extLst>
          </p:cNvPr>
          <p:cNvSpPr txBox="1">
            <a:spLocks noChangeArrowheads="1"/>
          </p:cNvSpPr>
          <p:nvPr/>
        </p:nvSpPr>
        <p:spPr bwMode="auto">
          <a:xfrm>
            <a:off x="8163718" y="5500686"/>
            <a:ext cx="140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dirty="0"/>
              <a:t>NDVI</a:t>
            </a:r>
          </a:p>
        </p:txBody>
      </p:sp>
      <p:sp>
        <p:nvSpPr>
          <p:cNvPr id="10" name="Oval 9">
            <a:extLst>
              <a:ext uri="{FF2B5EF4-FFF2-40B4-BE49-F238E27FC236}">
                <a16:creationId xmlns:a16="http://schemas.microsoft.com/office/drawing/2014/main" id="{A96B5D89-C5F1-516E-ED90-BE25BB648AC4}"/>
              </a:ext>
            </a:extLst>
          </p:cNvPr>
          <p:cNvSpPr/>
          <p:nvPr/>
        </p:nvSpPr>
        <p:spPr bwMode="auto">
          <a:xfrm>
            <a:off x="1375337" y="2579459"/>
            <a:ext cx="1874157" cy="449943"/>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34" charset="0"/>
            </a:endParaRPr>
          </a:p>
        </p:txBody>
      </p:sp>
      <p:sp>
        <p:nvSpPr>
          <p:cNvPr id="11" name="Oval 10">
            <a:extLst>
              <a:ext uri="{FF2B5EF4-FFF2-40B4-BE49-F238E27FC236}">
                <a16:creationId xmlns:a16="http://schemas.microsoft.com/office/drawing/2014/main" id="{3AE6A841-29E1-1834-3630-EA49AD30D9B1}"/>
              </a:ext>
            </a:extLst>
          </p:cNvPr>
          <p:cNvSpPr/>
          <p:nvPr/>
        </p:nvSpPr>
        <p:spPr bwMode="auto">
          <a:xfrm>
            <a:off x="5248729" y="1193120"/>
            <a:ext cx="1874157" cy="449943"/>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34" charset="0"/>
            </a:endParaRPr>
          </a:p>
        </p:txBody>
      </p:sp>
      <p:sp>
        <p:nvSpPr>
          <p:cNvPr id="12" name="Oval 11">
            <a:extLst>
              <a:ext uri="{FF2B5EF4-FFF2-40B4-BE49-F238E27FC236}">
                <a16:creationId xmlns:a16="http://schemas.microsoft.com/office/drawing/2014/main" id="{EF87CDA2-A669-5D56-894B-4A62256E8372}"/>
              </a:ext>
            </a:extLst>
          </p:cNvPr>
          <p:cNvSpPr/>
          <p:nvPr/>
        </p:nvSpPr>
        <p:spPr bwMode="auto">
          <a:xfrm>
            <a:off x="8982312" y="2579459"/>
            <a:ext cx="1874157" cy="449943"/>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34" charset="0"/>
            </a:endParaRPr>
          </a:p>
        </p:txBody>
      </p:sp>
      <p:pic>
        <p:nvPicPr>
          <p:cNvPr id="3" name="Picture 2" descr="Logo, company name&#10;&#10;Description automatically generated">
            <a:extLst>
              <a:ext uri="{FF2B5EF4-FFF2-40B4-BE49-F238E27FC236}">
                <a16:creationId xmlns:a16="http://schemas.microsoft.com/office/drawing/2014/main" id="{CEF88E19-4446-D1E8-038A-6F7FA10E19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871760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1BBA-1C4B-C508-DC85-1B14DDDC3531}"/>
              </a:ext>
            </a:extLst>
          </p:cNvPr>
          <p:cNvSpPr>
            <a:spLocks noGrp="1"/>
          </p:cNvSpPr>
          <p:nvPr>
            <p:ph type="title"/>
          </p:nvPr>
        </p:nvSpPr>
        <p:spPr/>
        <p:txBody>
          <a:bodyPr/>
          <a:lstStyle/>
          <a:p>
            <a:r>
              <a:rPr lang="en-US" dirty="0"/>
              <a:t>Annual ET Anomaly for South Dakota</a:t>
            </a:r>
            <a:br>
              <a:rPr lang="en-US" dirty="0"/>
            </a:br>
            <a:endParaRPr lang="en-US" dirty="0"/>
          </a:p>
        </p:txBody>
      </p:sp>
      <p:pic>
        <p:nvPicPr>
          <p:cNvPr id="3" name="Picture 2">
            <a:extLst>
              <a:ext uri="{FF2B5EF4-FFF2-40B4-BE49-F238E27FC236}">
                <a16:creationId xmlns:a16="http://schemas.microsoft.com/office/drawing/2014/main" id="{03D7C2BB-F11C-D3BF-8C77-BF2E66F5CC1D}"/>
              </a:ext>
            </a:extLst>
          </p:cNvPr>
          <p:cNvPicPr>
            <a:picLocks noChangeAspect="1"/>
          </p:cNvPicPr>
          <p:nvPr/>
        </p:nvPicPr>
        <p:blipFill>
          <a:blip r:embed="rId2"/>
          <a:stretch>
            <a:fillRect/>
          </a:stretch>
        </p:blipFill>
        <p:spPr>
          <a:xfrm>
            <a:off x="1614790" y="1116439"/>
            <a:ext cx="6270504" cy="5040522"/>
          </a:xfrm>
          <a:prstGeom prst="rect">
            <a:avLst/>
          </a:prstGeom>
        </p:spPr>
      </p:pic>
      <p:pic>
        <p:nvPicPr>
          <p:cNvPr id="4" name="Picture 3">
            <a:extLst>
              <a:ext uri="{FF2B5EF4-FFF2-40B4-BE49-F238E27FC236}">
                <a16:creationId xmlns:a16="http://schemas.microsoft.com/office/drawing/2014/main" id="{DE0B16F5-04DC-682A-FBFD-6776A6DFBCEC}"/>
              </a:ext>
            </a:extLst>
          </p:cNvPr>
          <p:cNvPicPr>
            <a:picLocks noChangeAspect="1"/>
          </p:cNvPicPr>
          <p:nvPr/>
        </p:nvPicPr>
        <p:blipFill>
          <a:blip r:embed="rId3"/>
          <a:stretch>
            <a:fillRect/>
          </a:stretch>
        </p:blipFill>
        <p:spPr>
          <a:xfrm>
            <a:off x="7905365" y="1241982"/>
            <a:ext cx="3251480" cy="5353159"/>
          </a:xfrm>
          <a:prstGeom prst="rect">
            <a:avLst/>
          </a:prstGeom>
        </p:spPr>
      </p:pic>
      <p:pic>
        <p:nvPicPr>
          <p:cNvPr id="5" name="Picture 4" descr="Logo, company name&#10;&#10;Description automatically generated">
            <a:extLst>
              <a:ext uri="{FF2B5EF4-FFF2-40B4-BE49-F238E27FC236}">
                <a16:creationId xmlns:a16="http://schemas.microsoft.com/office/drawing/2014/main" id="{8CE94258-014D-3F1C-77B4-544867922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4247125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E35E1A-5DC7-966D-572C-D472C8EFEE8C}"/>
              </a:ext>
            </a:extLst>
          </p:cNvPr>
          <p:cNvSpPr>
            <a:spLocks noGrp="1"/>
          </p:cNvSpPr>
          <p:nvPr>
            <p:ph type="title"/>
          </p:nvPr>
        </p:nvSpPr>
        <p:spPr>
          <a:xfrm>
            <a:off x="1028700" y="1967266"/>
            <a:ext cx="2628900" cy="2547257"/>
          </a:xfrm>
          <a:noFill/>
        </p:spPr>
        <p:txBody>
          <a:bodyPr anchor="ctr">
            <a:normAutofit/>
          </a:bodyPr>
          <a:lstStyle/>
          <a:p>
            <a:pPr algn="ctr"/>
            <a:r>
              <a:rPr lang="en-US" sz="3600">
                <a:solidFill>
                  <a:srgbClr val="FFFFFF"/>
                </a:solidFill>
              </a:rPr>
              <a:t>From Maps to Food Security decisions</a:t>
            </a:r>
          </a:p>
        </p:txBody>
      </p:sp>
      <p:pic>
        <p:nvPicPr>
          <p:cNvPr id="4" name="Picture 3">
            <a:extLst>
              <a:ext uri="{FF2B5EF4-FFF2-40B4-BE49-F238E27FC236}">
                <a16:creationId xmlns:a16="http://schemas.microsoft.com/office/drawing/2014/main" id="{7CA72FD9-93D8-5B66-7920-35240196C7D6}"/>
              </a:ext>
            </a:extLst>
          </p:cNvPr>
          <p:cNvPicPr>
            <a:picLocks noChangeAspect="1"/>
          </p:cNvPicPr>
          <p:nvPr/>
        </p:nvPicPr>
        <p:blipFill>
          <a:blip r:embed="rId2"/>
          <a:stretch>
            <a:fillRect/>
          </a:stretch>
        </p:blipFill>
        <p:spPr>
          <a:xfrm>
            <a:off x="4343400" y="832513"/>
            <a:ext cx="7648469" cy="5090615"/>
          </a:xfrm>
          <a:prstGeom prst="rect">
            <a:avLst/>
          </a:prstGeom>
        </p:spPr>
      </p:pic>
      <p:sp>
        <p:nvSpPr>
          <p:cNvPr id="5" name="TextBox 4">
            <a:extLst>
              <a:ext uri="{FF2B5EF4-FFF2-40B4-BE49-F238E27FC236}">
                <a16:creationId xmlns:a16="http://schemas.microsoft.com/office/drawing/2014/main" id="{43CED391-0E32-2FC6-39C9-75746C1D32FA}"/>
              </a:ext>
            </a:extLst>
          </p:cNvPr>
          <p:cNvSpPr txBox="1"/>
          <p:nvPr/>
        </p:nvSpPr>
        <p:spPr>
          <a:xfrm>
            <a:off x="3194304" y="6085542"/>
            <a:ext cx="3720846" cy="461665"/>
          </a:xfrm>
          <a:prstGeom prst="rect">
            <a:avLst/>
          </a:prstGeom>
          <a:noFill/>
        </p:spPr>
        <p:txBody>
          <a:bodyPr wrap="square">
            <a:spAutoFit/>
          </a:bodyPr>
          <a:lstStyle/>
          <a:p>
            <a:r>
              <a:rPr lang="en-US" sz="2400" dirty="0"/>
              <a:t>https://fews.net</a:t>
            </a:r>
          </a:p>
        </p:txBody>
      </p:sp>
      <p:pic>
        <p:nvPicPr>
          <p:cNvPr id="3" name="Picture 2" descr="Logo, company name&#10;&#10;Description automatically generated">
            <a:extLst>
              <a:ext uri="{FF2B5EF4-FFF2-40B4-BE49-F238E27FC236}">
                <a16:creationId xmlns:a16="http://schemas.microsoft.com/office/drawing/2014/main" id="{39015781-7E0B-02AC-1D8B-D6392BEE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4027212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13A8A-C8A8-2D03-5F34-C9808451D08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EF088DA-1A87-FC3A-F3E7-6F8863F328A3}"/>
              </a:ext>
            </a:extLst>
          </p:cNvPr>
          <p:cNvPicPr>
            <a:picLocks noChangeAspect="1"/>
          </p:cNvPicPr>
          <p:nvPr/>
        </p:nvPicPr>
        <p:blipFill>
          <a:blip r:embed="rId2"/>
          <a:stretch>
            <a:fillRect/>
          </a:stretch>
        </p:blipFill>
        <p:spPr>
          <a:xfrm>
            <a:off x="2110292" y="0"/>
            <a:ext cx="7971416" cy="6858000"/>
          </a:xfrm>
          <a:prstGeom prst="rect">
            <a:avLst/>
          </a:prstGeom>
        </p:spPr>
      </p:pic>
      <p:pic>
        <p:nvPicPr>
          <p:cNvPr id="3" name="Picture 2" descr="Logo, company name&#10;&#10;Description automatically generated">
            <a:extLst>
              <a:ext uri="{FF2B5EF4-FFF2-40B4-BE49-F238E27FC236}">
                <a16:creationId xmlns:a16="http://schemas.microsoft.com/office/drawing/2014/main" id="{867E1C10-7E0B-790E-4730-C07C2EECF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404151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C3D11-64EC-03F8-D5C0-9DC7A39EC515}"/>
              </a:ext>
            </a:extLst>
          </p:cNvPr>
          <p:cNvSpPr>
            <a:spLocks noGrp="1"/>
          </p:cNvSpPr>
          <p:nvPr>
            <p:ph type="title"/>
          </p:nvPr>
        </p:nvSpPr>
        <p:spPr>
          <a:xfrm>
            <a:off x="520366" y="473411"/>
            <a:ext cx="10515600" cy="740975"/>
          </a:xfrm>
        </p:spPr>
        <p:txBody>
          <a:bodyPr/>
          <a:lstStyle/>
          <a:p>
            <a:r>
              <a:rPr lang="en-US" dirty="0"/>
              <a:t>Crop Water Use</a:t>
            </a:r>
          </a:p>
        </p:txBody>
      </p:sp>
      <p:sp>
        <p:nvSpPr>
          <p:cNvPr id="3" name="TextBox 2">
            <a:extLst>
              <a:ext uri="{FF2B5EF4-FFF2-40B4-BE49-F238E27FC236}">
                <a16:creationId xmlns:a16="http://schemas.microsoft.com/office/drawing/2014/main" id="{DEE22F18-CA79-EFD8-DD62-A7556853DF87}"/>
              </a:ext>
            </a:extLst>
          </p:cNvPr>
          <p:cNvSpPr txBox="1"/>
          <p:nvPr/>
        </p:nvSpPr>
        <p:spPr>
          <a:xfrm>
            <a:off x="520366" y="1649604"/>
            <a:ext cx="10741192" cy="1815882"/>
          </a:xfrm>
          <a:prstGeom prst="rect">
            <a:avLst/>
          </a:prstGeom>
          <a:noFill/>
        </p:spPr>
        <p:txBody>
          <a:bodyPr wrap="square">
            <a:spAutoFit/>
          </a:bodyPr>
          <a:lstStyle/>
          <a:p>
            <a:r>
              <a:rPr lang="en-US" sz="2800" b="0" i="0" dirty="0">
                <a:solidFill>
                  <a:srgbClr val="040C28"/>
                </a:solidFill>
                <a:effectLst/>
              </a:rPr>
              <a:t>represents soil evaporation and the water used by a crop for growth and cooling purposes</a:t>
            </a:r>
            <a:r>
              <a:rPr lang="en-US" sz="2800" b="0" i="0" dirty="0">
                <a:solidFill>
                  <a:srgbClr val="202124"/>
                </a:solidFill>
                <a:effectLst/>
              </a:rPr>
              <a:t>.  This water is extracted from the soil root zone by the root system, which represents transpiration and is no longer available as stored water in the soil.</a:t>
            </a:r>
            <a:endParaRPr lang="en-US" sz="2800" dirty="0"/>
          </a:p>
        </p:txBody>
      </p:sp>
      <p:sp>
        <p:nvSpPr>
          <p:cNvPr id="5" name="Arrow: Down 4">
            <a:extLst>
              <a:ext uri="{FF2B5EF4-FFF2-40B4-BE49-F238E27FC236}">
                <a16:creationId xmlns:a16="http://schemas.microsoft.com/office/drawing/2014/main" id="{4799AF49-2901-31E3-42DA-85F12E365165}"/>
              </a:ext>
            </a:extLst>
          </p:cNvPr>
          <p:cNvSpPr/>
          <p:nvPr/>
        </p:nvSpPr>
        <p:spPr>
          <a:xfrm>
            <a:off x="5193631" y="3900704"/>
            <a:ext cx="902369" cy="74595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204851F-8E40-1585-4EEE-4B3BD5DC2D56}"/>
              </a:ext>
            </a:extLst>
          </p:cNvPr>
          <p:cNvSpPr txBox="1"/>
          <p:nvPr/>
        </p:nvSpPr>
        <p:spPr>
          <a:xfrm>
            <a:off x="2964782" y="4979796"/>
            <a:ext cx="6093994" cy="923330"/>
          </a:xfrm>
          <a:prstGeom prst="rect">
            <a:avLst/>
          </a:prstGeom>
          <a:noFill/>
        </p:spPr>
        <p:txBody>
          <a:bodyPr wrap="square">
            <a:spAutoFit/>
          </a:bodyPr>
          <a:lstStyle/>
          <a:p>
            <a:r>
              <a:rPr lang="en-US" sz="5400" dirty="0" err="1"/>
              <a:t>EvapoTranspiration</a:t>
            </a:r>
            <a:endParaRPr lang="en-US" sz="5400" dirty="0"/>
          </a:p>
        </p:txBody>
      </p:sp>
      <p:sp>
        <p:nvSpPr>
          <p:cNvPr id="14" name="TextBox 13">
            <a:extLst>
              <a:ext uri="{FF2B5EF4-FFF2-40B4-BE49-F238E27FC236}">
                <a16:creationId xmlns:a16="http://schemas.microsoft.com/office/drawing/2014/main" id="{ACA6C95E-0EDF-139B-AB78-3796AE3A0FE6}"/>
              </a:ext>
            </a:extLst>
          </p:cNvPr>
          <p:cNvSpPr txBox="1"/>
          <p:nvPr/>
        </p:nvSpPr>
        <p:spPr>
          <a:xfrm>
            <a:off x="1910254" y="6384589"/>
            <a:ext cx="11414960" cy="253916"/>
          </a:xfrm>
          <a:prstGeom prst="rect">
            <a:avLst/>
          </a:prstGeom>
          <a:noFill/>
        </p:spPr>
        <p:txBody>
          <a:bodyPr wrap="square">
            <a:spAutoFit/>
          </a:bodyPr>
          <a:lstStyle/>
          <a:p>
            <a:r>
              <a:rPr lang="en-US" sz="1050" dirty="0"/>
              <a:t>https://crops.extension.iastate.edu/encyclopedia/crop-water-use-or-evapotranspiration#:~:text=Crop%20water%20use%2C%20also%20known,stored%20water%20in%20the%20soil.</a:t>
            </a:r>
          </a:p>
        </p:txBody>
      </p:sp>
      <p:pic>
        <p:nvPicPr>
          <p:cNvPr id="2" name="Picture 1" descr="Logo, company name&#10;&#10;Description automatically generated">
            <a:extLst>
              <a:ext uri="{FF2B5EF4-FFF2-40B4-BE49-F238E27FC236}">
                <a16:creationId xmlns:a16="http://schemas.microsoft.com/office/drawing/2014/main" id="{045D40FC-0913-90B4-EBA7-246F2CD7C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459036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C3D11-64EC-03F8-D5C0-9DC7A39EC515}"/>
              </a:ext>
            </a:extLst>
          </p:cNvPr>
          <p:cNvSpPr>
            <a:spLocks noGrp="1"/>
          </p:cNvSpPr>
          <p:nvPr>
            <p:ph type="title"/>
          </p:nvPr>
        </p:nvSpPr>
        <p:spPr>
          <a:xfrm>
            <a:off x="368646" y="365126"/>
            <a:ext cx="10515600" cy="740975"/>
          </a:xfrm>
        </p:spPr>
        <p:txBody>
          <a:bodyPr/>
          <a:lstStyle/>
          <a:p>
            <a:r>
              <a:rPr lang="en-US" dirty="0"/>
              <a:t>Crop Water requirement</a:t>
            </a:r>
          </a:p>
        </p:txBody>
      </p:sp>
      <p:sp>
        <p:nvSpPr>
          <p:cNvPr id="9" name="TextBox 8">
            <a:extLst>
              <a:ext uri="{FF2B5EF4-FFF2-40B4-BE49-F238E27FC236}">
                <a16:creationId xmlns:a16="http://schemas.microsoft.com/office/drawing/2014/main" id="{0A142E30-B2A0-9751-45D2-6564566075EC}"/>
              </a:ext>
            </a:extLst>
          </p:cNvPr>
          <p:cNvSpPr txBox="1"/>
          <p:nvPr/>
        </p:nvSpPr>
        <p:spPr>
          <a:xfrm>
            <a:off x="455345" y="1176148"/>
            <a:ext cx="5886450" cy="954107"/>
          </a:xfrm>
          <a:prstGeom prst="rect">
            <a:avLst/>
          </a:prstGeom>
          <a:noFill/>
        </p:spPr>
        <p:txBody>
          <a:bodyPr wrap="square" rtlCol="0">
            <a:spAutoFit/>
          </a:bodyPr>
          <a:lstStyle/>
          <a:p>
            <a:r>
              <a:rPr lang="en-US" sz="2800" dirty="0"/>
              <a:t>Each crop has a determined water requirement value.</a:t>
            </a:r>
          </a:p>
        </p:txBody>
      </p:sp>
      <p:pic>
        <p:nvPicPr>
          <p:cNvPr id="3" name="Picture 2">
            <a:extLst>
              <a:ext uri="{FF2B5EF4-FFF2-40B4-BE49-F238E27FC236}">
                <a16:creationId xmlns:a16="http://schemas.microsoft.com/office/drawing/2014/main" id="{E42BC208-8194-FABF-D952-23605EF3D377}"/>
              </a:ext>
            </a:extLst>
          </p:cNvPr>
          <p:cNvPicPr>
            <a:picLocks noChangeAspect="1"/>
          </p:cNvPicPr>
          <p:nvPr/>
        </p:nvPicPr>
        <p:blipFill>
          <a:blip r:embed="rId3"/>
          <a:stretch>
            <a:fillRect/>
          </a:stretch>
        </p:blipFill>
        <p:spPr>
          <a:xfrm>
            <a:off x="7753831" y="302424"/>
            <a:ext cx="3747509" cy="3126576"/>
          </a:xfrm>
          <a:prstGeom prst="rect">
            <a:avLst/>
          </a:prstGeom>
        </p:spPr>
      </p:pic>
      <p:pic>
        <p:nvPicPr>
          <p:cNvPr id="7" name="Picture 6">
            <a:extLst>
              <a:ext uri="{FF2B5EF4-FFF2-40B4-BE49-F238E27FC236}">
                <a16:creationId xmlns:a16="http://schemas.microsoft.com/office/drawing/2014/main" id="{DFCDD1D8-E145-0740-897E-E739C67B779D}"/>
              </a:ext>
            </a:extLst>
          </p:cNvPr>
          <p:cNvPicPr>
            <a:picLocks noChangeAspect="1"/>
          </p:cNvPicPr>
          <p:nvPr/>
        </p:nvPicPr>
        <p:blipFill>
          <a:blip r:embed="rId4"/>
          <a:stretch>
            <a:fillRect/>
          </a:stretch>
        </p:blipFill>
        <p:spPr>
          <a:xfrm>
            <a:off x="543176" y="2236821"/>
            <a:ext cx="5400424" cy="2614111"/>
          </a:xfrm>
          <a:prstGeom prst="rect">
            <a:avLst/>
          </a:prstGeom>
        </p:spPr>
      </p:pic>
      <p:pic>
        <p:nvPicPr>
          <p:cNvPr id="13" name="Picture 12">
            <a:extLst>
              <a:ext uri="{FF2B5EF4-FFF2-40B4-BE49-F238E27FC236}">
                <a16:creationId xmlns:a16="http://schemas.microsoft.com/office/drawing/2014/main" id="{69B78DEC-F244-8321-2CB3-C1ABF7DFF487}"/>
              </a:ext>
            </a:extLst>
          </p:cNvPr>
          <p:cNvPicPr>
            <a:picLocks noChangeAspect="1"/>
          </p:cNvPicPr>
          <p:nvPr/>
        </p:nvPicPr>
        <p:blipFill>
          <a:blip r:embed="rId5"/>
          <a:stretch>
            <a:fillRect/>
          </a:stretch>
        </p:blipFill>
        <p:spPr>
          <a:xfrm>
            <a:off x="6426016" y="3429000"/>
            <a:ext cx="3943203" cy="3213936"/>
          </a:xfrm>
          <a:prstGeom prst="rect">
            <a:avLst/>
          </a:prstGeom>
        </p:spPr>
      </p:pic>
      <p:sp>
        <p:nvSpPr>
          <p:cNvPr id="14" name="Rectangle 13">
            <a:extLst>
              <a:ext uri="{FF2B5EF4-FFF2-40B4-BE49-F238E27FC236}">
                <a16:creationId xmlns:a16="http://schemas.microsoft.com/office/drawing/2014/main" id="{C5C4FB50-DA40-A0BE-05D6-962833163A70}"/>
              </a:ext>
            </a:extLst>
          </p:cNvPr>
          <p:cNvSpPr/>
          <p:nvPr/>
        </p:nvSpPr>
        <p:spPr>
          <a:xfrm>
            <a:off x="7753831" y="2009274"/>
            <a:ext cx="3747509" cy="39704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F803AF-4A74-E547-04BE-343EB18B27E8}"/>
              </a:ext>
            </a:extLst>
          </p:cNvPr>
          <p:cNvSpPr/>
          <p:nvPr/>
        </p:nvSpPr>
        <p:spPr>
          <a:xfrm>
            <a:off x="6426016" y="5354857"/>
            <a:ext cx="4041458" cy="39704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4496C7-FF74-9B2E-CC87-BD81DADA2024}"/>
              </a:ext>
            </a:extLst>
          </p:cNvPr>
          <p:cNvSpPr/>
          <p:nvPr/>
        </p:nvSpPr>
        <p:spPr>
          <a:xfrm>
            <a:off x="444921" y="3230479"/>
            <a:ext cx="3104395" cy="39704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 company name&#10;&#10;Description automatically generated">
            <a:extLst>
              <a:ext uri="{FF2B5EF4-FFF2-40B4-BE49-F238E27FC236}">
                <a16:creationId xmlns:a16="http://schemas.microsoft.com/office/drawing/2014/main" id="{8D8183F4-101F-1E2D-59EA-07EF665A0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384885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60854-49F1-CA87-18C1-20353CCF8AE2}"/>
              </a:ext>
            </a:extLst>
          </p:cNvPr>
          <p:cNvPicPr>
            <a:picLocks noChangeAspect="1"/>
          </p:cNvPicPr>
          <p:nvPr/>
        </p:nvPicPr>
        <p:blipFill>
          <a:blip r:embed="rId2"/>
          <a:stretch>
            <a:fillRect/>
          </a:stretch>
        </p:blipFill>
        <p:spPr>
          <a:xfrm>
            <a:off x="7655474" y="2384086"/>
            <a:ext cx="4382902" cy="3567659"/>
          </a:xfrm>
          <a:prstGeom prst="rect">
            <a:avLst/>
          </a:prstGeom>
        </p:spPr>
      </p:pic>
      <p:sp>
        <p:nvSpPr>
          <p:cNvPr id="4" name="TextBox 3">
            <a:extLst>
              <a:ext uri="{FF2B5EF4-FFF2-40B4-BE49-F238E27FC236}">
                <a16:creationId xmlns:a16="http://schemas.microsoft.com/office/drawing/2014/main" id="{BB3C40C3-33C3-A7DB-2069-FF2214746283}"/>
              </a:ext>
            </a:extLst>
          </p:cNvPr>
          <p:cNvSpPr txBox="1"/>
          <p:nvPr/>
        </p:nvSpPr>
        <p:spPr>
          <a:xfrm>
            <a:off x="498480" y="533761"/>
            <a:ext cx="11120172" cy="1077218"/>
          </a:xfrm>
          <a:prstGeom prst="rect">
            <a:avLst/>
          </a:prstGeom>
          <a:noFill/>
        </p:spPr>
        <p:txBody>
          <a:bodyPr wrap="square" rtlCol="0">
            <a:spAutoFit/>
          </a:bodyPr>
          <a:lstStyle/>
          <a:p>
            <a:r>
              <a:rPr lang="en-US" sz="3200" dirty="0"/>
              <a:t>With irrigation the demand of a crop can be met, if precipitation alone is not enough to provide</a:t>
            </a:r>
          </a:p>
        </p:txBody>
      </p:sp>
      <p:pic>
        <p:nvPicPr>
          <p:cNvPr id="5" name="Picture 4">
            <a:extLst>
              <a:ext uri="{FF2B5EF4-FFF2-40B4-BE49-F238E27FC236}">
                <a16:creationId xmlns:a16="http://schemas.microsoft.com/office/drawing/2014/main" id="{A55940EA-54FC-CE4E-077A-DC75E2C036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81" t="5364" r="2604" b="4546"/>
          <a:stretch/>
        </p:blipFill>
        <p:spPr>
          <a:xfrm>
            <a:off x="922543" y="1610979"/>
            <a:ext cx="6618278" cy="4464158"/>
          </a:xfrm>
          <a:prstGeom prst="rect">
            <a:avLst/>
          </a:prstGeom>
        </p:spPr>
      </p:pic>
      <p:pic>
        <p:nvPicPr>
          <p:cNvPr id="2" name="Picture 1" descr="Logo, company name&#10;&#10;Description automatically generated">
            <a:extLst>
              <a:ext uri="{FF2B5EF4-FFF2-40B4-BE49-F238E27FC236}">
                <a16:creationId xmlns:a16="http://schemas.microsoft.com/office/drawing/2014/main" id="{C5EA9443-E90D-F34C-B86C-7B792504F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548839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1281C-CA93-4FF0-83C6-3E613217C3A2}"/>
              </a:ext>
            </a:extLst>
          </p:cNvPr>
          <p:cNvSpPr>
            <a:spLocks noGrp="1"/>
          </p:cNvSpPr>
          <p:nvPr>
            <p:ph type="title"/>
          </p:nvPr>
        </p:nvSpPr>
        <p:spPr/>
        <p:txBody>
          <a:bodyPr/>
          <a:lstStyle/>
          <a:p>
            <a:r>
              <a:rPr lang="en-US" dirty="0"/>
              <a:t>Application – Food security</a:t>
            </a:r>
            <a:br>
              <a:rPr lang="en-US" dirty="0"/>
            </a:br>
            <a:endParaRPr lang="en-US" dirty="0"/>
          </a:p>
        </p:txBody>
      </p:sp>
      <p:pic>
        <p:nvPicPr>
          <p:cNvPr id="3" name="Picture 2" descr="Image result for fews net logo">
            <a:extLst>
              <a:ext uri="{FF2B5EF4-FFF2-40B4-BE49-F238E27FC236}">
                <a16:creationId xmlns:a16="http://schemas.microsoft.com/office/drawing/2014/main" id="{3E76C45C-A3FA-4831-BFD8-5FD7ED291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824" y="5163524"/>
            <a:ext cx="3051362" cy="915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9B3B770-F896-4842-9E08-3E556BFE3636}"/>
              </a:ext>
            </a:extLst>
          </p:cNvPr>
          <p:cNvPicPr>
            <a:picLocks noChangeAspect="1"/>
          </p:cNvPicPr>
          <p:nvPr/>
        </p:nvPicPr>
        <p:blipFill>
          <a:blip r:embed="rId4"/>
          <a:stretch>
            <a:fillRect/>
          </a:stretch>
        </p:blipFill>
        <p:spPr>
          <a:xfrm>
            <a:off x="644387" y="1237342"/>
            <a:ext cx="3338386" cy="1099388"/>
          </a:xfrm>
          <a:prstGeom prst="rect">
            <a:avLst/>
          </a:prstGeom>
        </p:spPr>
      </p:pic>
      <p:sp>
        <p:nvSpPr>
          <p:cNvPr id="5" name="TextBox 4">
            <a:extLst>
              <a:ext uri="{FF2B5EF4-FFF2-40B4-BE49-F238E27FC236}">
                <a16:creationId xmlns:a16="http://schemas.microsoft.com/office/drawing/2014/main" id="{5C5107A0-4233-4873-8887-CDD8FB94E70E}"/>
              </a:ext>
            </a:extLst>
          </p:cNvPr>
          <p:cNvSpPr txBox="1"/>
          <p:nvPr/>
        </p:nvSpPr>
        <p:spPr>
          <a:xfrm>
            <a:off x="5774941" y="1595807"/>
            <a:ext cx="5772671" cy="1631216"/>
          </a:xfrm>
          <a:prstGeom prst="rect">
            <a:avLst/>
          </a:prstGeom>
          <a:noFill/>
          <a:ln>
            <a:solidFill>
              <a:schemeClr val="tx1"/>
            </a:solidFill>
          </a:ln>
        </p:spPr>
        <p:txBody>
          <a:bodyPr wrap="square" rtlCol="0">
            <a:spAutoFit/>
          </a:bodyPr>
          <a:lstStyle/>
          <a:p>
            <a:pPr algn="ctr"/>
            <a:r>
              <a:rPr lang="en-US" sz="2000" b="1" dirty="0">
                <a:cs typeface="Arial" panose="020B0604020202020204" pitchFamily="34" charset="0"/>
              </a:rPr>
              <a:t>Food for Peace </a:t>
            </a:r>
          </a:p>
          <a:p>
            <a:pPr algn="ctr"/>
            <a:r>
              <a:rPr lang="en-US" sz="2000" b="1" dirty="0">
                <a:cs typeface="Arial" panose="020B0604020202020204" pitchFamily="34" charset="0"/>
              </a:rPr>
              <a:t>Requests for Food assistance</a:t>
            </a:r>
          </a:p>
          <a:p>
            <a:pPr algn="ctr"/>
            <a:endParaRPr lang="en-US" sz="2000" b="1" dirty="0">
              <a:cs typeface="Arial" panose="020B0604020202020204" pitchFamily="34" charset="0"/>
            </a:endParaRPr>
          </a:p>
          <a:p>
            <a:pPr algn="ctr"/>
            <a:r>
              <a:rPr lang="en-US" sz="2000" b="1" dirty="0">
                <a:cs typeface="Arial" panose="020B0604020202020204" pitchFamily="34" charset="0"/>
              </a:rPr>
              <a:t>How do we know who needs </a:t>
            </a:r>
          </a:p>
          <a:p>
            <a:pPr algn="ctr"/>
            <a:r>
              <a:rPr lang="en-US" sz="2000" b="1" dirty="0">
                <a:cs typeface="Arial" panose="020B0604020202020204" pitchFamily="34" charset="0"/>
              </a:rPr>
              <a:t>assistance due to drought, flood, conflict,…?</a:t>
            </a:r>
            <a:r>
              <a:rPr lang="en-US" dirty="0">
                <a:latin typeface="Arial" panose="020B0604020202020204" pitchFamily="34" charset="0"/>
                <a:cs typeface="Arial" panose="020B0604020202020204" pitchFamily="34" charset="0"/>
              </a:rPr>
              <a:t> </a:t>
            </a:r>
          </a:p>
        </p:txBody>
      </p:sp>
      <p:pic>
        <p:nvPicPr>
          <p:cNvPr id="7170" name="Picture 2" descr="Food for Peace (FFP) Evaluation &amp;amp; Learning Mechanism (EVELYN) – ME&amp;amp;A">
            <a:extLst>
              <a:ext uri="{FF2B5EF4-FFF2-40B4-BE49-F238E27FC236}">
                <a16:creationId xmlns:a16="http://schemas.microsoft.com/office/drawing/2014/main" id="{0DF77987-0FC8-4824-AE6C-7BF867675B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86" y="2367690"/>
            <a:ext cx="3338387" cy="222559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ADB53657-5E00-45D2-8D46-B28357E7E323}"/>
              </a:ext>
            </a:extLst>
          </p:cNvPr>
          <p:cNvSpPr/>
          <p:nvPr/>
        </p:nvSpPr>
        <p:spPr>
          <a:xfrm>
            <a:off x="4218176" y="1690688"/>
            <a:ext cx="1367615" cy="3578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9BB6E22-B1EA-4265-BFFB-79068AA53B2B}"/>
              </a:ext>
            </a:extLst>
          </p:cNvPr>
          <p:cNvSpPr txBox="1"/>
          <p:nvPr/>
        </p:nvSpPr>
        <p:spPr>
          <a:xfrm>
            <a:off x="8819230" y="5022208"/>
            <a:ext cx="2783512" cy="1323439"/>
          </a:xfrm>
          <a:prstGeom prst="rect">
            <a:avLst/>
          </a:prstGeom>
          <a:noFill/>
          <a:ln>
            <a:solidFill>
              <a:schemeClr val="tx1"/>
            </a:solidFill>
          </a:ln>
        </p:spPr>
        <p:txBody>
          <a:bodyPr wrap="square" rtlCol="0">
            <a:spAutoFit/>
          </a:bodyPr>
          <a:lstStyle/>
          <a:p>
            <a:pPr algn="ctr"/>
            <a:r>
              <a:rPr lang="en-US" sz="2000" b="1" dirty="0">
                <a:cs typeface="Arial" panose="020B0604020202020204" pitchFamily="34" charset="0"/>
              </a:rPr>
              <a:t>Determine areas/regions </a:t>
            </a:r>
          </a:p>
          <a:p>
            <a:pPr algn="ctr"/>
            <a:r>
              <a:rPr lang="en-US" sz="2000" b="1" dirty="0">
                <a:cs typeface="Arial" panose="020B0604020202020204" pitchFamily="34" charset="0"/>
              </a:rPr>
              <a:t>that are in danger of a drought, flood,...</a:t>
            </a:r>
            <a:r>
              <a:rPr lang="en-US" dirty="0">
                <a:latin typeface="Arial" panose="020B0604020202020204" pitchFamily="34" charset="0"/>
                <a:cs typeface="Arial" panose="020B0604020202020204" pitchFamily="34" charset="0"/>
              </a:rPr>
              <a:t> </a:t>
            </a:r>
          </a:p>
        </p:txBody>
      </p:sp>
      <p:sp>
        <p:nvSpPr>
          <p:cNvPr id="7" name="Arrow: Down 6">
            <a:extLst>
              <a:ext uri="{FF2B5EF4-FFF2-40B4-BE49-F238E27FC236}">
                <a16:creationId xmlns:a16="http://schemas.microsoft.com/office/drawing/2014/main" id="{5EEEE304-E02A-4A5B-8121-BF9F015E2228}"/>
              </a:ext>
            </a:extLst>
          </p:cNvPr>
          <p:cNvSpPr/>
          <p:nvPr/>
        </p:nvSpPr>
        <p:spPr>
          <a:xfrm>
            <a:off x="6641597" y="3343835"/>
            <a:ext cx="318052" cy="55527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182AE89-35DF-40FA-971B-CF341EAAD1D1}"/>
              </a:ext>
            </a:extLst>
          </p:cNvPr>
          <p:cNvGrpSpPr/>
          <p:nvPr/>
        </p:nvGrpSpPr>
        <p:grpSpPr>
          <a:xfrm>
            <a:off x="4514742" y="3987625"/>
            <a:ext cx="3230218" cy="2549135"/>
            <a:chOff x="8786191" y="4143368"/>
            <a:chExt cx="3230218" cy="2549135"/>
          </a:xfrm>
        </p:grpSpPr>
        <p:pic>
          <p:nvPicPr>
            <p:cNvPr id="11" name="Picture 10">
              <a:extLst>
                <a:ext uri="{FF2B5EF4-FFF2-40B4-BE49-F238E27FC236}">
                  <a16:creationId xmlns:a16="http://schemas.microsoft.com/office/drawing/2014/main" id="{26DBEC26-F7FE-491D-A0B0-613C892276FA}"/>
                </a:ext>
              </a:extLst>
            </p:cNvPr>
            <p:cNvPicPr>
              <a:picLocks noChangeAspect="1"/>
            </p:cNvPicPr>
            <p:nvPr/>
          </p:nvPicPr>
          <p:blipFill>
            <a:blip r:embed="rId6"/>
            <a:stretch>
              <a:fillRect/>
            </a:stretch>
          </p:blipFill>
          <p:spPr>
            <a:xfrm>
              <a:off x="10142233" y="4761728"/>
              <a:ext cx="1691277" cy="1930775"/>
            </a:xfrm>
            <a:prstGeom prst="rect">
              <a:avLst/>
            </a:prstGeom>
          </p:spPr>
        </p:pic>
        <p:pic>
          <p:nvPicPr>
            <p:cNvPr id="12" name="Picture 2">
              <a:extLst>
                <a:ext uri="{FF2B5EF4-FFF2-40B4-BE49-F238E27FC236}">
                  <a16:creationId xmlns:a16="http://schemas.microsoft.com/office/drawing/2014/main" id="{6A57F41D-2F8B-46BE-8AA2-88EF3D39F0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6692" y="4248692"/>
              <a:ext cx="1541406" cy="199486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88947E2-7C2E-4AC1-ADD6-E163163EEB47}"/>
                </a:ext>
              </a:extLst>
            </p:cNvPr>
            <p:cNvSpPr/>
            <p:nvPr/>
          </p:nvSpPr>
          <p:spPr>
            <a:xfrm>
              <a:off x="8786191" y="4143368"/>
              <a:ext cx="3230218" cy="25491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555C302-5860-4970-87AB-BB7586267BB4}"/>
                </a:ext>
              </a:extLst>
            </p:cNvPr>
            <p:cNvSpPr txBox="1"/>
            <p:nvPr/>
          </p:nvSpPr>
          <p:spPr>
            <a:xfrm>
              <a:off x="10758299" y="4311372"/>
              <a:ext cx="1041719" cy="369332"/>
            </a:xfrm>
            <a:prstGeom prst="rect">
              <a:avLst/>
            </a:prstGeom>
            <a:noFill/>
          </p:spPr>
          <p:txBody>
            <a:bodyPr wrap="square" rtlCol="0">
              <a:spAutoFit/>
            </a:bodyPr>
            <a:lstStyle/>
            <a:p>
              <a:r>
                <a:rPr lang="en-US" dirty="0"/>
                <a:t>MAPS !!!</a:t>
              </a:r>
            </a:p>
          </p:txBody>
        </p:sp>
      </p:grpSp>
      <p:sp>
        <p:nvSpPr>
          <p:cNvPr id="16" name="Arrow: Right 15">
            <a:extLst>
              <a:ext uri="{FF2B5EF4-FFF2-40B4-BE49-F238E27FC236}">
                <a16:creationId xmlns:a16="http://schemas.microsoft.com/office/drawing/2014/main" id="{D7C36F34-A0AC-463C-AD2A-70C53D9D8474}"/>
              </a:ext>
            </a:extLst>
          </p:cNvPr>
          <p:cNvSpPr/>
          <p:nvPr/>
        </p:nvSpPr>
        <p:spPr>
          <a:xfrm>
            <a:off x="7859210" y="5459216"/>
            <a:ext cx="845770" cy="3578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5E989D7-3F1B-4D24-9508-40C30F9278FD}"/>
              </a:ext>
            </a:extLst>
          </p:cNvPr>
          <p:cNvSpPr txBox="1"/>
          <p:nvPr/>
        </p:nvSpPr>
        <p:spPr>
          <a:xfrm>
            <a:off x="543941" y="4585734"/>
            <a:ext cx="3438832" cy="553998"/>
          </a:xfrm>
          <a:prstGeom prst="rect">
            <a:avLst/>
          </a:prstGeom>
          <a:noFill/>
        </p:spPr>
        <p:txBody>
          <a:bodyPr wrap="square">
            <a:spAutoFit/>
          </a:bodyPr>
          <a:lstStyle/>
          <a:p>
            <a:r>
              <a:rPr lang="en-US" sz="600" dirty="0"/>
              <a:t>https://www.google.com/url?sa=i&amp;url=https%3A%2F%2Fwww.usaid.gov%2Fsites%2Fdefault%2Ffiles%2Fdocuments%2F1866%2FFood%2520for%2520Peace%2520-%2520Voices%2520from%2520the%2520Field%2520-%2520online%2520version%2520rev.pdf&amp;psig=AOvVaw0jVk7_kQhTMAZocalPADbY&amp;ust=1634762839340000&amp;source=images&amp;cd=vfe&amp;ved=0CAsQjRxqFwoTCOCov6es1_MCFQAAAAAdAAAAABAD</a:t>
            </a:r>
          </a:p>
        </p:txBody>
      </p:sp>
      <p:pic>
        <p:nvPicPr>
          <p:cNvPr id="9" name="Picture 8" descr="Logo, company name&#10;&#10;Description automatically generated">
            <a:extLst>
              <a:ext uri="{FF2B5EF4-FFF2-40B4-BE49-F238E27FC236}">
                <a16:creationId xmlns:a16="http://schemas.microsoft.com/office/drawing/2014/main" id="{C5F5B21D-BF15-52D5-8B3B-7779AB5846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4786510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E1049-7A22-A580-D744-B4640C51F71A}"/>
              </a:ext>
            </a:extLst>
          </p:cNvPr>
          <p:cNvSpPr>
            <a:spLocks noGrp="1"/>
          </p:cNvSpPr>
          <p:nvPr>
            <p:ph type="title"/>
          </p:nvPr>
        </p:nvSpPr>
        <p:spPr>
          <a:xfrm>
            <a:off x="368646" y="365126"/>
            <a:ext cx="10515600" cy="808581"/>
          </a:xfrm>
        </p:spPr>
        <p:txBody>
          <a:bodyPr>
            <a:normAutofit fontScale="90000"/>
          </a:bodyPr>
          <a:lstStyle/>
          <a:p>
            <a:r>
              <a:rPr lang="en-US" dirty="0"/>
              <a:t>Monthly Landsat ET for Farmington, New Mexico</a:t>
            </a:r>
          </a:p>
        </p:txBody>
      </p:sp>
      <p:pic>
        <p:nvPicPr>
          <p:cNvPr id="3" name="Picture 2">
            <a:extLst>
              <a:ext uri="{FF2B5EF4-FFF2-40B4-BE49-F238E27FC236}">
                <a16:creationId xmlns:a16="http://schemas.microsoft.com/office/drawing/2014/main" id="{60E4DE45-1494-2C7C-41D7-E10BF25B2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764" y="3084288"/>
            <a:ext cx="6186770" cy="3584931"/>
          </a:xfrm>
          <a:prstGeom prst="rect">
            <a:avLst/>
          </a:prstGeom>
          <a:ln w="19050">
            <a:solidFill>
              <a:schemeClr val="tx1">
                <a:lumMod val="85000"/>
                <a:lumOff val="15000"/>
              </a:schemeClr>
            </a:solidFill>
          </a:ln>
        </p:spPr>
      </p:pic>
      <p:pic>
        <p:nvPicPr>
          <p:cNvPr id="4" name="Picture 3">
            <a:extLst>
              <a:ext uri="{FF2B5EF4-FFF2-40B4-BE49-F238E27FC236}">
                <a16:creationId xmlns:a16="http://schemas.microsoft.com/office/drawing/2014/main" id="{18338134-56E6-F970-DD93-FB5070BE2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370" y="1460581"/>
            <a:ext cx="1819076" cy="1405650"/>
          </a:xfrm>
          <a:prstGeom prst="rect">
            <a:avLst/>
          </a:prstGeom>
        </p:spPr>
      </p:pic>
      <p:pic>
        <p:nvPicPr>
          <p:cNvPr id="5" name="Picture 4">
            <a:extLst>
              <a:ext uri="{FF2B5EF4-FFF2-40B4-BE49-F238E27FC236}">
                <a16:creationId xmlns:a16="http://schemas.microsoft.com/office/drawing/2014/main" id="{8C14D18B-88E6-F2FA-C6CE-461AA30955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3706" y="1492056"/>
            <a:ext cx="1819076" cy="1405652"/>
          </a:xfrm>
          <a:prstGeom prst="rect">
            <a:avLst/>
          </a:prstGeom>
        </p:spPr>
      </p:pic>
      <p:pic>
        <p:nvPicPr>
          <p:cNvPr id="6" name="Picture 5">
            <a:extLst>
              <a:ext uri="{FF2B5EF4-FFF2-40B4-BE49-F238E27FC236}">
                <a16:creationId xmlns:a16="http://schemas.microsoft.com/office/drawing/2014/main" id="{6729713B-770F-E4D8-94BB-C43C0FAB2B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3329" y="1464106"/>
            <a:ext cx="1924346" cy="1486995"/>
          </a:xfrm>
          <a:prstGeom prst="rect">
            <a:avLst/>
          </a:prstGeom>
        </p:spPr>
      </p:pic>
      <p:pic>
        <p:nvPicPr>
          <p:cNvPr id="7" name="Picture 6">
            <a:extLst>
              <a:ext uri="{FF2B5EF4-FFF2-40B4-BE49-F238E27FC236}">
                <a16:creationId xmlns:a16="http://schemas.microsoft.com/office/drawing/2014/main" id="{A8ED2F3F-AD68-3584-574D-EB72A37624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3481" y="3153106"/>
            <a:ext cx="1924347" cy="1486997"/>
          </a:xfrm>
          <a:prstGeom prst="rect">
            <a:avLst/>
          </a:prstGeom>
        </p:spPr>
      </p:pic>
      <p:grpSp>
        <p:nvGrpSpPr>
          <p:cNvPr id="8" name="Group 7">
            <a:extLst>
              <a:ext uri="{FF2B5EF4-FFF2-40B4-BE49-F238E27FC236}">
                <a16:creationId xmlns:a16="http://schemas.microsoft.com/office/drawing/2014/main" id="{6B686104-D79E-1716-C651-86608D5AD100}"/>
              </a:ext>
            </a:extLst>
          </p:cNvPr>
          <p:cNvGrpSpPr/>
          <p:nvPr/>
        </p:nvGrpSpPr>
        <p:grpSpPr>
          <a:xfrm>
            <a:off x="9473481" y="4828249"/>
            <a:ext cx="1944194" cy="1486995"/>
            <a:chOff x="9278781" y="4307157"/>
            <a:chExt cx="1840475" cy="1425726"/>
          </a:xfrm>
        </p:grpSpPr>
        <p:pic>
          <p:nvPicPr>
            <p:cNvPr id="9" name="Picture 8">
              <a:extLst>
                <a:ext uri="{FF2B5EF4-FFF2-40B4-BE49-F238E27FC236}">
                  <a16:creationId xmlns:a16="http://schemas.microsoft.com/office/drawing/2014/main" id="{4FB8E9E1-DF98-9108-3839-BF27D9DFDD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781" y="4307157"/>
              <a:ext cx="1840475" cy="1425726"/>
            </a:xfrm>
            <a:prstGeom prst="rect">
              <a:avLst/>
            </a:prstGeom>
          </p:spPr>
        </p:pic>
        <p:pic>
          <p:nvPicPr>
            <p:cNvPr id="10" name="Picture 9">
              <a:extLst>
                <a:ext uri="{FF2B5EF4-FFF2-40B4-BE49-F238E27FC236}">
                  <a16:creationId xmlns:a16="http://schemas.microsoft.com/office/drawing/2014/main" id="{8B7FBC36-5C1C-B208-9D75-A474181F2B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1817" y="5207661"/>
              <a:ext cx="386304" cy="481251"/>
            </a:xfrm>
            <a:prstGeom prst="rect">
              <a:avLst/>
            </a:prstGeom>
          </p:spPr>
        </p:pic>
      </p:grpSp>
      <p:pic>
        <p:nvPicPr>
          <p:cNvPr id="11" name="Picture 10">
            <a:extLst>
              <a:ext uri="{FF2B5EF4-FFF2-40B4-BE49-F238E27FC236}">
                <a16:creationId xmlns:a16="http://schemas.microsoft.com/office/drawing/2014/main" id="{17D89D85-7DF4-6631-C40A-E482183099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4325" y="4559396"/>
            <a:ext cx="1924346" cy="1486994"/>
          </a:xfrm>
          <a:prstGeom prst="rect">
            <a:avLst/>
          </a:prstGeom>
        </p:spPr>
      </p:pic>
      <p:pic>
        <p:nvPicPr>
          <p:cNvPr id="12" name="Picture 11">
            <a:extLst>
              <a:ext uri="{FF2B5EF4-FFF2-40B4-BE49-F238E27FC236}">
                <a16:creationId xmlns:a16="http://schemas.microsoft.com/office/drawing/2014/main" id="{A02EDA46-0A43-F686-780E-AD06F80528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4325" y="2915998"/>
            <a:ext cx="1924346" cy="1486994"/>
          </a:xfrm>
          <a:prstGeom prst="rect">
            <a:avLst/>
          </a:prstGeom>
        </p:spPr>
      </p:pic>
      <p:pic>
        <p:nvPicPr>
          <p:cNvPr id="13" name="Picture 12">
            <a:extLst>
              <a:ext uri="{FF2B5EF4-FFF2-40B4-BE49-F238E27FC236}">
                <a16:creationId xmlns:a16="http://schemas.microsoft.com/office/drawing/2014/main" id="{580AFD3E-3C6A-9785-6148-E202D5A882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4325" y="1244650"/>
            <a:ext cx="1924346" cy="1486994"/>
          </a:xfrm>
          <a:prstGeom prst="rect">
            <a:avLst/>
          </a:prstGeom>
        </p:spPr>
      </p:pic>
      <p:pic>
        <p:nvPicPr>
          <p:cNvPr id="14" name="Picture 13" descr="Logo, company name&#10;&#10;Description automatically generated">
            <a:extLst>
              <a:ext uri="{FF2B5EF4-FFF2-40B4-BE49-F238E27FC236}">
                <a16:creationId xmlns:a16="http://schemas.microsoft.com/office/drawing/2014/main" id="{BCBDCCD7-721A-6514-77C3-1B4EC27DF8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4212398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79310-CBCF-853C-8CE7-66D9635D3020}"/>
              </a:ext>
            </a:extLst>
          </p:cNvPr>
          <p:cNvSpPr>
            <a:spLocks noGrp="1"/>
          </p:cNvSpPr>
          <p:nvPr>
            <p:ph type="title"/>
          </p:nvPr>
        </p:nvSpPr>
        <p:spPr>
          <a:xfrm>
            <a:off x="609278" y="148556"/>
            <a:ext cx="10515600" cy="1325563"/>
          </a:xfrm>
        </p:spPr>
        <p:txBody>
          <a:bodyPr/>
          <a:lstStyle/>
          <a:p>
            <a:r>
              <a:rPr lang="en-US" dirty="0"/>
              <a:t>Water footprint</a:t>
            </a:r>
          </a:p>
        </p:txBody>
      </p:sp>
      <p:pic>
        <p:nvPicPr>
          <p:cNvPr id="4" name="Graphic 3" descr="Footprints with solid fill">
            <a:extLst>
              <a:ext uri="{FF2B5EF4-FFF2-40B4-BE49-F238E27FC236}">
                <a16:creationId xmlns:a16="http://schemas.microsoft.com/office/drawing/2014/main" id="{1ED5C50D-4DFE-F724-EC60-CB8A8D41B8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788" y="1536522"/>
            <a:ext cx="1766144" cy="1766144"/>
          </a:xfrm>
          <a:prstGeom prst="rect">
            <a:avLst/>
          </a:prstGeom>
        </p:spPr>
      </p:pic>
      <p:sp>
        <p:nvSpPr>
          <p:cNvPr id="6" name="TextBox 5">
            <a:extLst>
              <a:ext uri="{FF2B5EF4-FFF2-40B4-BE49-F238E27FC236}">
                <a16:creationId xmlns:a16="http://schemas.microsoft.com/office/drawing/2014/main" id="{4AACD255-20A8-9B31-AABA-B0ED7686D923}"/>
              </a:ext>
            </a:extLst>
          </p:cNvPr>
          <p:cNvSpPr txBox="1"/>
          <p:nvPr/>
        </p:nvSpPr>
        <p:spPr>
          <a:xfrm>
            <a:off x="2305730" y="1755080"/>
            <a:ext cx="8306123" cy="1077218"/>
          </a:xfrm>
          <a:prstGeom prst="rect">
            <a:avLst/>
          </a:prstGeom>
          <a:noFill/>
        </p:spPr>
        <p:txBody>
          <a:bodyPr wrap="square" rtlCol="0">
            <a:spAutoFit/>
          </a:bodyPr>
          <a:lstStyle/>
          <a:p>
            <a:pPr algn="ctr"/>
            <a:r>
              <a:rPr lang="en-US" sz="3200" b="0" i="0" dirty="0">
                <a:solidFill>
                  <a:srgbClr val="022A32"/>
                </a:solidFill>
                <a:effectLst/>
                <a:latin typeface="Open Sans" panose="020B0606030504020204" pitchFamily="34" charset="0"/>
              </a:rPr>
              <a:t>Amount of fresh water that any given process or activity uses</a:t>
            </a:r>
            <a:endParaRPr lang="en-US" sz="3200" dirty="0"/>
          </a:p>
        </p:txBody>
      </p:sp>
      <p:sp>
        <p:nvSpPr>
          <p:cNvPr id="8" name="TextBox 7">
            <a:extLst>
              <a:ext uri="{FF2B5EF4-FFF2-40B4-BE49-F238E27FC236}">
                <a16:creationId xmlns:a16="http://schemas.microsoft.com/office/drawing/2014/main" id="{FE56034B-C26D-9288-8DCD-7B98A3E3ACF4}"/>
              </a:ext>
            </a:extLst>
          </p:cNvPr>
          <p:cNvSpPr txBox="1"/>
          <p:nvPr/>
        </p:nvSpPr>
        <p:spPr>
          <a:xfrm>
            <a:off x="724902" y="3555335"/>
            <a:ext cx="11246519" cy="2585323"/>
          </a:xfrm>
          <a:prstGeom prst="rect">
            <a:avLst/>
          </a:prstGeom>
          <a:noFill/>
        </p:spPr>
        <p:txBody>
          <a:bodyPr wrap="square">
            <a:spAutoFit/>
          </a:bodyPr>
          <a:lstStyle/>
          <a:p>
            <a:pPr algn="l">
              <a:buFont typeface="Arial" panose="020B0604020202020204" pitchFamily="34" charset="0"/>
              <a:buChar char="•"/>
            </a:pPr>
            <a:r>
              <a:rPr lang="en-US" b="1" i="0" dirty="0">
                <a:solidFill>
                  <a:schemeClr val="accent1"/>
                </a:solidFill>
                <a:effectLst/>
                <a:latin typeface="Open Sans" panose="020B0606030504020204" pitchFamily="34" charset="0"/>
              </a:rPr>
              <a:t>Blue</a:t>
            </a:r>
            <a:r>
              <a:rPr lang="en-US" b="1" i="0" dirty="0">
                <a:effectLst/>
                <a:latin typeface="Open Sans" panose="020B0606030504020204" pitchFamily="34" charset="0"/>
              </a:rPr>
              <a:t> Water Footprint</a:t>
            </a:r>
            <a:r>
              <a:rPr lang="en-US" b="0" i="0" dirty="0">
                <a:effectLst/>
                <a:latin typeface="Open Sans" panose="020B0606030504020204" pitchFamily="34" charset="0"/>
              </a:rPr>
              <a:t>: The amount of surface water and groundwater required (evaporated or used directly) to produce an item. For food, this refers mainly to crop irrigation.</a:t>
            </a:r>
          </a:p>
          <a:p>
            <a:pPr algn="l">
              <a:buFont typeface="Arial" panose="020B0604020202020204" pitchFamily="34" charset="0"/>
              <a:buChar char="•"/>
            </a:pPr>
            <a:endParaRPr lang="en-US" b="0" i="0" dirty="0">
              <a:effectLst/>
              <a:latin typeface="Open Sans" panose="020B0606030504020204" pitchFamily="34" charset="0"/>
            </a:endParaRPr>
          </a:p>
          <a:p>
            <a:pPr algn="l">
              <a:buFont typeface="Arial" panose="020B0604020202020204" pitchFamily="34" charset="0"/>
              <a:buChar char="•"/>
            </a:pPr>
            <a:r>
              <a:rPr lang="en-US" b="1" i="0" dirty="0">
                <a:solidFill>
                  <a:schemeClr val="accent6"/>
                </a:solidFill>
                <a:effectLst/>
                <a:latin typeface="Open Sans" panose="020B0606030504020204" pitchFamily="34" charset="0"/>
              </a:rPr>
              <a:t>Green</a:t>
            </a:r>
            <a:r>
              <a:rPr lang="en-US" b="1" i="0" dirty="0">
                <a:effectLst/>
                <a:latin typeface="Open Sans" panose="020B0606030504020204" pitchFamily="34" charset="0"/>
              </a:rPr>
              <a:t> Water Footprint</a:t>
            </a:r>
            <a:r>
              <a:rPr lang="en-US" b="0" i="0" dirty="0">
                <a:effectLst/>
                <a:latin typeface="Open Sans" panose="020B0606030504020204" pitchFamily="34" charset="0"/>
              </a:rPr>
              <a:t>: The amount of rainwater required (evaporated or used directly) to make an item. For food, this refers to dry farming where crops receive only rainwater.</a:t>
            </a:r>
          </a:p>
          <a:p>
            <a:pPr algn="l"/>
            <a:endParaRPr lang="en-US" b="0" i="0" dirty="0">
              <a:effectLst/>
              <a:latin typeface="Open Sans" panose="020B0606030504020204" pitchFamily="34" charset="0"/>
            </a:endParaRPr>
          </a:p>
          <a:p>
            <a:pPr algn="l">
              <a:buFont typeface="Arial" panose="020B0604020202020204" pitchFamily="34" charset="0"/>
              <a:buChar char="•"/>
            </a:pPr>
            <a:r>
              <a:rPr lang="en-US" b="1" i="0" dirty="0">
                <a:solidFill>
                  <a:schemeClr val="bg1">
                    <a:lumMod val="65000"/>
                  </a:schemeClr>
                </a:solidFill>
                <a:effectLst/>
                <a:latin typeface="Open Sans" panose="020B0606030504020204" pitchFamily="34" charset="0"/>
              </a:rPr>
              <a:t>Grey</a:t>
            </a:r>
            <a:r>
              <a:rPr lang="en-US" b="1" i="0" dirty="0">
                <a:effectLst/>
                <a:latin typeface="Open Sans" panose="020B0606030504020204" pitchFamily="34" charset="0"/>
              </a:rPr>
              <a:t> Water Footprint</a:t>
            </a:r>
            <a:r>
              <a:rPr lang="en-US" b="0" i="0" dirty="0">
                <a:effectLst/>
                <a:latin typeface="Open Sans" panose="020B0606030504020204" pitchFamily="34" charset="0"/>
              </a:rPr>
              <a:t>: The amount of fresh water required to dilute pollutants and make water pure enough to meet EPA water quality standards. For food, the water would have become polluted from agricultural runoff or leaching from the soil.</a:t>
            </a:r>
          </a:p>
        </p:txBody>
      </p:sp>
      <p:pic>
        <p:nvPicPr>
          <p:cNvPr id="3" name="Picture 2" descr="Logo, company name&#10;&#10;Description automatically generated">
            <a:extLst>
              <a:ext uri="{FF2B5EF4-FFF2-40B4-BE49-F238E27FC236}">
                <a16:creationId xmlns:a16="http://schemas.microsoft.com/office/drawing/2014/main" id="{859480F6-BA38-0A1F-8322-59F78783A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611268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79A7-4110-F673-D3D0-6A9B801D42D8}"/>
              </a:ext>
            </a:extLst>
          </p:cNvPr>
          <p:cNvSpPr>
            <a:spLocks noGrp="1"/>
          </p:cNvSpPr>
          <p:nvPr>
            <p:ph type="title"/>
          </p:nvPr>
        </p:nvSpPr>
        <p:spPr>
          <a:xfrm>
            <a:off x="368646" y="365126"/>
            <a:ext cx="10515600" cy="753812"/>
          </a:xfrm>
        </p:spPr>
        <p:txBody>
          <a:bodyPr/>
          <a:lstStyle/>
          <a:p>
            <a:r>
              <a:rPr lang="en-US" dirty="0"/>
              <a:t>How much water does it take to produce…</a:t>
            </a:r>
          </a:p>
        </p:txBody>
      </p:sp>
      <p:sp>
        <p:nvSpPr>
          <p:cNvPr id="4" name="TextBox 3">
            <a:extLst>
              <a:ext uri="{FF2B5EF4-FFF2-40B4-BE49-F238E27FC236}">
                <a16:creationId xmlns:a16="http://schemas.microsoft.com/office/drawing/2014/main" id="{A8F3BA8F-A7AD-AAA0-6B18-2F66A07F9A48}"/>
              </a:ext>
            </a:extLst>
          </p:cNvPr>
          <p:cNvSpPr txBox="1"/>
          <p:nvPr/>
        </p:nvSpPr>
        <p:spPr>
          <a:xfrm>
            <a:off x="6160882" y="6357056"/>
            <a:ext cx="6091767" cy="307777"/>
          </a:xfrm>
          <a:prstGeom prst="rect">
            <a:avLst/>
          </a:prstGeom>
          <a:noFill/>
        </p:spPr>
        <p:txBody>
          <a:bodyPr wrap="square">
            <a:spAutoFit/>
          </a:bodyPr>
          <a:lstStyle/>
          <a:p>
            <a:r>
              <a:rPr lang="en-US" sz="1400" dirty="0"/>
              <a:t>https://www.waterfootprint.org/resources/interactive-tools/product-gallery/</a:t>
            </a:r>
          </a:p>
        </p:txBody>
      </p:sp>
      <p:pic>
        <p:nvPicPr>
          <p:cNvPr id="10" name="Picture 9">
            <a:extLst>
              <a:ext uri="{FF2B5EF4-FFF2-40B4-BE49-F238E27FC236}">
                <a16:creationId xmlns:a16="http://schemas.microsoft.com/office/drawing/2014/main" id="{42698100-E452-DA0C-ABD0-0FE33B188518}"/>
              </a:ext>
            </a:extLst>
          </p:cNvPr>
          <p:cNvPicPr>
            <a:picLocks noChangeAspect="1"/>
          </p:cNvPicPr>
          <p:nvPr/>
        </p:nvPicPr>
        <p:blipFill>
          <a:blip r:embed="rId3"/>
          <a:stretch>
            <a:fillRect/>
          </a:stretch>
        </p:blipFill>
        <p:spPr>
          <a:xfrm>
            <a:off x="737320" y="1698307"/>
            <a:ext cx="2329229" cy="2200275"/>
          </a:xfrm>
          <a:prstGeom prst="rect">
            <a:avLst/>
          </a:prstGeom>
        </p:spPr>
      </p:pic>
      <p:pic>
        <p:nvPicPr>
          <p:cNvPr id="12" name="Picture 11">
            <a:extLst>
              <a:ext uri="{FF2B5EF4-FFF2-40B4-BE49-F238E27FC236}">
                <a16:creationId xmlns:a16="http://schemas.microsoft.com/office/drawing/2014/main" id="{15D3BE89-E3DF-1456-47D4-1A1B1A1B8135}"/>
              </a:ext>
            </a:extLst>
          </p:cNvPr>
          <p:cNvPicPr>
            <a:picLocks noChangeAspect="1"/>
          </p:cNvPicPr>
          <p:nvPr/>
        </p:nvPicPr>
        <p:blipFill>
          <a:blip r:embed="rId4"/>
          <a:stretch>
            <a:fillRect/>
          </a:stretch>
        </p:blipFill>
        <p:spPr>
          <a:xfrm>
            <a:off x="320843" y="4008921"/>
            <a:ext cx="2962275" cy="2200275"/>
          </a:xfrm>
          <a:prstGeom prst="rect">
            <a:avLst/>
          </a:prstGeom>
        </p:spPr>
      </p:pic>
      <p:pic>
        <p:nvPicPr>
          <p:cNvPr id="14" name="Picture 13">
            <a:extLst>
              <a:ext uri="{FF2B5EF4-FFF2-40B4-BE49-F238E27FC236}">
                <a16:creationId xmlns:a16="http://schemas.microsoft.com/office/drawing/2014/main" id="{5ED0D77F-9172-DD2D-DC79-9C09AB5B480F}"/>
              </a:ext>
            </a:extLst>
          </p:cNvPr>
          <p:cNvPicPr>
            <a:picLocks noChangeAspect="1"/>
          </p:cNvPicPr>
          <p:nvPr/>
        </p:nvPicPr>
        <p:blipFill>
          <a:blip r:embed="rId5"/>
          <a:stretch>
            <a:fillRect/>
          </a:stretch>
        </p:blipFill>
        <p:spPr>
          <a:xfrm>
            <a:off x="3744526" y="1637850"/>
            <a:ext cx="1790700" cy="2105025"/>
          </a:xfrm>
          <a:prstGeom prst="rect">
            <a:avLst/>
          </a:prstGeom>
        </p:spPr>
      </p:pic>
      <p:pic>
        <p:nvPicPr>
          <p:cNvPr id="18" name="Picture 17">
            <a:extLst>
              <a:ext uri="{FF2B5EF4-FFF2-40B4-BE49-F238E27FC236}">
                <a16:creationId xmlns:a16="http://schemas.microsoft.com/office/drawing/2014/main" id="{416185E0-9AD1-8A8D-9513-B848394641D6}"/>
              </a:ext>
            </a:extLst>
          </p:cNvPr>
          <p:cNvPicPr>
            <a:picLocks noChangeAspect="1"/>
          </p:cNvPicPr>
          <p:nvPr/>
        </p:nvPicPr>
        <p:blipFill>
          <a:blip r:embed="rId6"/>
          <a:stretch>
            <a:fillRect/>
          </a:stretch>
        </p:blipFill>
        <p:spPr>
          <a:xfrm>
            <a:off x="3152471" y="4536960"/>
            <a:ext cx="3181350" cy="1552575"/>
          </a:xfrm>
          <a:prstGeom prst="rect">
            <a:avLst/>
          </a:prstGeom>
        </p:spPr>
      </p:pic>
      <p:pic>
        <p:nvPicPr>
          <p:cNvPr id="24" name="Picture 23">
            <a:extLst>
              <a:ext uri="{FF2B5EF4-FFF2-40B4-BE49-F238E27FC236}">
                <a16:creationId xmlns:a16="http://schemas.microsoft.com/office/drawing/2014/main" id="{5315C0B8-B2E9-C591-2C2C-97BB3B8464DD}"/>
              </a:ext>
            </a:extLst>
          </p:cNvPr>
          <p:cNvPicPr>
            <a:picLocks noChangeAspect="1"/>
          </p:cNvPicPr>
          <p:nvPr/>
        </p:nvPicPr>
        <p:blipFill>
          <a:blip r:embed="rId7"/>
          <a:stretch>
            <a:fillRect/>
          </a:stretch>
        </p:blipFill>
        <p:spPr>
          <a:xfrm>
            <a:off x="9162958" y="2137963"/>
            <a:ext cx="2590800" cy="1424135"/>
          </a:xfrm>
          <a:prstGeom prst="rect">
            <a:avLst/>
          </a:prstGeom>
        </p:spPr>
      </p:pic>
      <p:pic>
        <p:nvPicPr>
          <p:cNvPr id="26" name="Picture 25">
            <a:extLst>
              <a:ext uri="{FF2B5EF4-FFF2-40B4-BE49-F238E27FC236}">
                <a16:creationId xmlns:a16="http://schemas.microsoft.com/office/drawing/2014/main" id="{8A955332-BD0B-7BAD-A2A8-F92092B72CED}"/>
              </a:ext>
            </a:extLst>
          </p:cNvPr>
          <p:cNvPicPr>
            <a:picLocks noChangeAspect="1"/>
          </p:cNvPicPr>
          <p:nvPr/>
        </p:nvPicPr>
        <p:blipFill>
          <a:blip r:embed="rId8"/>
          <a:stretch>
            <a:fillRect/>
          </a:stretch>
        </p:blipFill>
        <p:spPr>
          <a:xfrm>
            <a:off x="9089857" y="4158066"/>
            <a:ext cx="2781300" cy="1657350"/>
          </a:xfrm>
          <a:prstGeom prst="rect">
            <a:avLst/>
          </a:prstGeom>
        </p:spPr>
      </p:pic>
      <p:pic>
        <p:nvPicPr>
          <p:cNvPr id="28" name="Picture 27">
            <a:extLst>
              <a:ext uri="{FF2B5EF4-FFF2-40B4-BE49-F238E27FC236}">
                <a16:creationId xmlns:a16="http://schemas.microsoft.com/office/drawing/2014/main" id="{9546AE82-30CF-F966-6332-CCEEFF2BE951}"/>
              </a:ext>
            </a:extLst>
          </p:cNvPr>
          <p:cNvPicPr>
            <a:picLocks noChangeAspect="1"/>
          </p:cNvPicPr>
          <p:nvPr/>
        </p:nvPicPr>
        <p:blipFill>
          <a:blip r:embed="rId9"/>
          <a:stretch>
            <a:fillRect/>
          </a:stretch>
        </p:blipFill>
        <p:spPr>
          <a:xfrm>
            <a:off x="6160882" y="1755456"/>
            <a:ext cx="2867025" cy="2085975"/>
          </a:xfrm>
          <a:prstGeom prst="rect">
            <a:avLst/>
          </a:prstGeom>
        </p:spPr>
      </p:pic>
      <p:pic>
        <p:nvPicPr>
          <p:cNvPr id="30" name="Picture 29">
            <a:extLst>
              <a:ext uri="{FF2B5EF4-FFF2-40B4-BE49-F238E27FC236}">
                <a16:creationId xmlns:a16="http://schemas.microsoft.com/office/drawing/2014/main" id="{2D437832-023D-6CF6-C277-31B5450154E9}"/>
              </a:ext>
            </a:extLst>
          </p:cNvPr>
          <p:cNvPicPr>
            <a:picLocks noChangeAspect="1"/>
          </p:cNvPicPr>
          <p:nvPr/>
        </p:nvPicPr>
        <p:blipFill>
          <a:blip r:embed="rId10"/>
          <a:stretch>
            <a:fillRect/>
          </a:stretch>
        </p:blipFill>
        <p:spPr>
          <a:xfrm>
            <a:off x="6287312" y="4317885"/>
            <a:ext cx="2781300" cy="1771650"/>
          </a:xfrm>
          <a:prstGeom prst="rect">
            <a:avLst/>
          </a:prstGeom>
        </p:spPr>
      </p:pic>
      <p:pic>
        <p:nvPicPr>
          <p:cNvPr id="3" name="Picture 2" descr="Logo, company name&#10;&#10;Description automatically generated">
            <a:extLst>
              <a:ext uri="{FF2B5EF4-FFF2-40B4-BE49-F238E27FC236}">
                <a16:creationId xmlns:a16="http://schemas.microsoft.com/office/drawing/2014/main" id="{7C6FD03A-A9EF-2C6B-2983-4B3467427B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71929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6227-3F42-663C-4ABA-D2B9E671AA80}"/>
              </a:ext>
            </a:extLst>
          </p:cNvPr>
          <p:cNvSpPr>
            <a:spLocks noGrp="1"/>
          </p:cNvSpPr>
          <p:nvPr>
            <p:ph type="title"/>
          </p:nvPr>
        </p:nvSpPr>
        <p:spPr>
          <a:xfrm>
            <a:off x="464899" y="88399"/>
            <a:ext cx="10515600" cy="1325563"/>
          </a:xfrm>
        </p:spPr>
        <p:txBody>
          <a:bodyPr/>
          <a:lstStyle/>
          <a:p>
            <a:r>
              <a:rPr lang="en-US" dirty="0"/>
              <a:t>Acting on results….</a:t>
            </a:r>
          </a:p>
        </p:txBody>
      </p:sp>
      <p:sp>
        <p:nvSpPr>
          <p:cNvPr id="3" name="TextBox 2">
            <a:extLst>
              <a:ext uri="{FF2B5EF4-FFF2-40B4-BE49-F238E27FC236}">
                <a16:creationId xmlns:a16="http://schemas.microsoft.com/office/drawing/2014/main" id="{01AF0268-430D-8F6D-9DAB-BF6028321EE3}"/>
              </a:ext>
            </a:extLst>
          </p:cNvPr>
          <p:cNvSpPr txBox="1"/>
          <p:nvPr/>
        </p:nvSpPr>
        <p:spPr>
          <a:xfrm>
            <a:off x="613611" y="1808366"/>
            <a:ext cx="10900610" cy="584775"/>
          </a:xfrm>
          <a:prstGeom prst="rect">
            <a:avLst/>
          </a:prstGeom>
          <a:noFill/>
        </p:spPr>
        <p:txBody>
          <a:bodyPr wrap="square" rtlCol="0">
            <a:spAutoFit/>
          </a:bodyPr>
          <a:lstStyle/>
          <a:p>
            <a:r>
              <a:rPr lang="en-US" sz="3200" dirty="0"/>
              <a:t>What do you think could be done about food insecurity?</a:t>
            </a:r>
          </a:p>
        </p:txBody>
      </p:sp>
      <p:pic>
        <p:nvPicPr>
          <p:cNvPr id="5" name="Picture 4">
            <a:extLst>
              <a:ext uri="{FF2B5EF4-FFF2-40B4-BE49-F238E27FC236}">
                <a16:creationId xmlns:a16="http://schemas.microsoft.com/office/drawing/2014/main" id="{7C49B4B2-2495-353F-0892-43E06662FB77}"/>
              </a:ext>
            </a:extLst>
          </p:cNvPr>
          <p:cNvPicPr>
            <a:picLocks noChangeAspect="1"/>
          </p:cNvPicPr>
          <p:nvPr/>
        </p:nvPicPr>
        <p:blipFill>
          <a:blip r:embed="rId3"/>
          <a:stretch>
            <a:fillRect/>
          </a:stretch>
        </p:blipFill>
        <p:spPr>
          <a:xfrm>
            <a:off x="3013334" y="2893562"/>
            <a:ext cx="5687132" cy="2619342"/>
          </a:xfrm>
          <a:prstGeom prst="rect">
            <a:avLst/>
          </a:prstGeom>
        </p:spPr>
      </p:pic>
      <p:pic>
        <p:nvPicPr>
          <p:cNvPr id="4" name="Picture 3" descr="Logo, company name&#10;&#10;Description automatically generated">
            <a:extLst>
              <a:ext uri="{FF2B5EF4-FFF2-40B4-BE49-F238E27FC236}">
                <a16:creationId xmlns:a16="http://schemas.microsoft.com/office/drawing/2014/main" id="{94082CD1-3548-1861-6546-2B59CCA45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653984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259E41-D269-5AA9-E209-F4035DF8CDD5}"/>
              </a:ext>
            </a:extLst>
          </p:cNvPr>
          <p:cNvSpPr txBox="1"/>
          <p:nvPr/>
        </p:nvSpPr>
        <p:spPr>
          <a:xfrm>
            <a:off x="1082437" y="318450"/>
            <a:ext cx="6983897" cy="600164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i="0" dirty="0">
                <a:solidFill>
                  <a:srgbClr val="000000"/>
                </a:solidFill>
                <a:effectLst/>
              </a:rPr>
              <a:t>Reduce Food Waste &amp; Food Loss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i="0" dirty="0">
              <a:solidFill>
                <a:srgbClr val="000000"/>
              </a:solidFill>
              <a:effectLst/>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i="0" dirty="0">
                <a:solidFill>
                  <a:srgbClr val="000000"/>
                </a:solidFill>
                <a:effectLst/>
              </a:rPr>
              <a:t>Break the Cycle of Conflict and Hunger – stop fighting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i="0" dirty="0">
              <a:solidFill>
                <a:srgbClr val="000000"/>
              </a:solidFill>
              <a:effectLst/>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i="0" dirty="0">
                <a:solidFill>
                  <a:srgbClr val="000000"/>
                </a:solidFill>
                <a:effectLst/>
              </a:rPr>
              <a:t>Increase Sustainability and Build Resilience to Climate Change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i="0" dirty="0">
              <a:solidFill>
                <a:srgbClr val="000000"/>
              </a:solidFill>
              <a:effectLst/>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i="0" dirty="0">
                <a:solidFill>
                  <a:srgbClr val="000000"/>
                </a:solidFill>
                <a:effectLst/>
              </a:rPr>
              <a:t>Address Poverty &amp; Inequality Through Social Safety Nets – Food pantries, SNAP, improve income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i="0" dirty="0">
              <a:solidFill>
                <a:srgbClr val="000000"/>
              </a:solidFill>
              <a:effectLst/>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i="0" dirty="0">
                <a:solidFill>
                  <a:srgbClr val="000000"/>
                </a:solidFill>
                <a:effectLst/>
              </a:rPr>
              <a:t>Help Rural Farmers Connect to Markets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i="0" dirty="0">
              <a:solidFill>
                <a:srgbClr val="000000"/>
              </a:solidFill>
              <a:effectLst/>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i="0" dirty="0">
                <a:solidFill>
                  <a:srgbClr val="000000"/>
                </a:solidFill>
                <a:effectLst/>
              </a:rPr>
              <a:t>Eliminate Malnutrition in Mothers &amp; Children</a:t>
            </a:r>
          </a:p>
        </p:txBody>
      </p:sp>
      <p:pic>
        <p:nvPicPr>
          <p:cNvPr id="8" name="Picture 7">
            <a:extLst>
              <a:ext uri="{FF2B5EF4-FFF2-40B4-BE49-F238E27FC236}">
                <a16:creationId xmlns:a16="http://schemas.microsoft.com/office/drawing/2014/main" id="{F2375ACD-5ACC-7761-5260-DB60C6F821C5}"/>
              </a:ext>
            </a:extLst>
          </p:cNvPr>
          <p:cNvPicPr>
            <a:picLocks noChangeAspect="1"/>
          </p:cNvPicPr>
          <p:nvPr/>
        </p:nvPicPr>
        <p:blipFill>
          <a:blip r:embed="rId2"/>
          <a:stretch>
            <a:fillRect/>
          </a:stretch>
        </p:blipFill>
        <p:spPr>
          <a:xfrm>
            <a:off x="9251270" y="1857374"/>
            <a:ext cx="2794956" cy="1773722"/>
          </a:xfrm>
          <a:prstGeom prst="rect">
            <a:avLst/>
          </a:prstGeom>
        </p:spPr>
      </p:pic>
      <p:pic>
        <p:nvPicPr>
          <p:cNvPr id="10" name="Picture 9">
            <a:extLst>
              <a:ext uri="{FF2B5EF4-FFF2-40B4-BE49-F238E27FC236}">
                <a16:creationId xmlns:a16="http://schemas.microsoft.com/office/drawing/2014/main" id="{1E341DF8-C8BA-7A30-D9CD-D895B9D8EDF3}"/>
              </a:ext>
            </a:extLst>
          </p:cNvPr>
          <p:cNvPicPr>
            <a:picLocks noChangeAspect="1"/>
          </p:cNvPicPr>
          <p:nvPr/>
        </p:nvPicPr>
        <p:blipFill>
          <a:blip r:embed="rId3"/>
          <a:stretch>
            <a:fillRect/>
          </a:stretch>
        </p:blipFill>
        <p:spPr>
          <a:xfrm>
            <a:off x="7912790" y="3973418"/>
            <a:ext cx="4133436" cy="2661159"/>
          </a:xfrm>
          <a:prstGeom prst="rect">
            <a:avLst/>
          </a:prstGeom>
        </p:spPr>
      </p:pic>
      <p:pic>
        <p:nvPicPr>
          <p:cNvPr id="6" name="Picture 5">
            <a:extLst>
              <a:ext uri="{FF2B5EF4-FFF2-40B4-BE49-F238E27FC236}">
                <a16:creationId xmlns:a16="http://schemas.microsoft.com/office/drawing/2014/main" id="{5EE153CC-7A8E-DD07-368B-FEF89C63E60F}"/>
              </a:ext>
            </a:extLst>
          </p:cNvPr>
          <p:cNvPicPr>
            <a:picLocks noChangeAspect="1"/>
          </p:cNvPicPr>
          <p:nvPr/>
        </p:nvPicPr>
        <p:blipFill>
          <a:blip r:embed="rId4"/>
          <a:stretch>
            <a:fillRect/>
          </a:stretch>
        </p:blipFill>
        <p:spPr>
          <a:xfrm>
            <a:off x="8058979" y="317638"/>
            <a:ext cx="2085975" cy="1666875"/>
          </a:xfrm>
          <a:prstGeom prst="rect">
            <a:avLst/>
          </a:prstGeom>
        </p:spPr>
      </p:pic>
      <p:pic>
        <p:nvPicPr>
          <p:cNvPr id="2" name="Picture 1" descr="Logo, company name&#10;&#10;Description automatically generated">
            <a:extLst>
              <a:ext uri="{FF2B5EF4-FFF2-40B4-BE49-F238E27FC236}">
                <a16:creationId xmlns:a16="http://schemas.microsoft.com/office/drawing/2014/main" id="{C392B445-0F1B-545F-4602-467D21ECB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9484761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881F-BA90-8139-5F32-97F6DC28AB3A}"/>
              </a:ext>
            </a:extLst>
          </p:cNvPr>
          <p:cNvSpPr>
            <a:spLocks noGrp="1"/>
          </p:cNvSpPr>
          <p:nvPr>
            <p:ph type="title"/>
          </p:nvPr>
        </p:nvSpPr>
        <p:spPr>
          <a:xfrm>
            <a:off x="636104" y="245855"/>
            <a:ext cx="10515600" cy="1325563"/>
          </a:xfrm>
        </p:spPr>
        <p:txBody>
          <a:bodyPr/>
          <a:lstStyle/>
          <a:p>
            <a:r>
              <a:rPr lang="en-US" dirty="0"/>
              <a:t>Summary</a:t>
            </a:r>
          </a:p>
        </p:txBody>
      </p:sp>
      <p:sp>
        <p:nvSpPr>
          <p:cNvPr id="3" name="TextBox 2">
            <a:extLst>
              <a:ext uri="{FF2B5EF4-FFF2-40B4-BE49-F238E27FC236}">
                <a16:creationId xmlns:a16="http://schemas.microsoft.com/office/drawing/2014/main" id="{F1A8485F-9380-236C-CBEB-177FCECBA53B}"/>
              </a:ext>
            </a:extLst>
          </p:cNvPr>
          <p:cNvSpPr txBox="1"/>
          <p:nvPr/>
        </p:nvSpPr>
        <p:spPr>
          <a:xfrm>
            <a:off x="616226" y="1278810"/>
            <a:ext cx="10959548"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EROS is providing remote sensing data to the public</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Projects at EROS are using remotely sensed data to answer questions about different problem including food insecurity, drought, fire and land cover change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ET is an important variable to determine crop water use and help predict food insecurity</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Maps are invaluable to understand the world around us and are great tool in solving this world’s problems</a:t>
            </a:r>
          </a:p>
        </p:txBody>
      </p:sp>
      <p:pic>
        <p:nvPicPr>
          <p:cNvPr id="4" name="Picture 3" descr="Logo, company name&#10;&#10;Description automatically generated">
            <a:extLst>
              <a:ext uri="{FF2B5EF4-FFF2-40B4-BE49-F238E27FC236}">
                <a16:creationId xmlns:a16="http://schemas.microsoft.com/office/drawing/2014/main" id="{D1229186-B738-5049-FE3E-4FB8200C7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537833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3A034-A997-4B38-BF2C-143C840FB245}"/>
              </a:ext>
            </a:extLst>
          </p:cNvPr>
          <p:cNvSpPr>
            <a:spLocks noGrp="1"/>
          </p:cNvSpPr>
          <p:nvPr>
            <p:ph type="title"/>
          </p:nvPr>
        </p:nvSpPr>
        <p:spPr>
          <a:xfrm>
            <a:off x="368646" y="365125"/>
            <a:ext cx="10515600" cy="1500745"/>
          </a:xfrm>
        </p:spPr>
        <p:txBody>
          <a:bodyPr/>
          <a:lstStyle/>
          <a:p>
            <a:r>
              <a:rPr lang="en-US" altLang="en-US" dirty="0"/>
              <a:t>Visiting EROS</a:t>
            </a:r>
            <a:br>
              <a:rPr lang="en-US" altLang="en-US" dirty="0"/>
            </a:br>
            <a:endParaRPr lang="en-US" dirty="0"/>
          </a:p>
        </p:txBody>
      </p:sp>
      <p:sp>
        <p:nvSpPr>
          <p:cNvPr id="2" name="Content Placeholder 2">
            <a:extLst>
              <a:ext uri="{FF2B5EF4-FFF2-40B4-BE49-F238E27FC236}">
                <a16:creationId xmlns:a16="http://schemas.microsoft.com/office/drawing/2014/main" id="{A1536F45-0A0B-3192-D555-3422761490A5}"/>
              </a:ext>
            </a:extLst>
          </p:cNvPr>
          <p:cNvSpPr txBox="1">
            <a:spLocks/>
          </p:cNvSpPr>
          <p:nvPr/>
        </p:nvSpPr>
        <p:spPr>
          <a:xfrm>
            <a:off x="757265" y="1269499"/>
            <a:ext cx="10311788" cy="5020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2400" dirty="0"/>
              <a:t>Hours: 8:00 a.m. to 4:00 p.m.  Monday through Friday</a:t>
            </a:r>
          </a:p>
          <a:p>
            <a:pPr>
              <a:lnSpc>
                <a:spcPct val="100000"/>
              </a:lnSpc>
              <a:spcAft>
                <a:spcPts val="1200"/>
              </a:spcAft>
            </a:pPr>
            <a:r>
              <a:rPr lang="en-US" sz="2400" dirty="0"/>
              <a:t>Tours:</a:t>
            </a:r>
          </a:p>
          <a:p>
            <a:pPr lvl="1">
              <a:lnSpc>
                <a:spcPct val="100000"/>
              </a:lnSpc>
              <a:spcAft>
                <a:spcPts val="1200"/>
              </a:spcAft>
            </a:pPr>
            <a:r>
              <a:rPr lang="en-US" sz="1800" dirty="0"/>
              <a:t>Guided Tours: 10:00 a.m. and 2:00 p.m. </a:t>
            </a:r>
          </a:p>
          <a:p>
            <a:pPr lvl="1">
              <a:lnSpc>
                <a:spcPct val="100000"/>
              </a:lnSpc>
              <a:spcAft>
                <a:spcPts val="1200"/>
              </a:spcAft>
            </a:pPr>
            <a:r>
              <a:rPr lang="en-US" sz="1800" dirty="0"/>
              <a:t>Self-guided Tours: 8:00 a.m. to 4:00 p.m.</a:t>
            </a:r>
          </a:p>
          <a:p>
            <a:pPr>
              <a:lnSpc>
                <a:spcPct val="100000"/>
              </a:lnSpc>
              <a:spcAft>
                <a:spcPts val="1200"/>
              </a:spcAft>
            </a:pPr>
            <a:r>
              <a:rPr lang="en-US" sz="2400" dirty="0"/>
              <a:t>EROS website: </a:t>
            </a:r>
            <a:r>
              <a:rPr lang="en-US" sz="2400" dirty="0">
                <a:hlinkClick r:id="rId3"/>
              </a:rPr>
              <a:t>https://www.usgs.gov/centers/eros</a:t>
            </a:r>
            <a:endParaRPr lang="en-US" sz="2400" dirty="0"/>
          </a:p>
          <a:p>
            <a:pPr>
              <a:lnSpc>
                <a:spcPct val="100000"/>
              </a:lnSpc>
              <a:spcAft>
                <a:spcPts val="1200"/>
              </a:spcAft>
            </a:pPr>
            <a:r>
              <a:rPr lang="en-US" sz="2400" dirty="0"/>
              <a:t>Instagram: </a:t>
            </a:r>
            <a:r>
              <a:rPr lang="en-US" sz="2400" dirty="0" err="1"/>
              <a:t>usgs_eros</a:t>
            </a:r>
            <a:endParaRPr lang="en-US" sz="2400" dirty="0"/>
          </a:p>
          <a:p>
            <a:pPr>
              <a:lnSpc>
                <a:spcPct val="100000"/>
              </a:lnSpc>
              <a:spcAft>
                <a:spcPts val="1200"/>
              </a:spcAft>
            </a:pPr>
            <a:r>
              <a:rPr lang="en-US" sz="2400" dirty="0"/>
              <a:t>Twitter: @USGS_EROS</a:t>
            </a:r>
          </a:p>
          <a:p>
            <a:pPr>
              <a:lnSpc>
                <a:spcPct val="100000"/>
              </a:lnSpc>
              <a:spcAft>
                <a:spcPts val="1200"/>
              </a:spcAft>
            </a:pPr>
            <a:r>
              <a:rPr lang="en-US" sz="2400" dirty="0"/>
              <a:t>Eyes on Earth podcast: </a:t>
            </a:r>
            <a:r>
              <a:rPr lang="en-US" sz="2400" dirty="0">
                <a:hlinkClick r:id="rId4"/>
              </a:rPr>
              <a:t>https://www.usgs.gov/centers/eros/eyes-earth</a:t>
            </a:r>
            <a:r>
              <a:rPr lang="en-US" sz="2400" dirty="0"/>
              <a:t> </a:t>
            </a:r>
          </a:p>
        </p:txBody>
      </p:sp>
      <p:pic>
        <p:nvPicPr>
          <p:cNvPr id="3" name="Picture 2" descr="Logo, company name&#10;&#10;Description automatically generated">
            <a:extLst>
              <a:ext uri="{FF2B5EF4-FFF2-40B4-BE49-F238E27FC236}">
                <a16:creationId xmlns:a16="http://schemas.microsoft.com/office/drawing/2014/main" id="{69C54BF6-A4C3-6DF2-C384-E09393CAFD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3870242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8B5F-0C1E-4F41-8627-7C5DE0A0630A}"/>
              </a:ext>
            </a:extLst>
          </p:cNvPr>
          <p:cNvSpPr>
            <a:spLocks noGrp="1"/>
          </p:cNvSpPr>
          <p:nvPr>
            <p:ph type="title"/>
          </p:nvPr>
        </p:nvSpPr>
        <p:spPr>
          <a:xfrm>
            <a:off x="994811" y="365125"/>
            <a:ext cx="10515600" cy="4157179"/>
          </a:xfrm>
        </p:spPr>
        <p:txBody>
          <a:bodyPr>
            <a:normAutofit/>
          </a:bodyPr>
          <a:lstStyle/>
          <a:p>
            <a:pPr algn="ctr"/>
            <a:r>
              <a:rPr lang="en-US" sz="11500" b="1" dirty="0"/>
              <a:t>Thank you</a:t>
            </a:r>
            <a:br>
              <a:rPr lang="en-US" sz="8800" dirty="0"/>
            </a:br>
            <a:endParaRPr lang="en-US" sz="8800" dirty="0"/>
          </a:p>
        </p:txBody>
      </p:sp>
      <p:pic>
        <p:nvPicPr>
          <p:cNvPr id="8194" name="Picture 2" descr="Lets Make The World A Better Place. - Home | Facebook">
            <a:extLst>
              <a:ext uri="{FF2B5EF4-FFF2-40B4-BE49-F238E27FC236}">
                <a16:creationId xmlns:a16="http://schemas.microsoft.com/office/drawing/2014/main" id="{D3283079-7055-4683-AB45-A77A26E2C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121" y="3284622"/>
            <a:ext cx="2795218" cy="279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Logo, company name&#10;&#10;Description automatically generated">
            <a:extLst>
              <a:ext uri="{FF2B5EF4-FFF2-40B4-BE49-F238E27FC236}">
                <a16:creationId xmlns:a16="http://schemas.microsoft.com/office/drawing/2014/main" id="{71E9E7A8-9DEF-E3CB-73C1-1B7B5E7DB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2554311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1B0235-EA03-41B5-A423-E0FCBCAECACE}"/>
              </a:ext>
            </a:extLst>
          </p:cNvPr>
          <p:cNvSpPr>
            <a:spLocks noGrp="1"/>
          </p:cNvSpPr>
          <p:nvPr>
            <p:ph type="title"/>
          </p:nvPr>
        </p:nvSpPr>
        <p:spPr>
          <a:xfrm>
            <a:off x="1028700" y="2333767"/>
            <a:ext cx="2628900" cy="2180756"/>
          </a:xfrm>
          <a:noFill/>
        </p:spPr>
        <p:txBody>
          <a:bodyPr anchor="ctr">
            <a:normAutofit/>
          </a:bodyPr>
          <a:lstStyle/>
          <a:p>
            <a:pPr algn="ctr"/>
            <a:r>
              <a:rPr lang="en-US" sz="3300" dirty="0">
                <a:solidFill>
                  <a:srgbClr val="FFFFFF"/>
                </a:solidFill>
              </a:rPr>
              <a:t>Our work at the USGS EROS Center</a:t>
            </a:r>
            <a:br>
              <a:rPr lang="en-US" sz="3300" dirty="0">
                <a:solidFill>
                  <a:srgbClr val="FFFFFF"/>
                </a:solidFill>
              </a:rPr>
            </a:br>
            <a:endParaRPr lang="en-US" sz="3300" dirty="0">
              <a:solidFill>
                <a:srgbClr val="FFFFFF"/>
              </a:solidFill>
            </a:endParaRPr>
          </a:p>
        </p:txBody>
      </p:sp>
      <p:pic>
        <p:nvPicPr>
          <p:cNvPr id="3" name="Picture 2" descr="Image result for geospatial information clip art">
            <a:extLst>
              <a:ext uri="{FF2B5EF4-FFF2-40B4-BE49-F238E27FC236}">
                <a16:creationId xmlns:a16="http://schemas.microsoft.com/office/drawing/2014/main" id="{754ED915-BE1E-45CF-B2F2-37CCA2FE68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27804" y="477672"/>
            <a:ext cx="7030211" cy="59231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011ACE3A-95FB-9400-3CBA-CA0B149EB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3813776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Magnetic Disk 5">
            <a:extLst>
              <a:ext uri="{FF2B5EF4-FFF2-40B4-BE49-F238E27FC236}">
                <a16:creationId xmlns:a16="http://schemas.microsoft.com/office/drawing/2014/main" id="{74D31363-6600-4420-8A74-5B4654B0558A}"/>
              </a:ext>
            </a:extLst>
          </p:cNvPr>
          <p:cNvSpPr/>
          <p:nvPr/>
        </p:nvSpPr>
        <p:spPr>
          <a:xfrm>
            <a:off x="1957343" y="4233847"/>
            <a:ext cx="4512365" cy="2153134"/>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6742EF-CB32-42EF-8B46-F6E33C1D33EF}"/>
              </a:ext>
            </a:extLst>
          </p:cNvPr>
          <p:cNvSpPr>
            <a:spLocks noGrp="1"/>
          </p:cNvSpPr>
          <p:nvPr>
            <p:ph type="title"/>
          </p:nvPr>
        </p:nvSpPr>
        <p:spPr/>
        <p:txBody>
          <a:bodyPr/>
          <a:lstStyle/>
          <a:p>
            <a:r>
              <a:rPr lang="en-US" sz="4400" dirty="0"/>
              <a:t>Where does the data come from?</a:t>
            </a:r>
            <a:br>
              <a:rPr lang="en-US" sz="4400" dirty="0"/>
            </a:br>
            <a:endParaRPr lang="en-US" dirty="0"/>
          </a:p>
        </p:txBody>
      </p:sp>
      <p:pic>
        <p:nvPicPr>
          <p:cNvPr id="3" name="Picture 2" descr="Image result for geospatial information clip art">
            <a:extLst>
              <a:ext uri="{FF2B5EF4-FFF2-40B4-BE49-F238E27FC236}">
                <a16:creationId xmlns:a16="http://schemas.microsoft.com/office/drawing/2014/main" id="{A367CE87-3C98-4462-8D36-DF9A15BD9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5332" y="2048392"/>
            <a:ext cx="4357068" cy="3413609"/>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B31D6619-5195-49FB-90AE-241B9D825D05}"/>
              </a:ext>
            </a:extLst>
          </p:cNvPr>
          <p:cNvSpPr/>
          <p:nvPr/>
        </p:nvSpPr>
        <p:spPr>
          <a:xfrm>
            <a:off x="8930860" y="2038662"/>
            <a:ext cx="2549455" cy="3448750"/>
          </a:xfrm>
          <a:custGeom>
            <a:avLst/>
            <a:gdLst>
              <a:gd name="connsiteX0" fmla="*/ 386499 w 2752627"/>
              <a:gd name="connsiteY0" fmla="*/ 37707 h 3723588"/>
              <a:gd name="connsiteX1" fmla="*/ 377072 w 2752627"/>
              <a:gd name="connsiteY1" fmla="*/ 1084082 h 3723588"/>
              <a:gd name="connsiteX2" fmla="*/ 0 w 2752627"/>
              <a:gd name="connsiteY2" fmla="*/ 1112363 h 3723588"/>
              <a:gd name="connsiteX3" fmla="*/ 28280 w 2752627"/>
              <a:gd name="connsiteY3" fmla="*/ 3723588 h 3723588"/>
              <a:gd name="connsiteX4" fmla="*/ 2752627 w 2752627"/>
              <a:gd name="connsiteY4" fmla="*/ 3685880 h 3723588"/>
              <a:gd name="connsiteX5" fmla="*/ 2724346 w 2752627"/>
              <a:gd name="connsiteY5" fmla="*/ 0 h 3723588"/>
              <a:gd name="connsiteX6" fmla="*/ 386499 w 2752627"/>
              <a:gd name="connsiteY6" fmla="*/ 37707 h 372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627" h="3723588">
                <a:moveTo>
                  <a:pt x="386499" y="37707"/>
                </a:moveTo>
                <a:cubicBezTo>
                  <a:pt x="383357" y="386499"/>
                  <a:pt x="380214" y="735290"/>
                  <a:pt x="377072" y="1084082"/>
                </a:cubicBezTo>
                <a:lnTo>
                  <a:pt x="0" y="1112363"/>
                </a:lnTo>
                <a:lnTo>
                  <a:pt x="28280" y="3723588"/>
                </a:lnTo>
                <a:lnTo>
                  <a:pt x="2752627" y="3685880"/>
                </a:lnTo>
                <a:lnTo>
                  <a:pt x="2724346" y="0"/>
                </a:lnTo>
                <a:lnTo>
                  <a:pt x="386499" y="37707"/>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1">
            <a:extLst>
              <a:ext uri="{FF2B5EF4-FFF2-40B4-BE49-F238E27FC236}">
                <a16:creationId xmlns:a16="http://schemas.microsoft.com/office/drawing/2014/main" id="{47538F1A-A56A-42E2-9D18-58FF78B54C63}"/>
              </a:ext>
            </a:extLst>
          </p:cNvPr>
          <p:cNvSpPr txBox="1">
            <a:spLocks/>
          </p:cNvSpPr>
          <p:nvPr/>
        </p:nvSpPr>
        <p:spPr>
          <a:xfrm>
            <a:off x="1692764" y="1642560"/>
            <a:ext cx="5081799" cy="30450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t>Remote Sensing images collected by satellites, airplanes, drones</a:t>
            </a:r>
          </a:p>
          <a:p>
            <a:pPr algn="ctr"/>
            <a:endParaRPr lang="en-US" sz="3200" dirty="0"/>
          </a:p>
          <a:p>
            <a:pPr algn="ctr"/>
            <a:endParaRPr lang="en-US" sz="3200" dirty="0"/>
          </a:p>
          <a:p>
            <a:pPr algn="ctr"/>
            <a:endParaRPr lang="en-US" sz="3200" dirty="0"/>
          </a:p>
          <a:p>
            <a:pPr algn="ctr"/>
            <a:endParaRPr lang="en-US" sz="3200" dirty="0"/>
          </a:p>
          <a:p>
            <a:pPr algn="ctr"/>
            <a:r>
              <a:rPr lang="en-US" sz="3200" dirty="0"/>
              <a:t>stored at the </a:t>
            </a:r>
          </a:p>
          <a:p>
            <a:pPr algn="ctr"/>
            <a:r>
              <a:rPr lang="en-US" sz="3200" dirty="0"/>
              <a:t>USGS EROS Center </a:t>
            </a:r>
          </a:p>
        </p:txBody>
      </p:sp>
      <p:sp>
        <p:nvSpPr>
          <p:cNvPr id="7" name="Arrow: Down 6">
            <a:extLst>
              <a:ext uri="{FF2B5EF4-FFF2-40B4-BE49-F238E27FC236}">
                <a16:creationId xmlns:a16="http://schemas.microsoft.com/office/drawing/2014/main" id="{7DA5F3F5-DD59-49A8-8F73-917EE4533082}"/>
              </a:ext>
            </a:extLst>
          </p:cNvPr>
          <p:cNvSpPr/>
          <p:nvPr/>
        </p:nvSpPr>
        <p:spPr>
          <a:xfrm>
            <a:off x="3989894" y="3500290"/>
            <a:ext cx="447261" cy="9775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9D15E56-917D-E513-DCAA-5AEAEF85C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65" y="6247381"/>
            <a:ext cx="1023770" cy="381111"/>
          </a:xfrm>
          <a:prstGeom prst="rect">
            <a:avLst/>
          </a:prstGeom>
        </p:spPr>
      </p:pic>
    </p:spTree>
    <p:extLst>
      <p:ext uri="{BB962C8B-B14F-4D97-AF65-F5344CB8AC3E}">
        <p14:creationId xmlns:p14="http://schemas.microsoft.com/office/powerpoint/2010/main" val="1686119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49c1712-297b-4d10-a511-7202a5ff7746">
      <UserInfo>
        <DisplayName>Boiko, Olena</DisplayName>
        <AccountId>13</AccountId>
        <AccountType/>
      </UserInfo>
      <UserInfo>
        <DisplayName>Kagone, Stefanie (Contractor)</DisplayName>
        <AccountId>12</AccountId>
        <AccountType/>
      </UserInfo>
      <UserInfo>
        <DisplayName>Singh, Ramesh (Contractor)</DisplayName>
        <AccountId>43</AccountId>
        <AccountType/>
      </UserInfo>
      <UserInfo>
        <DisplayName>Ji, Lei (Contractor)</DisplayName>
        <AccountId>18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FB122BB1BD9141A959870760A42A63" ma:contentTypeVersion="10" ma:contentTypeDescription="Create a new document." ma:contentTypeScope="" ma:versionID="44d667f43cb74a1f0cb0ccaf110d4dc2">
  <xsd:schema xmlns:xsd="http://www.w3.org/2001/XMLSchema" xmlns:xs="http://www.w3.org/2001/XMLSchema" xmlns:p="http://schemas.microsoft.com/office/2006/metadata/properties" xmlns:ns2="1741af05-4105-436b-99ed-2ae635da4422" xmlns:ns3="949c1712-297b-4d10-a511-7202a5ff7746" targetNamespace="http://schemas.microsoft.com/office/2006/metadata/properties" ma:root="true" ma:fieldsID="ea394ecf43229e0f6ce78aae1c47eae2" ns2:_="" ns3:_="">
    <xsd:import namespace="1741af05-4105-436b-99ed-2ae635da4422"/>
    <xsd:import namespace="949c1712-297b-4d10-a511-7202a5ff77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1af05-4105-436b-99ed-2ae635da4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9c1712-297b-4d10-a511-7202a5ff774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00607A-40C9-42D1-A0CE-6FBCD43BA300}">
  <ds:schemaRefs>
    <ds:schemaRef ds:uri="http://schemas.microsoft.com/sharepoint/v3/contenttype/forms"/>
  </ds:schemaRefs>
</ds:datastoreItem>
</file>

<file path=customXml/itemProps2.xml><?xml version="1.0" encoding="utf-8"?>
<ds:datastoreItem xmlns:ds="http://schemas.openxmlformats.org/officeDocument/2006/customXml" ds:itemID="{6C990FD6-44E7-4D1E-9C5B-1F0E39FCBC1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741af05-4105-436b-99ed-2ae635da4422"/>
    <ds:schemaRef ds:uri="http://www.w3.org/XML/1998/namespace"/>
    <ds:schemaRef ds:uri="http://purl.org/dc/dcmitype/"/>
    <ds:schemaRef ds:uri="949c1712-297b-4d10-a511-7202a5ff7746"/>
  </ds:schemaRefs>
</ds:datastoreItem>
</file>

<file path=customXml/itemProps3.xml><?xml version="1.0" encoding="utf-8"?>
<ds:datastoreItem xmlns:ds="http://schemas.openxmlformats.org/officeDocument/2006/customXml" ds:itemID="{E5EC2C70-D72B-49FD-BB30-4F89793025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41af05-4105-436b-99ed-2ae635da4422"/>
    <ds:schemaRef ds:uri="949c1712-297b-4d10-a511-7202a5ff77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11203</TotalTime>
  <Words>3461</Words>
  <Application>Microsoft Office PowerPoint</Application>
  <PresentationFormat>Widescreen</PresentationFormat>
  <Paragraphs>415</Paragraphs>
  <Slides>77</Slides>
  <Notes>38</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77</vt:i4>
      </vt:variant>
    </vt:vector>
  </HeadingPairs>
  <TitlesOfParts>
    <vt:vector size="94" baseType="lpstr">
      <vt:lpstr>Arial</vt:lpstr>
      <vt:lpstr>Arial</vt:lpstr>
      <vt:lpstr>Calibri</vt:lpstr>
      <vt:lpstr>Corbel</vt:lpstr>
      <vt:lpstr>Franklin Gothic Book</vt:lpstr>
      <vt:lpstr>GeographEditWeb</vt:lpstr>
      <vt:lpstr>Gill Sans MT</vt:lpstr>
      <vt:lpstr>Google Sans</vt:lpstr>
      <vt:lpstr>Merriweather Web</vt:lpstr>
      <vt:lpstr>Monotype Sorts</vt:lpstr>
      <vt:lpstr>Open Sans</vt:lpstr>
      <vt:lpstr>Roboto</vt:lpstr>
      <vt:lpstr>Segoe UI</vt:lpstr>
      <vt:lpstr>Times New Roman</vt:lpstr>
      <vt:lpstr>Wingdings</vt:lpstr>
      <vt:lpstr>Office Theme</vt:lpstr>
      <vt:lpstr>1_Office Theme</vt:lpstr>
      <vt:lpstr>Mapping Water Use from Space – yes you can!</vt:lpstr>
      <vt:lpstr>Overview</vt:lpstr>
      <vt:lpstr>Who we are...</vt:lpstr>
      <vt:lpstr>Why are we doing what we are doing?</vt:lpstr>
      <vt:lpstr>Food insecurity in the news</vt:lpstr>
      <vt:lpstr>What causes food insecurity?</vt:lpstr>
      <vt:lpstr>Application – Food security </vt:lpstr>
      <vt:lpstr>Our work at the USGS EROS Center </vt:lpstr>
      <vt:lpstr>Where does the data come from? </vt:lpstr>
      <vt:lpstr>What is Remote Sensing? </vt:lpstr>
      <vt:lpstr>Remote Sensing started…..357 years ago</vt:lpstr>
      <vt:lpstr>PowerPoint Presentation</vt:lpstr>
      <vt:lpstr>….. 120 years ago</vt:lpstr>
      <vt:lpstr>….. 63 years ago</vt:lpstr>
      <vt:lpstr>Landsat Program </vt:lpstr>
      <vt:lpstr>Landsat 8/9 </vt:lpstr>
      <vt:lpstr>Landsat’s Orbit </vt:lpstr>
      <vt:lpstr>PowerPoint Presentation</vt:lpstr>
      <vt:lpstr>USGS EROS Center </vt:lpstr>
      <vt:lpstr>How does a satellite work?</vt:lpstr>
      <vt:lpstr>What are we measuring?</vt:lpstr>
      <vt:lpstr>Spectral Signatures </vt:lpstr>
      <vt:lpstr>Visible and Infrared wavelengths are critical to monitoring the land surface.</vt:lpstr>
      <vt:lpstr>PowerPoint Presentation</vt:lpstr>
      <vt:lpstr>Satellite view  of Sioux Falls</vt:lpstr>
      <vt:lpstr>PowerPoint Presentation</vt:lpstr>
      <vt:lpstr>Spectral Resolution</vt:lpstr>
      <vt:lpstr>PowerPoint Presentation</vt:lpstr>
      <vt:lpstr>PowerPoint Presentation</vt:lpstr>
      <vt:lpstr>PowerPoint Presentation</vt:lpstr>
      <vt:lpstr>Funny River Fire, Alaska</vt:lpstr>
      <vt:lpstr>Funny River Fire, Alaska</vt:lpstr>
      <vt:lpstr>Examples of  different  combinations  of bands</vt:lpstr>
      <vt:lpstr>Spatial Resolution</vt:lpstr>
      <vt:lpstr>PowerPoint Presentation</vt:lpstr>
      <vt:lpstr>PowerPoint Presentation</vt:lpstr>
      <vt:lpstr>PowerPoint Presentation</vt:lpstr>
      <vt:lpstr>2022</vt:lpstr>
      <vt:lpstr>1958</vt:lpstr>
      <vt:lpstr>1937</vt:lpstr>
      <vt:lpstr>1980 Digital Image Processing System</vt:lpstr>
      <vt:lpstr>Data Archiving</vt:lpstr>
      <vt:lpstr>Data Processing</vt:lpstr>
      <vt:lpstr>What to do with the Remote Sensing images?</vt:lpstr>
      <vt:lpstr>Researchers ask questions….</vt:lpstr>
      <vt:lpstr>Water Cycle</vt:lpstr>
      <vt:lpstr>PowerPoint Presentation</vt:lpstr>
      <vt:lpstr>From Solar Radiation to EvapoTranspiration</vt:lpstr>
      <vt:lpstr>SSEBop Model – Simplified Surface Energy Balance</vt:lpstr>
      <vt:lpstr>PowerPoint Presentation</vt:lpstr>
      <vt:lpstr>Results, results, results</vt:lpstr>
      <vt:lpstr>PowerPoint Presentation</vt:lpstr>
      <vt:lpstr>History of maps</vt:lpstr>
      <vt:lpstr>How to make a map….</vt:lpstr>
      <vt:lpstr>PowerPoint Presentation</vt:lpstr>
      <vt:lpstr>PowerPoint Presentation</vt:lpstr>
      <vt:lpstr>PowerPoint Presentation</vt:lpstr>
      <vt:lpstr>PowerPoint Presentation</vt:lpstr>
      <vt:lpstr>PowerPoint Presentation</vt:lpstr>
      <vt:lpstr>Elements of a map</vt:lpstr>
      <vt:lpstr>Acting on the Findings</vt:lpstr>
      <vt:lpstr>Maps used to make decisions:</vt:lpstr>
      <vt:lpstr>Convergence of Evidence </vt:lpstr>
      <vt:lpstr>Annual ET Anomaly for South Dakota </vt:lpstr>
      <vt:lpstr>From Maps to Food Security decisions</vt:lpstr>
      <vt:lpstr>PowerPoint Presentation</vt:lpstr>
      <vt:lpstr>Crop Water Use</vt:lpstr>
      <vt:lpstr>Crop Water requirement</vt:lpstr>
      <vt:lpstr>PowerPoint Presentation</vt:lpstr>
      <vt:lpstr>Monthly Landsat ET for Farmington, New Mexico</vt:lpstr>
      <vt:lpstr>Water footprint</vt:lpstr>
      <vt:lpstr>How much water does it take to produce…</vt:lpstr>
      <vt:lpstr>Acting on results….</vt:lpstr>
      <vt:lpstr>PowerPoint Presentation</vt:lpstr>
      <vt:lpstr>Summary</vt:lpstr>
      <vt:lpstr>Visiting EROS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Kagone, Stefanie (Contractor)</dc:creator>
  <cp:lastModifiedBy>Adamson, Thomas (Contractor)</cp:lastModifiedBy>
  <cp:revision>44</cp:revision>
  <dcterms:created xsi:type="dcterms:W3CDTF">2021-10-18T15:28:34Z</dcterms:created>
  <dcterms:modified xsi:type="dcterms:W3CDTF">2023-11-08T15:35:20Z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0x010100A4FB122BB1BD9141A959870760A42A63</vt:lpwstr>
  </property>
</Properties>
</file>