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8" r:id="rId3"/>
    <p:sldId id="257" r:id="rId4"/>
    <p:sldId id="289" r:id="rId5"/>
    <p:sldId id="290" r:id="rId6"/>
    <p:sldId id="291" r:id="rId7"/>
    <p:sldId id="265" r:id="rId8"/>
    <p:sldId id="292" r:id="rId9"/>
    <p:sldId id="293" r:id="rId10"/>
    <p:sldId id="294" r:id="rId11"/>
    <p:sldId id="269" r:id="rId12"/>
    <p:sldId id="295" r:id="rId13"/>
    <p:sldId id="296" r:id="rId14"/>
    <p:sldId id="297" r:id="rId15"/>
    <p:sldId id="273" r:id="rId16"/>
    <p:sldId id="298" r:id="rId17"/>
    <p:sldId id="299" r:id="rId18"/>
    <p:sldId id="30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21" d="100"/>
          <a:sy n="121" d="100"/>
        </p:scale>
        <p:origin x="19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C77891-7BF0-47B3-B049-9DF53BC8CF81}" type="datetimeFigureOut">
              <a:rPr lang="en-US" smtClean="0"/>
              <a:t>1/19/22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76052-07AF-4627-B802-7FC9C263005C}" type="slidenum">
              <a:rPr lang="en-US" smtClean="0"/>
              <a:t>‹#›</a:t>
            </a:fld>
            <a:endParaRPr lang="en-US"/>
          </a:p>
        </p:txBody>
      </p:sp>
    </p:spTree>
    <p:extLst>
      <p:ext uri="{BB962C8B-B14F-4D97-AF65-F5344CB8AC3E}">
        <p14:creationId xmlns:p14="http://schemas.microsoft.com/office/powerpoint/2010/main" val="1466140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68D8AE-6E80-496C-BED9-7FC449B838D9}"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62695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8D8AE-6E80-496C-BED9-7FC449B838D9}"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2339818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8D8AE-6E80-496C-BED9-7FC449B838D9}"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1968437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68D8AE-6E80-496C-BED9-7FC449B838D9}"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301555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68D8AE-6E80-496C-BED9-7FC449B838D9}" type="datetimeFigureOut">
              <a:rPr lang="en-US" smtClean="0"/>
              <a:t>1/19/22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1486663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68D8AE-6E80-496C-BED9-7FC449B838D9}"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1714172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68D8AE-6E80-496C-BED9-7FC449B838D9}" type="datetimeFigureOut">
              <a:rPr lang="en-US" smtClean="0"/>
              <a:t>1/19/22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3710200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68D8AE-6E80-496C-BED9-7FC449B838D9}" type="datetimeFigureOut">
              <a:rPr lang="en-US" smtClean="0"/>
              <a:t>1/19/22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375836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8D8AE-6E80-496C-BED9-7FC449B838D9}" type="datetimeFigureOut">
              <a:rPr lang="en-US" smtClean="0"/>
              <a:t>1/19/22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350619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68D8AE-6E80-496C-BED9-7FC449B838D9}"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404262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68D8AE-6E80-496C-BED9-7FC449B838D9}" type="datetimeFigureOut">
              <a:rPr lang="en-US" smtClean="0"/>
              <a:t>1/19/22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AC00A-FEB4-44C4-9A9E-51CAFAD681F7}" type="slidenum">
              <a:rPr lang="en-US" smtClean="0"/>
              <a:t>‹#›</a:t>
            </a:fld>
            <a:endParaRPr lang="en-US"/>
          </a:p>
        </p:txBody>
      </p:sp>
    </p:spTree>
    <p:extLst>
      <p:ext uri="{BB962C8B-B14F-4D97-AF65-F5344CB8AC3E}">
        <p14:creationId xmlns:p14="http://schemas.microsoft.com/office/powerpoint/2010/main" val="3008372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8D8AE-6E80-496C-BED9-7FC449B838D9}" type="datetimeFigureOut">
              <a:rPr lang="en-US" smtClean="0"/>
              <a:t>1/19/22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AC00A-FEB4-44C4-9A9E-51CAFAD681F7}" type="slidenum">
              <a:rPr lang="en-US" smtClean="0"/>
              <a:t>‹#›</a:t>
            </a:fld>
            <a:endParaRPr lang="en-US"/>
          </a:p>
        </p:txBody>
      </p:sp>
    </p:spTree>
    <p:extLst>
      <p:ext uri="{BB962C8B-B14F-4D97-AF65-F5344CB8AC3E}">
        <p14:creationId xmlns:p14="http://schemas.microsoft.com/office/powerpoint/2010/main" val="7738415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02719-BE60-4C59-803E-5040E6925906}"/>
              </a:ext>
            </a:extLst>
          </p:cNvPr>
          <p:cNvSpPr>
            <a:spLocks noGrp="1"/>
          </p:cNvSpPr>
          <p:nvPr>
            <p:ph type="ctrTitle"/>
          </p:nvPr>
        </p:nvSpPr>
        <p:spPr/>
        <p:txBody>
          <a:bodyPr>
            <a:normAutofit/>
          </a:bodyPr>
          <a:lstStyle/>
          <a:p>
            <a:r>
              <a:rPr lang="en-US" dirty="0"/>
              <a:t>Hurricane tracks data visualization</a:t>
            </a:r>
          </a:p>
        </p:txBody>
      </p:sp>
      <p:sp>
        <p:nvSpPr>
          <p:cNvPr id="3" name="Subtitle 2">
            <a:extLst>
              <a:ext uri="{FF2B5EF4-FFF2-40B4-BE49-F238E27FC236}">
                <a16:creationId xmlns:a16="http://schemas.microsoft.com/office/drawing/2014/main" id="{7EA041EA-FD4D-45AA-B1BA-56AFC298BAA9}"/>
              </a:ext>
            </a:extLst>
          </p:cNvPr>
          <p:cNvSpPr>
            <a:spLocks noGrp="1"/>
          </p:cNvSpPr>
          <p:nvPr>
            <p:ph type="subTitle" idx="1"/>
          </p:nvPr>
        </p:nvSpPr>
        <p:spPr/>
        <p:txBody>
          <a:bodyPr/>
          <a:lstStyle/>
          <a:p>
            <a:r>
              <a:rPr lang="en-US" dirty="0"/>
              <a:t>Data Source: </a:t>
            </a:r>
            <a:r>
              <a:rPr lang="en-US" b="1" dirty="0"/>
              <a:t>International Best Track Archive for Climate Stewardship (</a:t>
            </a:r>
            <a:r>
              <a:rPr lang="en-US" b="1" dirty="0" err="1"/>
              <a:t>IBTrACS</a:t>
            </a:r>
            <a:r>
              <a:rPr lang="en-US" b="1" dirty="0"/>
              <a:t>) Project, Version 4.</a:t>
            </a:r>
            <a:r>
              <a:rPr lang="en-US" dirty="0"/>
              <a:t> NOAA National Centers for Environmental Information.</a:t>
            </a:r>
          </a:p>
        </p:txBody>
      </p:sp>
    </p:spTree>
    <p:extLst>
      <p:ext uri="{BB962C8B-B14F-4D97-AF65-F5344CB8AC3E}">
        <p14:creationId xmlns:p14="http://schemas.microsoft.com/office/powerpoint/2010/main" val="3078493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BA54E038-F03F-4296-8240-7B7177265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318" y="0"/>
            <a:ext cx="5299363" cy="6858000"/>
          </a:xfrm>
          <a:prstGeom prst="rect">
            <a:avLst/>
          </a:prstGeom>
        </p:spPr>
      </p:pic>
    </p:spTree>
    <p:extLst>
      <p:ext uri="{BB962C8B-B14F-4D97-AF65-F5344CB8AC3E}">
        <p14:creationId xmlns:p14="http://schemas.microsoft.com/office/powerpoint/2010/main" val="3240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E3F42-E575-4E6F-9BF4-4E78533C6853}"/>
              </a:ext>
            </a:extLst>
          </p:cNvPr>
          <p:cNvSpPr>
            <a:spLocks noGrp="1"/>
          </p:cNvSpPr>
          <p:nvPr>
            <p:ph type="title"/>
          </p:nvPr>
        </p:nvSpPr>
        <p:spPr/>
        <p:txBody>
          <a:bodyPr/>
          <a:lstStyle/>
          <a:p>
            <a:r>
              <a:rPr lang="en-US" dirty="0"/>
              <a:t>Trend index for hurricane frequency (1981 -2021)</a:t>
            </a:r>
          </a:p>
        </p:txBody>
      </p:sp>
      <p:sp>
        <p:nvSpPr>
          <p:cNvPr id="3" name="Content Placeholder 2">
            <a:extLst>
              <a:ext uri="{FF2B5EF4-FFF2-40B4-BE49-F238E27FC236}">
                <a16:creationId xmlns:a16="http://schemas.microsoft.com/office/drawing/2014/main" id="{28EF030E-4A2D-442F-84B8-5B8CD382BF23}"/>
              </a:ext>
            </a:extLst>
          </p:cNvPr>
          <p:cNvSpPr>
            <a:spLocks noGrp="1"/>
          </p:cNvSpPr>
          <p:nvPr>
            <p:ph idx="1"/>
          </p:nvPr>
        </p:nvSpPr>
        <p:spPr>
          <a:xfrm>
            <a:off x="179108" y="1817222"/>
            <a:ext cx="8964891" cy="4351338"/>
          </a:xfrm>
        </p:spPr>
        <p:txBody>
          <a:bodyPr>
            <a:normAutofit lnSpcReduction="10000"/>
          </a:bodyPr>
          <a:lstStyle/>
          <a:p>
            <a:r>
              <a:rPr lang="en-US" dirty="0"/>
              <a:t>The following maps are based on a custom trend index (developed for conflict and drought data)</a:t>
            </a:r>
          </a:p>
          <a:p>
            <a:r>
              <a:rPr lang="en-US" dirty="0"/>
              <a:t>Weighted scores were attributed for each year. The first half of the study period was attributed negative scores, and the second half of the study period was attributed positive scores (with the highest score for the most recent year). The range of annual scores was from -20 (for 1981) to 20 (for 2019)</a:t>
            </a:r>
          </a:p>
          <a:p>
            <a:r>
              <a:rPr lang="en-US" dirty="0"/>
              <a:t>Trend index was computed as a sum of annual scores</a:t>
            </a:r>
          </a:p>
          <a:p>
            <a:r>
              <a:rPr lang="en-US" dirty="0"/>
              <a:t>Possible range of values for hurricane frequency trend index is from -200 to 200</a:t>
            </a:r>
          </a:p>
          <a:p>
            <a:endParaRPr lang="en-US" dirty="0"/>
          </a:p>
        </p:txBody>
      </p:sp>
    </p:spTree>
    <p:extLst>
      <p:ext uri="{BB962C8B-B14F-4D97-AF65-F5344CB8AC3E}">
        <p14:creationId xmlns:p14="http://schemas.microsoft.com/office/powerpoint/2010/main" val="1976137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 map&#10;&#10;Description automatically generated">
            <a:extLst>
              <a:ext uri="{FF2B5EF4-FFF2-40B4-BE49-F238E27FC236}">
                <a16:creationId xmlns:a16="http://schemas.microsoft.com/office/drawing/2014/main" id="{598785F5-4979-4EED-A9C5-26A0B4978D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412954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0DA611AC-2CB3-4E4F-BE0E-2A8383C629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2403011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00F31E71-7631-4A87-A17C-591C8E09F7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318" y="0"/>
            <a:ext cx="5299363" cy="6858000"/>
          </a:xfrm>
          <a:prstGeom prst="rect">
            <a:avLst/>
          </a:prstGeom>
        </p:spPr>
      </p:pic>
    </p:spTree>
    <p:extLst>
      <p:ext uri="{BB962C8B-B14F-4D97-AF65-F5344CB8AC3E}">
        <p14:creationId xmlns:p14="http://schemas.microsoft.com/office/powerpoint/2010/main" val="3311600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28992-F492-492F-846A-5E902102FD53}"/>
              </a:ext>
            </a:extLst>
          </p:cNvPr>
          <p:cNvSpPr>
            <a:spLocks noGrp="1"/>
          </p:cNvSpPr>
          <p:nvPr>
            <p:ph type="title"/>
          </p:nvPr>
        </p:nvSpPr>
        <p:spPr/>
        <p:txBody>
          <a:bodyPr/>
          <a:lstStyle/>
          <a:p>
            <a:r>
              <a:rPr lang="en-US" dirty="0"/>
              <a:t>Severity-weighted frequency (1981 -2021)</a:t>
            </a:r>
          </a:p>
        </p:txBody>
      </p:sp>
      <p:sp>
        <p:nvSpPr>
          <p:cNvPr id="3" name="Content Placeholder 2">
            <a:extLst>
              <a:ext uri="{FF2B5EF4-FFF2-40B4-BE49-F238E27FC236}">
                <a16:creationId xmlns:a16="http://schemas.microsoft.com/office/drawing/2014/main" id="{8C35C90B-4C75-4076-A4C7-9750EF3B9F64}"/>
              </a:ext>
            </a:extLst>
          </p:cNvPr>
          <p:cNvSpPr>
            <a:spLocks noGrp="1"/>
          </p:cNvSpPr>
          <p:nvPr>
            <p:ph idx="1"/>
          </p:nvPr>
        </p:nvSpPr>
        <p:spPr/>
        <p:txBody>
          <a:bodyPr>
            <a:normAutofit/>
          </a:bodyPr>
          <a:lstStyle/>
          <a:p>
            <a:r>
              <a:rPr lang="en-US" dirty="0"/>
              <a:t>To find severity-weighted frequency, annual </a:t>
            </a:r>
            <a:r>
              <a:rPr lang="en-US" dirty="0" err="1"/>
              <a:t>rasters</a:t>
            </a:r>
            <a:r>
              <a:rPr lang="en-US" dirty="0"/>
              <a:t> were computed as a sum of all hurricanes (for example, if the same area got hit by a hurricane of category 1 and a hurricane of category 3 in a single year, it gets an annual score of 4 for that year)</a:t>
            </a:r>
          </a:p>
          <a:p>
            <a:r>
              <a:rPr lang="en-US" dirty="0"/>
              <a:t>Frequency for full time series was computed as a sum of annual scores, and then reclassified to fit the range from 1 (low) to 6 (severe).</a:t>
            </a:r>
          </a:p>
          <a:p>
            <a:r>
              <a:rPr lang="en-US" dirty="0"/>
              <a:t>As a result, both frequency and severity was considered for these maps</a:t>
            </a:r>
          </a:p>
        </p:txBody>
      </p:sp>
    </p:spTree>
    <p:extLst>
      <p:ext uri="{BB962C8B-B14F-4D97-AF65-F5344CB8AC3E}">
        <p14:creationId xmlns:p14="http://schemas.microsoft.com/office/powerpoint/2010/main" val="34733873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 map&#10;&#10;Description automatically generated">
            <a:extLst>
              <a:ext uri="{FF2B5EF4-FFF2-40B4-BE49-F238E27FC236}">
                <a16:creationId xmlns:a16="http://schemas.microsoft.com/office/drawing/2014/main" id="{42FDB92A-3D34-4FD0-B73D-DC45FF7BA0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2362685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 map&#10;&#10;Description automatically generated">
            <a:extLst>
              <a:ext uri="{FF2B5EF4-FFF2-40B4-BE49-F238E27FC236}">
                <a16:creationId xmlns:a16="http://schemas.microsoft.com/office/drawing/2014/main" id="{0178FACA-9348-4111-AFE4-B523E8151A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848314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60F0DD3F-C5F7-4D18-BC06-FA497CFCCA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318" y="0"/>
            <a:ext cx="5299363" cy="6858000"/>
          </a:xfrm>
          <a:prstGeom prst="rect">
            <a:avLst/>
          </a:prstGeom>
        </p:spPr>
      </p:pic>
    </p:spTree>
    <p:extLst>
      <p:ext uri="{BB962C8B-B14F-4D97-AF65-F5344CB8AC3E}">
        <p14:creationId xmlns:p14="http://schemas.microsoft.com/office/powerpoint/2010/main" val="3899067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293F5-2373-4BF6-A0A5-2BEA58CE400F}"/>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39DA9B21-660A-495C-9373-CF96C6F44AEF}"/>
              </a:ext>
            </a:extLst>
          </p:cNvPr>
          <p:cNvSpPr>
            <a:spLocks noGrp="1"/>
          </p:cNvSpPr>
          <p:nvPr>
            <p:ph idx="1"/>
          </p:nvPr>
        </p:nvSpPr>
        <p:spPr/>
        <p:txBody>
          <a:bodyPr>
            <a:normAutofit fontScale="92500" lnSpcReduction="10000"/>
          </a:bodyPr>
          <a:lstStyle/>
          <a:p>
            <a:r>
              <a:rPr lang="en-US" dirty="0"/>
              <a:t>Hurricane track data were downloaded from the following website: https://www.ncdc.noaa.gov/ibtracs/index.php?name=ib-v4-access</a:t>
            </a:r>
          </a:p>
          <a:p>
            <a:r>
              <a:rPr lang="en-US" dirty="0"/>
              <a:t>Product selected: IBTrACS.since1980.list.v04r00.lines (since 1980 - the modern era of satellite observations)</a:t>
            </a:r>
          </a:p>
          <a:p>
            <a:r>
              <a:rPr lang="en-US" dirty="0"/>
              <a:t>Storm tracks were buffered by </a:t>
            </a:r>
            <a:r>
              <a:rPr lang="en-US" dirty="0">
                <a:solidFill>
                  <a:srgbClr val="FF0000"/>
                </a:solidFill>
              </a:rPr>
              <a:t>50 miles </a:t>
            </a:r>
            <a:r>
              <a:rPr lang="en-US" dirty="0"/>
              <a:t>buffer on each side</a:t>
            </a:r>
          </a:p>
          <a:p>
            <a:r>
              <a:rPr lang="en-US" dirty="0"/>
              <a:t>To show coastlines in greater detail, only </a:t>
            </a:r>
            <a:r>
              <a:rPr lang="en-US" u="sng" dirty="0"/>
              <a:t>regional</a:t>
            </a:r>
            <a:r>
              <a:rPr lang="en-US" dirty="0"/>
              <a:t> maps were created (Asia, Latin America and the Caribbean, and Africa-Middle East) (no global products)</a:t>
            </a:r>
          </a:p>
          <a:p>
            <a:endParaRPr lang="en-US" dirty="0"/>
          </a:p>
          <a:p>
            <a:endParaRPr lang="en-US" dirty="0"/>
          </a:p>
        </p:txBody>
      </p:sp>
    </p:spTree>
    <p:extLst>
      <p:ext uri="{BB962C8B-B14F-4D97-AF65-F5344CB8AC3E}">
        <p14:creationId xmlns:p14="http://schemas.microsoft.com/office/powerpoint/2010/main" val="3345870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DD62A-C1FE-4E90-B2DF-9B844947C1AC}"/>
              </a:ext>
            </a:extLst>
          </p:cNvPr>
          <p:cNvSpPr>
            <a:spLocks noGrp="1"/>
          </p:cNvSpPr>
          <p:nvPr>
            <p:ph type="title"/>
          </p:nvPr>
        </p:nvSpPr>
        <p:spPr/>
        <p:txBody>
          <a:bodyPr/>
          <a:lstStyle/>
          <a:p>
            <a:r>
              <a:rPr lang="en-US" dirty="0"/>
              <a:t>Hurricane frequency (1981-2021)</a:t>
            </a:r>
          </a:p>
        </p:txBody>
      </p:sp>
      <p:sp>
        <p:nvSpPr>
          <p:cNvPr id="3" name="Content Placeholder 2">
            <a:extLst>
              <a:ext uri="{FF2B5EF4-FFF2-40B4-BE49-F238E27FC236}">
                <a16:creationId xmlns:a16="http://schemas.microsoft.com/office/drawing/2014/main" id="{B2C9C367-3F67-4367-ADB7-82688A924B1A}"/>
              </a:ext>
            </a:extLst>
          </p:cNvPr>
          <p:cNvSpPr>
            <a:spLocks noGrp="1"/>
          </p:cNvSpPr>
          <p:nvPr>
            <p:ph idx="1"/>
          </p:nvPr>
        </p:nvSpPr>
        <p:spPr/>
        <p:txBody>
          <a:bodyPr/>
          <a:lstStyle/>
          <a:p>
            <a:r>
              <a:rPr lang="en-US" dirty="0"/>
              <a:t>The first set of maps shows frequency (number of years) of exposure to hurricanes</a:t>
            </a:r>
          </a:p>
          <a:p>
            <a:r>
              <a:rPr lang="en-US" dirty="0"/>
              <a:t>These maps were based on annual hurricane occurrence (all events from every individual year were aggregated into one annual raster, and the frequency was computed as a sum of annual </a:t>
            </a:r>
            <a:r>
              <a:rPr lang="en-US" dirty="0" err="1"/>
              <a:t>rasters</a:t>
            </a:r>
            <a:r>
              <a:rPr lang="en-US" dirty="0"/>
              <a:t>)</a:t>
            </a:r>
          </a:p>
          <a:p>
            <a:r>
              <a:rPr lang="en-US" dirty="0"/>
              <a:t>Category of hurricanes (their severity) or a number of events in a single year were not considered for this product</a:t>
            </a:r>
          </a:p>
        </p:txBody>
      </p:sp>
    </p:spTree>
    <p:extLst>
      <p:ext uri="{BB962C8B-B14F-4D97-AF65-F5344CB8AC3E}">
        <p14:creationId xmlns:p14="http://schemas.microsoft.com/office/powerpoint/2010/main" val="2984967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5C7F4A09-0E1C-4371-AF09-60F4FFDEF1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22002954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 map&#10;&#10;Description automatically generated">
            <a:extLst>
              <a:ext uri="{FF2B5EF4-FFF2-40B4-BE49-F238E27FC236}">
                <a16:creationId xmlns:a16="http://schemas.microsoft.com/office/drawing/2014/main" id="{386B88DC-392E-47EA-AE4A-C2235D653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1818427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p&#10;&#10;Description automatically generated">
            <a:extLst>
              <a:ext uri="{FF2B5EF4-FFF2-40B4-BE49-F238E27FC236}">
                <a16:creationId xmlns:a16="http://schemas.microsoft.com/office/drawing/2014/main" id="{51F7C3CA-E9F4-4D18-A6EF-7957F07F5D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2318" y="0"/>
            <a:ext cx="5299363" cy="6858000"/>
          </a:xfrm>
          <a:prstGeom prst="rect">
            <a:avLst/>
          </a:prstGeom>
        </p:spPr>
      </p:pic>
    </p:spTree>
    <p:extLst>
      <p:ext uri="{BB962C8B-B14F-4D97-AF65-F5344CB8AC3E}">
        <p14:creationId xmlns:p14="http://schemas.microsoft.com/office/powerpoint/2010/main" val="926025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C5542-0C9E-4C97-B772-860AF0873F47}"/>
              </a:ext>
            </a:extLst>
          </p:cNvPr>
          <p:cNvSpPr>
            <a:spLocks noGrp="1"/>
          </p:cNvSpPr>
          <p:nvPr>
            <p:ph type="title"/>
          </p:nvPr>
        </p:nvSpPr>
        <p:spPr/>
        <p:txBody>
          <a:bodyPr/>
          <a:lstStyle/>
          <a:p>
            <a:r>
              <a:rPr lang="en-US" dirty="0"/>
              <a:t>Maximum hurricane category (1981 – 2021)</a:t>
            </a:r>
          </a:p>
        </p:txBody>
      </p:sp>
      <p:sp>
        <p:nvSpPr>
          <p:cNvPr id="3" name="Content Placeholder 2">
            <a:extLst>
              <a:ext uri="{FF2B5EF4-FFF2-40B4-BE49-F238E27FC236}">
                <a16:creationId xmlns:a16="http://schemas.microsoft.com/office/drawing/2014/main" id="{05295615-4B4A-4CA6-AA0D-3A686BBEA60E}"/>
              </a:ext>
            </a:extLst>
          </p:cNvPr>
          <p:cNvSpPr>
            <a:spLocks noGrp="1"/>
          </p:cNvSpPr>
          <p:nvPr>
            <p:ph idx="1"/>
          </p:nvPr>
        </p:nvSpPr>
        <p:spPr/>
        <p:txBody>
          <a:bodyPr>
            <a:normAutofit fontScale="85000" lnSpcReduction="20000"/>
          </a:bodyPr>
          <a:lstStyle/>
          <a:p>
            <a:r>
              <a:rPr lang="en-US" dirty="0"/>
              <a:t>The following maps show the maximum hurricane severity that the areas were exposed to</a:t>
            </a:r>
          </a:p>
          <a:p>
            <a:r>
              <a:rPr lang="en-US" dirty="0"/>
              <a:t>Note that one hurricane track is often split into smaller line segments, and they can have different severity in different places</a:t>
            </a:r>
          </a:p>
          <a:p>
            <a:r>
              <a:rPr lang="en-US" dirty="0"/>
              <a:t>Categories were based on the Saffir-Simpson scale:</a:t>
            </a:r>
          </a:p>
          <a:p>
            <a:pPr marL="0" indent="0">
              <a:buNone/>
            </a:pPr>
            <a:r>
              <a:rPr lang="pl-PL" dirty="0"/>
              <a:t>0 = Tropical storm [34&lt;W&lt;64]</a:t>
            </a:r>
          </a:p>
          <a:p>
            <a:pPr marL="0" indent="0">
              <a:buNone/>
            </a:pPr>
            <a:r>
              <a:rPr lang="pl-PL" dirty="0"/>
              <a:t>1 = Category 1 [64&lt;=W&lt;83]</a:t>
            </a:r>
          </a:p>
          <a:p>
            <a:pPr marL="0" indent="0">
              <a:buNone/>
            </a:pPr>
            <a:r>
              <a:rPr lang="pl-PL" dirty="0"/>
              <a:t>2 = Category 2 [83&lt;=W&lt;96]</a:t>
            </a:r>
          </a:p>
          <a:p>
            <a:pPr marL="0" indent="0">
              <a:buNone/>
            </a:pPr>
            <a:r>
              <a:rPr lang="pl-PL" dirty="0"/>
              <a:t>3 = Category 3 [96&lt;=W&lt;113]</a:t>
            </a:r>
          </a:p>
          <a:p>
            <a:pPr marL="0" indent="0">
              <a:buNone/>
            </a:pPr>
            <a:r>
              <a:rPr lang="pl-PL" dirty="0"/>
              <a:t>4 = Category 4 [113&lt;=W&lt;137]</a:t>
            </a:r>
          </a:p>
          <a:p>
            <a:pPr marL="0" indent="0">
              <a:buNone/>
            </a:pPr>
            <a:r>
              <a:rPr lang="pl-PL" dirty="0"/>
              <a:t>5 = Category 5 [W &gt;= 137]</a:t>
            </a:r>
            <a:endParaRPr lang="en-US" dirty="0"/>
          </a:p>
          <a:p>
            <a:pPr marL="0" indent="0">
              <a:buNone/>
            </a:pPr>
            <a:endParaRPr lang="en-US" dirty="0"/>
          </a:p>
        </p:txBody>
      </p:sp>
    </p:spTree>
    <p:extLst>
      <p:ext uri="{BB962C8B-B14F-4D97-AF65-F5344CB8AC3E}">
        <p14:creationId xmlns:p14="http://schemas.microsoft.com/office/powerpoint/2010/main" val="3472472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23C66189-A3D3-4C1B-8FB7-7BB400DDEB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238764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iagram&#10;&#10;Description automatically generated">
            <a:extLst>
              <a:ext uri="{FF2B5EF4-FFF2-40B4-BE49-F238E27FC236}">
                <a16:creationId xmlns:a16="http://schemas.microsoft.com/office/drawing/2014/main" id="{2C91B472-B75D-4D5A-B42F-4D6172B754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470" y="0"/>
            <a:ext cx="8875060" cy="6858000"/>
          </a:xfrm>
          <a:prstGeom prst="rect">
            <a:avLst/>
          </a:prstGeom>
        </p:spPr>
      </p:pic>
    </p:spTree>
    <p:extLst>
      <p:ext uri="{BB962C8B-B14F-4D97-AF65-F5344CB8AC3E}">
        <p14:creationId xmlns:p14="http://schemas.microsoft.com/office/powerpoint/2010/main" val="423775171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214</TotalTime>
  <Words>535</Words>
  <Application>Microsoft Macintosh PowerPoint</Application>
  <PresentationFormat>On-screen Show (4:3)</PresentationFormat>
  <Paragraphs>30</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Hurricane tracks data visualization</vt:lpstr>
      <vt:lpstr>Overview</vt:lpstr>
      <vt:lpstr>Hurricane frequency (1981-2021)</vt:lpstr>
      <vt:lpstr>PowerPoint Presentation</vt:lpstr>
      <vt:lpstr>PowerPoint Presentation</vt:lpstr>
      <vt:lpstr>PowerPoint Presentation</vt:lpstr>
      <vt:lpstr>Maximum hurricane category (1981 – 2021)</vt:lpstr>
      <vt:lpstr>PowerPoint Presentation</vt:lpstr>
      <vt:lpstr>PowerPoint Presentation</vt:lpstr>
      <vt:lpstr>PowerPoint Presentation</vt:lpstr>
      <vt:lpstr>Trend index for hurricane frequency (1981 -2021)</vt:lpstr>
      <vt:lpstr>PowerPoint Presentation</vt:lpstr>
      <vt:lpstr>PowerPoint Presentation</vt:lpstr>
      <vt:lpstr>PowerPoint Presentation</vt:lpstr>
      <vt:lpstr>Severity-weighted frequency (1981 -2021)</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maps based on hurricane tracks data</dc:title>
  <dc:creator>Boiko, Olena</dc:creator>
  <cp:lastModifiedBy>Rowland, James</cp:lastModifiedBy>
  <cp:revision>42</cp:revision>
  <dcterms:created xsi:type="dcterms:W3CDTF">2020-12-18T20:58:20Z</dcterms:created>
  <dcterms:modified xsi:type="dcterms:W3CDTF">2022-01-19T18:03:46Z</dcterms:modified>
</cp:coreProperties>
</file>