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50"/>
  </p:notesMasterIdLst>
  <p:sldIdLst>
    <p:sldId id="518" r:id="rId2"/>
    <p:sldId id="480" r:id="rId3"/>
    <p:sldId id="331" r:id="rId4"/>
    <p:sldId id="547" r:id="rId5"/>
    <p:sldId id="511" r:id="rId6"/>
    <p:sldId id="543" r:id="rId7"/>
    <p:sldId id="534" r:id="rId8"/>
    <p:sldId id="535" r:id="rId9"/>
    <p:sldId id="515" r:id="rId10"/>
    <p:sldId id="530" r:id="rId11"/>
    <p:sldId id="544" r:id="rId12"/>
    <p:sldId id="333" r:id="rId13"/>
    <p:sldId id="526" r:id="rId14"/>
    <p:sldId id="548" r:id="rId15"/>
    <p:sldId id="516" r:id="rId16"/>
    <p:sldId id="383" r:id="rId17"/>
    <p:sldId id="464" r:id="rId18"/>
    <p:sldId id="499" r:id="rId19"/>
    <p:sldId id="302" r:id="rId20"/>
    <p:sldId id="497" r:id="rId21"/>
    <p:sldId id="319" r:id="rId22"/>
    <p:sldId id="308" r:id="rId23"/>
    <p:sldId id="528" r:id="rId24"/>
    <p:sldId id="277" r:id="rId25"/>
    <p:sldId id="545" r:id="rId26"/>
    <p:sldId id="387" r:id="rId27"/>
    <p:sldId id="531" r:id="rId28"/>
    <p:sldId id="546" r:id="rId29"/>
    <p:sldId id="300" r:id="rId30"/>
    <p:sldId id="301" r:id="rId31"/>
    <p:sldId id="293" r:id="rId32"/>
    <p:sldId id="536" r:id="rId33"/>
    <p:sldId id="306" r:id="rId34"/>
    <p:sldId id="469" r:id="rId35"/>
    <p:sldId id="309" r:id="rId36"/>
    <p:sldId id="381" r:id="rId37"/>
    <p:sldId id="450" r:id="rId38"/>
    <p:sldId id="274" r:id="rId39"/>
    <p:sldId id="527" r:id="rId40"/>
    <p:sldId id="538" r:id="rId41"/>
    <p:sldId id="305" r:id="rId42"/>
    <p:sldId id="507" r:id="rId43"/>
    <p:sldId id="295" r:id="rId44"/>
    <p:sldId id="428" r:id="rId45"/>
    <p:sldId id="439" r:id="rId46"/>
    <p:sldId id="438" r:id="rId47"/>
    <p:sldId id="408" r:id="rId48"/>
    <p:sldId id="317" r:id="rId49"/>
  </p:sldIdLst>
  <p:sldSz cx="9144000" cy="6858000" type="screen4x3"/>
  <p:notesSz cx="7010400" cy="9236075"/>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5pPr>
    <a:lvl6pPr marL="2286000" algn="l" defTabSz="914400" rtl="0" eaLnBrk="1" latinLnBrk="0" hangingPunct="1">
      <a:defRPr sz="2400" kern="1200">
        <a:solidFill>
          <a:schemeClr val="tx1"/>
        </a:solidFill>
        <a:latin typeface="Arial" charset="0"/>
        <a:ea typeface="ＭＳ Ｐゴシック" pitchFamily="1" charset="-128"/>
        <a:cs typeface="+mn-cs"/>
      </a:defRPr>
    </a:lvl6pPr>
    <a:lvl7pPr marL="2743200" algn="l" defTabSz="914400" rtl="0" eaLnBrk="1" latinLnBrk="0" hangingPunct="1">
      <a:defRPr sz="2400" kern="1200">
        <a:solidFill>
          <a:schemeClr val="tx1"/>
        </a:solidFill>
        <a:latin typeface="Arial" charset="0"/>
        <a:ea typeface="ＭＳ Ｐゴシック" pitchFamily="1" charset="-128"/>
        <a:cs typeface="+mn-cs"/>
      </a:defRPr>
    </a:lvl7pPr>
    <a:lvl8pPr marL="3200400" algn="l" defTabSz="914400" rtl="0" eaLnBrk="1" latinLnBrk="0" hangingPunct="1">
      <a:defRPr sz="2400" kern="1200">
        <a:solidFill>
          <a:schemeClr val="tx1"/>
        </a:solidFill>
        <a:latin typeface="Arial" charset="0"/>
        <a:ea typeface="ＭＳ Ｐゴシック" pitchFamily="1" charset="-128"/>
        <a:cs typeface="+mn-cs"/>
      </a:defRPr>
    </a:lvl8pPr>
    <a:lvl9pPr marL="3657600" algn="l" defTabSz="914400" rtl="0" eaLnBrk="1" latinLnBrk="0" hangingPunct="1">
      <a:defRPr sz="2400" kern="1200">
        <a:solidFill>
          <a:schemeClr val="tx1"/>
        </a:solidFill>
        <a:latin typeface="Arial" charset="0"/>
        <a:ea typeface="ＭＳ Ｐゴシック" pitchFamily="1"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008080"/>
    <a:srgbClr val="339933"/>
    <a:srgbClr val="009999"/>
    <a:srgbClr val="FF9933"/>
    <a:srgbClr val="800000"/>
    <a:srgbClr val="66CCFF"/>
    <a:srgbClr val="A50021"/>
    <a:srgbClr val="996633"/>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752" autoAdjust="0"/>
    <p:restoredTop sz="90929"/>
  </p:normalViewPr>
  <p:slideViewPr>
    <p:cSldViewPr>
      <p:cViewPr varScale="1">
        <p:scale>
          <a:sx n="72" d="100"/>
          <a:sy n="72" d="100"/>
        </p:scale>
        <p:origin x="-612"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91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37840" cy="461804"/>
          </a:xfrm>
          <a:prstGeom prst="rect">
            <a:avLst/>
          </a:prstGeom>
          <a:noFill/>
          <a:ln w="9525">
            <a:noFill/>
            <a:miter lim="800000"/>
            <a:headEnd/>
            <a:tailEnd/>
          </a:ln>
        </p:spPr>
        <p:txBody>
          <a:bodyPr vert="horz" wrap="square" lIns="92830" tIns="46415" rIns="92830" bIns="46415" numCol="1" anchor="t" anchorCtr="0" compatLnSpc="1">
            <a:prstTxWarp prst="textNoShape">
              <a:avLst/>
            </a:prstTxWarp>
          </a:bodyPr>
          <a:lstStyle>
            <a:lvl1pPr>
              <a:defRPr sz="1200"/>
            </a:lvl1pPr>
          </a:lstStyle>
          <a:p>
            <a:endParaRPr lang="en-US" dirty="0"/>
          </a:p>
        </p:txBody>
      </p:sp>
      <p:sp>
        <p:nvSpPr>
          <p:cNvPr id="4099" name="Rectangle 3"/>
          <p:cNvSpPr>
            <a:spLocks noGrp="1" noChangeArrowheads="1"/>
          </p:cNvSpPr>
          <p:nvPr>
            <p:ph type="dt" idx="1"/>
          </p:nvPr>
        </p:nvSpPr>
        <p:spPr bwMode="auto">
          <a:xfrm>
            <a:off x="3972560" y="0"/>
            <a:ext cx="3037840" cy="461804"/>
          </a:xfrm>
          <a:prstGeom prst="rect">
            <a:avLst/>
          </a:prstGeom>
          <a:noFill/>
          <a:ln w="9525">
            <a:noFill/>
            <a:miter lim="800000"/>
            <a:headEnd/>
            <a:tailEnd/>
          </a:ln>
        </p:spPr>
        <p:txBody>
          <a:bodyPr vert="horz" wrap="square" lIns="92830" tIns="46415" rIns="92830" bIns="46415" numCol="1" anchor="t" anchorCtr="0" compatLnSpc="1">
            <a:prstTxWarp prst="textNoShape">
              <a:avLst/>
            </a:prstTxWarp>
          </a:bodyPr>
          <a:lstStyle>
            <a:lvl1pPr algn="r">
              <a:defRPr sz="1200"/>
            </a:lvl1pPr>
          </a:lstStyle>
          <a:p>
            <a:endParaRPr lang="en-US" dirty="0"/>
          </a:p>
        </p:txBody>
      </p:sp>
      <p:sp>
        <p:nvSpPr>
          <p:cNvPr id="4100" name="Rectangle 4"/>
          <p:cNvSpPr>
            <a:spLocks noGrp="1" noRot="1" noChangeAspect="1" noChangeArrowheads="1" noTextEdit="1"/>
          </p:cNvSpPr>
          <p:nvPr>
            <p:ph type="sldImg" idx="2"/>
          </p:nvPr>
        </p:nvSpPr>
        <p:spPr bwMode="auto">
          <a:xfrm>
            <a:off x="1195388" y="692150"/>
            <a:ext cx="4619625" cy="3463925"/>
          </a:xfrm>
          <a:prstGeom prst="rect">
            <a:avLst/>
          </a:prstGeom>
          <a:noFill/>
          <a:ln w="9525">
            <a:solidFill>
              <a:srgbClr val="000000"/>
            </a:solidFill>
            <a:miter lim="800000"/>
            <a:headEnd/>
            <a:tailEnd/>
          </a:ln>
          <a:effectLst/>
        </p:spPr>
      </p:sp>
      <p:sp>
        <p:nvSpPr>
          <p:cNvPr id="4101" name="Rectangle 5"/>
          <p:cNvSpPr>
            <a:spLocks noGrp="1" noChangeArrowheads="1"/>
          </p:cNvSpPr>
          <p:nvPr>
            <p:ph type="body" sz="quarter" idx="3"/>
          </p:nvPr>
        </p:nvSpPr>
        <p:spPr bwMode="auto">
          <a:xfrm>
            <a:off x="934720" y="4387136"/>
            <a:ext cx="5140960" cy="4156234"/>
          </a:xfrm>
          <a:prstGeom prst="rect">
            <a:avLst/>
          </a:prstGeom>
          <a:noFill/>
          <a:ln w="9525">
            <a:noFill/>
            <a:miter lim="800000"/>
            <a:headEnd/>
            <a:tailEnd/>
          </a:ln>
        </p:spPr>
        <p:txBody>
          <a:bodyPr vert="horz" wrap="square" lIns="92830" tIns="46415" rIns="92830" bIns="4641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2" name="Rectangle 6"/>
          <p:cNvSpPr>
            <a:spLocks noGrp="1" noChangeArrowheads="1"/>
          </p:cNvSpPr>
          <p:nvPr>
            <p:ph type="ftr" sz="quarter" idx="4"/>
          </p:nvPr>
        </p:nvSpPr>
        <p:spPr bwMode="auto">
          <a:xfrm>
            <a:off x="0" y="8774271"/>
            <a:ext cx="3037840" cy="461804"/>
          </a:xfrm>
          <a:prstGeom prst="rect">
            <a:avLst/>
          </a:prstGeom>
          <a:noFill/>
          <a:ln w="9525">
            <a:noFill/>
            <a:miter lim="800000"/>
            <a:headEnd/>
            <a:tailEnd/>
          </a:ln>
        </p:spPr>
        <p:txBody>
          <a:bodyPr vert="horz" wrap="square" lIns="92830" tIns="46415" rIns="92830" bIns="46415" numCol="1" anchor="b" anchorCtr="0" compatLnSpc="1">
            <a:prstTxWarp prst="textNoShape">
              <a:avLst/>
            </a:prstTxWarp>
          </a:bodyPr>
          <a:lstStyle>
            <a:lvl1pPr>
              <a:defRPr sz="1200"/>
            </a:lvl1pPr>
          </a:lstStyle>
          <a:p>
            <a:endParaRPr lang="en-US" dirty="0"/>
          </a:p>
        </p:txBody>
      </p:sp>
      <p:sp>
        <p:nvSpPr>
          <p:cNvPr id="4103" name="Rectangle 7"/>
          <p:cNvSpPr>
            <a:spLocks noGrp="1" noChangeArrowheads="1"/>
          </p:cNvSpPr>
          <p:nvPr>
            <p:ph type="sldNum" sz="quarter" idx="5"/>
          </p:nvPr>
        </p:nvSpPr>
        <p:spPr bwMode="auto">
          <a:xfrm>
            <a:off x="3972560" y="8774271"/>
            <a:ext cx="3037840" cy="461804"/>
          </a:xfrm>
          <a:prstGeom prst="rect">
            <a:avLst/>
          </a:prstGeom>
          <a:noFill/>
          <a:ln w="9525">
            <a:noFill/>
            <a:miter lim="800000"/>
            <a:headEnd/>
            <a:tailEnd/>
          </a:ln>
        </p:spPr>
        <p:txBody>
          <a:bodyPr vert="horz" wrap="square" lIns="92830" tIns="46415" rIns="92830" bIns="46415" numCol="1" anchor="b" anchorCtr="0" compatLnSpc="1">
            <a:prstTxWarp prst="textNoShape">
              <a:avLst/>
            </a:prstTxWarp>
          </a:bodyPr>
          <a:lstStyle>
            <a:lvl1pPr algn="r">
              <a:defRPr sz="1200"/>
            </a:lvl1pPr>
          </a:lstStyle>
          <a:p>
            <a:fld id="{2B9226BD-3027-4787-9BC3-7000D28DA89C}" type="slidenum">
              <a:rPr lang="en-US"/>
              <a:pPr/>
              <a:t>‹#›</a:t>
            </a:fld>
            <a:endParaRPr lang="en-US" dirty="0"/>
          </a:p>
        </p:txBody>
      </p:sp>
    </p:spTree>
    <p:extLst>
      <p:ext uri="{BB962C8B-B14F-4D97-AF65-F5344CB8AC3E}">
        <p14:creationId xmlns:p14="http://schemas.microsoft.com/office/powerpoint/2010/main" val="264081867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ＭＳ Ｐゴシック" pitchFamily="1" charset="-128"/>
        <a:cs typeface="+mn-cs"/>
      </a:defRPr>
    </a:lvl1pPr>
    <a:lvl2pPr marL="457200" algn="l" rtl="0" fontAlgn="base">
      <a:spcBef>
        <a:spcPct val="30000"/>
      </a:spcBef>
      <a:spcAft>
        <a:spcPct val="0"/>
      </a:spcAft>
      <a:defRPr sz="1200" kern="1200">
        <a:solidFill>
          <a:schemeClr val="tx1"/>
        </a:solidFill>
        <a:latin typeface="Arial" charset="0"/>
        <a:ea typeface="ＭＳ Ｐゴシック" pitchFamily="1" charset="-128"/>
        <a:cs typeface="+mn-cs"/>
      </a:defRPr>
    </a:lvl2pPr>
    <a:lvl3pPr marL="914400" algn="l" rtl="0" fontAlgn="base">
      <a:spcBef>
        <a:spcPct val="30000"/>
      </a:spcBef>
      <a:spcAft>
        <a:spcPct val="0"/>
      </a:spcAft>
      <a:defRPr sz="1200" kern="1200">
        <a:solidFill>
          <a:schemeClr val="tx1"/>
        </a:solidFill>
        <a:latin typeface="Arial" charset="0"/>
        <a:ea typeface="ＭＳ Ｐゴシック" pitchFamily="1" charset="-128"/>
        <a:cs typeface="+mn-cs"/>
      </a:defRPr>
    </a:lvl3pPr>
    <a:lvl4pPr marL="1371600" algn="l" rtl="0" fontAlgn="base">
      <a:spcBef>
        <a:spcPct val="30000"/>
      </a:spcBef>
      <a:spcAft>
        <a:spcPct val="0"/>
      </a:spcAft>
      <a:defRPr sz="1200" kern="1200">
        <a:solidFill>
          <a:schemeClr val="tx1"/>
        </a:solidFill>
        <a:latin typeface="Arial" charset="0"/>
        <a:ea typeface="ＭＳ Ｐゴシック" pitchFamily="1" charset="-128"/>
        <a:cs typeface="+mn-cs"/>
      </a:defRPr>
    </a:lvl4pPr>
    <a:lvl5pPr marL="1828800" algn="l" rtl="0" fontAlgn="base">
      <a:spcBef>
        <a:spcPct val="30000"/>
      </a:spcBef>
      <a:spcAft>
        <a:spcPct val="0"/>
      </a:spcAft>
      <a:defRPr sz="1200" kern="1200">
        <a:solidFill>
          <a:schemeClr val="tx1"/>
        </a:solidFill>
        <a:latin typeface="Arial" charset="0"/>
        <a:ea typeface="ＭＳ Ｐゴシック" pitchFamily="1"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D9F9CE-2178-4092-BD0C-5F756AE6F080}" type="slidenum">
              <a:rPr lang="en-US"/>
              <a:pPr/>
              <a:t>1</a:t>
            </a:fld>
            <a:endParaRPr lang="en-US" dirty="0"/>
          </a:p>
        </p:txBody>
      </p:sp>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p:txBody>
          <a:bodyPr/>
          <a:lstStyle/>
          <a:p>
            <a:r>
              <a:rPr lang="en-US" dirty="0" smtClean="0"/>
              <a:t>Managing drought is about</a:t>
            </a:r>
            <a:r>
              <a:rPr lang="en-US" baseline="0" dirty="0" smtClean="0"/>
              <a:t> managing for climate variability.  Society’s approach for dealing with drought historically has been through what is commonly referred to as ‘crisis management’.  What this approach translates into is reacting to a drought event rather than preparing for it through building institutional capacity and well thought out risk-based management measures, decision support tools, etc.</a:t>
            </a:r>
          </a:p>
          <a:p>
            <a:r>
              <a:rPr lang="en-US" baseline="0" dirty="0" smtClean="0"/>
              <a:t>Given our current concerns about observed and projected changes in both climate state (i.e., changes in the mean) and changes in variability (i.e., more fluctuations—thus more extremes), our inability to effectively ‘manage’ drought in the past is cause for concern in the future given the likelihood of more severe, more frequent, and longer duration droughts and growing societal vulnerability because of increasing pressure on finite water resources resulting from rapidly increasing population as well as many other factors in many part of the world.</a:t>
            </a: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USDM is shown</a:t>
            </a:r>
            <a:r>
              <a:rPr lang="en-US" baseline="0" dirty="0" smtClean="0"/>
              <a:t> to illustrate the broad pattern of drought in the US over the past decade.  It illustrates both the severity of drought and also the spatial pattern of drought across the country—no region is immune to its occurrence, although some regions experience it much more frequently, with greater severity, and for longer periods of time.</a:t>
            </a:r>
            <a:endParaRPr lang="en-US" dirty="0"/>
          </a:p>
        </p:txBody>
      </p:sp>
      <p:sp>
        <p:nvSpPr>
          <p:cNvPr id="4" name="Slide Number Placeholder 3"/>
          <p:cNvSpPr>
            <a:spLocks noGrp="1"/>
          </p:cNvSpPr>
          <p:nvPr>
            <p:ph type="sldNum" sz="quarter" idx="10"/>
          </p:nvPr>
        </p:nvSpPr>
        <p:spPr/>
        <p:txBody>
          <a:bodyPr/>
          <a:lstStyle/>
          <a:p>
            <a:fld id="{2B9226BD-3027-4787-9BC3-7000D28DA89C}" type="slidenum">
              <a:rPr lang="en-US" smtClean="0"/>
              <a:pPr/>
              <a:t>29</a:t>
            </a:fld>
            <a:endParaRPr lang="en-US" dirty="0"/>
          </a:p>
        </p:txBody>
      </p:sp>
    </p:spTree>
    <p:extLst>
      <p:ext uri="{BB962C8B-B14F-4D97-AF65-F5344CB8AC3E}">
        <p14:creationId xmlns:p14="http://schemas.microsoft.com/office/powerpoint/2010/main" val="37633507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is vulnerability important?  Each drought is superimposed on a society at</a:t>
            </a:r>
            <a:r>
              <a:rPr lang="en-US" baseline="0" dirty="0" smtClean="0"/>
              <a:t> a point in time with different vulnerabilities than the previous drought event.</a:t>
            </a:r>
            <a:endParaRPr lang="en-US" dirty="0"/>
          </a:p>
        </p:txBody>
      </p:sp>
      <p:sp>
        <p:nvSpPr>
          <p:cNvPr id="4" name="Slide Number Placeholder 3"/>
          <p:cNvSpPr>
            <a:spLocks noGrp="1"/>
          </p:cNvSpPr>
          <p:nvPr>
            <p:ph type="sldNum" sz="quarter" idx="10"/>
          </p:nvPr>
        </p:nvSpPr>
        <p:spPr/>
        <p:txBody>
          <a:bodyPr/>
          <a:lstStyle/>
          <a:p>
            <a:fld id="{2B9226BD-3027-4787-9BC3-7000D28DA89C}" type="slidenum">
              <a:rPr lang="en-US" smtClean="0"/>
              <a:pPr/>
              <a:t>31</a:t>
            </a:fld>
            <a:endParaRPr lang="en-US" dirty="0"/>
          </a:p>
        </p:txBody>
      </p:sp>
    </p:spTree>
    <p:extLst>
      <p:ext uri="{BB962C8B-B14F-4D97-AF65-F5344CB8AC3E}">
        <p14:creationId xmlns:p14="http://schemas.microsoft.com/office/powerpoint/2010/main" val="28548627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A53BA7-97BB-4480-A684-F66B7A4746D8}" type="slidenum">
              <a:rPr lang="en-US"/>
              <a:pPr/>
              <a:t>33</a:t>
            </a:fld>
            <a:endParaRPr lang="en-US" dirty="0"/>
          </a:p>
        </p:txBody>
      </p:sp>
      <p:sp>
        <p:nvSpPr>
          <p:cNvPr id="502786" name="Rectangle 2"/>
          <p:cNvSpPr>
            <a:spLocks noGrp="1" noRot="1" noChangeAspect="1" noChangeArrowheads="1" noTextEdit="1"/>
          </p:cNvSpPr>
          <p:nvPr>
            <p:ph type="sldImg"/>
          </p:nvPr>
        </p:nvSpPr>
        <p:spPr>
          <a:xfrm>
            <a:off x="1195388" y="690563"/>
            <a:ext cx="4621212" cy="3465512"/>
          </a:xfrm>
          <a:ln/>
        </p:spPr>
      </p:sp>
      <p:sp>
        <p:nvSpPr>
          <p:cNvPr id="502787" name="Rectangle 3"/>
          <p:cNvSpPr>
            <a:spLocks noGrp="1" noChangeArrowheads="1"/>
          </p:cNvSpPr>
          <p:nvPr>
            <p:ph type="body" idx="1"/>
          </p:nvPr>
        </p:nvSpPr>
        <p:spPr>
          <a:xfrm>
            <a:off x="934720" y="4387135"/>
            <a:ext cx="5140960" cy="4157838"/>
          </a:xfrm>
        </p:spPr>
        <p:txBody>
          <a:bodyPr/>
          <a:lstStyle/>
          <a:p>
            <a:r>
              <a:rPr lang="en-US" dirty="0" smtClean="0"/>
              <a:t>Managing risk translates into understanding</a:t>
            </a:r>
            <a:r>
              <a:rPr lang="en-US" baseline="0" dirty="0" smtClean="0"/>
              <a:t> both the physical and social characteristics of drought and how this intersects with society.</a:t>
            </a: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6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smtClean="0"/>
          </a:p>
        </p:txBody>
      </p:sp>
      <p:sp>
        <p:nvSpPr>
          <p:cNvPr id="1607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B84647AD-6F61-4A66-9EF0-3C708D8E091B}" type="slidenum">
              <a:rPr lang="en-US">
                <a:solidFill>
                  <a:prstClr val="black"/>
                </a:solidFill>
              </a:rPr>
              <a:pPr>
                <a:defRPr/>
              </a:pPr>
              <a:t>34</a:t>
            </a:fld>
            <a:endParaRPr lang="en-US" dirty="0">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Migration is a huge issue in the U.S.</a:t>
            </a:r>
            <a:r>
              <a:rPr lang="en-US" baseline="0" dirty="0" smtClean="0"/>
              <a:t> and in some other parts of the world.</a:t>
            </a:r>
            <a:endParaRPr lang="en-US" dirty="0"/>
          </a:p>
        </p:txBody>
      </p:sp>
      <p:sp>
        <p:nvSpPr>
          <p:cNvPr id="4" name="Slide Number Placeholder 3"/>
          <p:cNvSpPr>
            <a:spLocks noGrp="1"/>
          </p:cNvSpPr>
          <p:nvPr>
            <p:ph type="sldNum" sz="quarter" idx="10"/>
          </p:nvPr>
        </p:nvSpPr>
        <p:spPr/>
        <p:txBody>
          <a:bodyPr/>
          <a:lstStyle/>
          <a:p>
            <a:fld id="{2B9226BD-3027-4787-9BC3-7000D28DA89C}" type="slidenum">
              <a:rPr lang="en-US" smtClean="0"/>
              <a:pPr/>
              <a:t>36</a:t>
            </a:fld>
            <a:endParaRPr lang="en-US" dirty="0"/>
          </a:p>
        </p:txBody>
      </p:sp>
    </p:spTree>
    <p:extLst>
      <p:ext uri="{BB962C8B-B14F-4D97-AF65-F5344CB8AC3E}">
        <p14:creationId xmlns:p14="http://schemas.microsoft.com/office/powerpoint/2010/main" val="31103037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C386E9-1F53-4203-A55C-B7E10C9C12C7}" type="slidenum">
              <a:rPr lang="en-US"/>
              <a:pPr/>
              <a:t>38</a:t>
            </a:fld>
            <a:endParaRPr lang="en-US" dirty="0"/>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C386E9-1F53-4203-A55C-B7E10C9C12C7}" type="slidenum">
              <a:rPr lang="en-US"/>
              <a:pPr/>
              <a:t>39</a:t>
            </a:fld>
            <a:endParaRPr lang="en-US"/>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C386E9-1F53-4203-A55C-B7E10C9C12C7}" type="slidenum">
              <a:rPr lang="en-US"/>
              <a:pPr/>
              <a:t>40</a:t>
            </a:fld>
            <a:endParaRPr lang="en-US"/>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p:spPr>
        <p:txBody>
          <a:bodyPr/>
          <a:lstStyle/>
          <a:p>
            <a:endParaRPr lang="en-US" dirty="0" smtClean="0"/>
          </a:p>
        </p:txBody>
      </p:sp>
      <p:sp>
        <p:nvSpPr>
          <p:cNvPr id="50180" name="Slide Number Placeholder 3"/>
          <p:cNvSpPr>
            <a:spLocks noGrp="1"/>
          </p:cNvSpPr>
          <p:nvPr>
            <p:ph type="sldNum" sz="quarter" idx="5"/>
          </p:nvPr>
        </p:nvSpPr>
        <p:spPr>
          <a:noFill/>
        </p:spPr>
        <p:txBody>
          <a:bodyPr/>
          <a:lstStyle/>
          <a:p>
            <a:pPr defTabSz="926755"/>
            <a:fld id="{DB67ED9B-3AFA-4232-A45F-FC60D13B613D}" type="slidenum">
              <a:rPr lang="en-US" smtClean="0"/>
              <a:pPr defTabSz="926755"/>
              <a:t>42</a:t>
            </a:fld>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C386E9-1F53-4203-A55C-B7E10C9C12C7}" type="slidenum">
              <a:rPr lang="en-US"/>
              <a:pPr/>
              <a:t>43</a:t>
            </a:fld>
            <a:endParaRPr lang="en-US" dirty="0"/>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focus is on the crisis rather than on preparing for the next event.</a:t>
            </a:r>
            <a:endParaRPr lang="en-US" dirty="0"/>
          </a:p>
        </p:txBody>
      </p:sp>
      <p:sp>
        <p:nvSpPr>
          <p:cNvPr id="4" name="Slide Number Placeholder 3"/>
          <p:cNvSpPr>
            <a:spLocks noGrp="1"/>
          </p:cNvSpPr>
          <p:nvPr>
            <p:ph type="sldNum" sz="quarter" idx="10"/>
          </p:nvPr>
        </p:nvSpPr>
        <p:spPr/>
        <p:txBody>
          <a:bodyPr/>
          <a:lstStyle/>
          <a:p>
            <a:fld id="{1183A9BA-0929-4303-AF04-CE88B4A0D136}" type="slidenum">
              <a:rPr lang="en-US" smtClean="0"/>
              <a:pPr/>
              <a:t>6</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CC6798-AC09-40EF-A645-E84F00E1F54F}" type="slidenum">
              <a:rPr lang="en-US"/>
              <a:pPr/>
              <a:t>48</a:t>
            </a:fld>
            <a:endParaRPr lang="en-US" dirty="0"/>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txBox="1">
            <a:spLocks noGrp="1" noChangeArrowheads="1"/>
          </p:cNvSpPr>
          <p:nvPr/>
        </p:nvSpPr>
        <p:spPr bwMode="auto">
          <a:xfrm>
            <a:off x="3971456" y="8773011"/>
            <a:ext cx="3037366" cy="461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83" tIns="45540" rIns="91083" bIns="45540" anchor="b"/>
          <a:lstStyle>
            <a:lvl1pPr defTabSz="917575" eaLnBrk="0" hangingPunct="0">
              <a:defRPr>
                <a:solidFill>
                  <a:schemeClr val="tx1"/>
                </a:solidFill>
                <a:latin typeface="Arial" charset="0"/>
                <a:cs typeface="Arial" charset="0"/>
              </a:defRPr>
            </a:lvl1pPr>
            <a:lvl2pPr marL="742950" indent="-285750" defTabSz="917575" eaLnBrk="0" hangingPunct="0">
              <a:defRPr>
                <a:solidFill>
                  <a:schemeClr val="tx1"/>
                </a:solidFill>
                <a:latin typeface="Arial" charset="0"/>
                <a:cs typeface="Arial" charset="0"/>
              </a:defRPr>
            </a:lvl2pPr>
            <a:lvl3pPr marL="1143000" indent="-228600" defTabSz="917575" eaLnBrk="0" hangingPunct="0">
              <a:defRPr>
                <a:solidFill>
                  <a:schemeClr val="tx1"/>
                </a:solidFill>
                <a:latin typeface="Arial" charset="0"/>
                <a:cs typeface="Arial" charset="0"/>
              </a:defRPr>
            </a:lvl3pPr>
            <a:lvl4pPr marL="1600200" indent="-228600" defTabSz="917575" eaLnBrk="0" hangingPunct="0">
              <a:defRPr>
                <a:solidFill>
                  <a:schemeClr val="tx1"/>
                </a:solidFill>
                <a:latin typeface="Arial" charset="0"/>
                <a:cs typeface="Arial" charset="0"/>
              </a:defRPr>
            </a:lvl4pPr>
            <a:lvl5pPr marL="2057400" indent="-228600" defTabSz="917575" eaLnBrk="0" hangingPunct="0">
              <a:defRPr>
                <a:solidFill>
                  <a:schemeClr val="tx1"/>
                </a:solidFill>
                <a:latin typeface="Arial" charset="0"/>
                <a:cs typeface="Arial" charset="0"/>
              </a:defRPr>
            </a:lvl5pPr>
            <a:lvl6pPr marL="2514600" indent="-228600" defTabSz="917575" eaLnBrk="0" fontAlgn="base" hangingPunct="0">
              <a:spcBef>
                <a:spcPct val="0"/>
              </a:spcBef>
              <a:spcAft>
                <a:spcPct val="0"/>
              </a:spcAft>
              <a:defRPr>
                <a:solidFill>
                  <a:schemeClr val="tx1"/>
                </a:solidFill>
                <a:latin typeface="Arial" charset="0"/>
                <a:cs typeface="Arial" charset="0"/>
              </a:defRPr>
            </a:lvl6pPr>
            <a:lvl7pPr marL="2971800" indent="-228600" defTabSz="917575" eaLnBrk="0" fontAlgn="base" hangingPunct="0">
              <a:spcBef>
                <a:spcPct val="0"/>
              </a:spcBef>
              <a:spcAft>
                <a:spcPct val="0"/>
              </a:spcAft>
              <a:defRPr>
                <a:solidFill>
                  <a:schemeClr val="tx1"/>
                </a:solidFill>
                <a:latin typeface="Arial" charset="0"/>
                <a:cs typeface="Arial" charset="0"/>
              </a:defRPr>
            </a:lvl7pPr>
            <a:lvl8pPr marL="3429000" indent="-228600" defTabSz="917575" eaLnBrk="0" fontAlgn="base" hangingPunct="0">
              <a:spcBef>
                <a:spcPct val="0"/>
              </a:spcBef>
              <a:spcAft>
                <a:spcPct val="0"/>
              </a:spcAft>
              <a:defRPr>
                <a:solidFill>
                  <a:schemeClr val="tx1"/>
                </a:solidFill>
                <a:latin typeface="Arial" charset="0"/>
                <a:cs typeface="Arial" charset="0"/>
              </a:defRPr>
            </a:lvl8pPr>
            <a:lvl9pPr marL="3886200" indent="-228600" defTabSz="917575" eaLnBrk="0" fontAlgn="base" hangingPunct="0">
              <a:spcBef>
                <a:spcPct val="0"/>
              </a:spcBef>
              <a:spcAft>
                <a:spcPct val="0"/>
              </a:spcAft>
              <a:defRPr>
                <a:solidFill>
                  <a:schemeClr val="tx1"/>
                </a:solidFill>
                <a:latin typeface="Arial" charset="0"/>
                <a:cs typeface="Arial" charset="0"/>
              </a:defRPr>
            </a:lvl9pPr>
          </a:lstStyle>
          <a:p>
            <a:pPr algn="r" eaLnBrk="1" hangingPunct="1"/>
            <a:fld id="{C7B14F9E-B160-482E-8260-98E85AEACF74}" type="slidenum">
              <a:rPr lang="en-US" sz="1200">
                <a:solidFill>
                  <a:srgbClr val="000000"/>
                </a:solidFill>
              </a:rPr>
              <a:pPr algn="r" eaLnBrk="1" hangingPunct="1"/>
              <a:t>17</a:t>
            </a:fld>
            <a:endParaRPr lang="en-US" sz="1200" dirty="0">
              <a:solidFill>
                <a:srgbClr val="000000"/>
              </a:solidFill>
            </a:endParaRPr>
          </a:p>
        </p:txBody>
      </p:sp>
      <p:sp>
        <p:nvSpPr>
          <p:cNvPr id="211971"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11972" name="Rectangle 3"/>
          <p:cNvSpPr>
            <a:spLocks noGrp="1" noChangeArrowheads="1"/>
          </p:cNvSpPr>
          <p:nvPr>
            <p:ph type="body" idx="1"/>
          </p:nvPr>
        </p:nvSpPr>
        <p:spPr bwMode="auto">
          <a:xfrm>
            <a:off x="935667" y="4386506"/>
            <a:ext cx="5139066" cy="4156548"/>
          </a:xfrm>
          <a:solidFill>
            <a:srgbClr val="FFFFFF"/>
          </a:solidFill>
          <a:ln>
            <a:solidFill>
              <a:srgbClr val="000000"/>
            </a:solidFill>
            <a:miter lim="800000"/>
            <a:headEnd/>
            <a:tailEnd/>
          </a:ln>
        </p:spPr>
        <p:txBody>
          <a:bodyPr wrap="square" lIns="91083" tIns="45540" rIns="91083" bIns="45540" numCol="1" anchor="t" anchorCtr="0" compatLnSpc="1">
            <a:prstTxWarp prst="textNoShape">
              <a:avLst/>
            </a:prstTxWarp>
          </a:bodyPr>
          <a:lstStyle/>
          <a:p>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defTabSz="906332">
              <a:defRPr/>
            </a:pPr>
            <a:fld id="{8811E34E-9F60-4257-874C-264111AFB923}" type="slidenum">
              <a:rPr lang="en-US" smtClean="0">
                <a:solidFill>
                  <a:srgbClr val="000000"/>
                </a:solidFill>
              </a:rPr>
              <a:pPr defTabSz="906332">
                <a:defRPr/>
              </a:pPr>
              <a:t>18</a:t>
            </a:fld>
            <a:endParaRPr lang="en-US" smtClean="0">
              <a:solidFill>
                <a:srgbClr val="000000"/>
              </a:solidFill>
            </a:endParaRPr>
          </a:p>
        </p:txBody>
      </p:sp>
      <p:sp>
        <p:nvSpPr>
          <p:cNvPr id="2129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p>
            <a:fld id="{7107B4A6-46F8-4E36-9487-FE86B487EFB3}" type="slidenum">
              <a:rPr lang="en-US" smtClean="0"/>
              <a:pPr/>
              <a:t>19</a:t>
            </a:fld>
            <a:endParaRPr lang="en-US" dirty="0" smtClean="0"/>
          </a:p>
        </p:txBody>
      </p:sp>
      <p:sp>
        <p:nvSpPr>
          <p:cNvPr id="156675" name="Rectangle 7"/>
          <p:cNvSpPr txBox="1">
            <a:spLocks noGrp="1" noChangeArrowheads="1"/>
          </p:cNvSpPr>
          <p:nvPr/>
        </p:nvSpPr>
        <p:spPr bwMode="auto">
          <a:xfrm>
            <a:off x="3970339" y="8772379"/>
            <a:ext cx="3038475" cy="462120"/>
          </a:xfrm>
          <a:prstGeom prst="rect">
            <a:avLst/>
          </a:prstGeom>
          <a:noFill/>
          <a:ln w="9525">
            <a:noFill/>
            <a:miter lim="800000"/>
            <a:headEnd/>
            <a:tailEnd/>
          </a:ln>
        </p:spPr>
        <p:txBody>
          <a:bodyPr lIns="92823" tIns="46412" rIns="92823" bIns="46412" anchor="b"/>
          <a:lstStyle/>
          <a:p>
            <a:pPr algn="r"/>
            <a:fld id="{4784194A-1C6C-46C0-A7F1-86F53345865D}" type="slidenum">
              <a:rPr lang="en-US" sz="1200"/>
              <a:pPr algn="r"/>
              <a:t>19</a:t>
            </a:fld>
            <a:endParaRPr lang="en-US" sz="1200" dirty="0"/>
          </a:p>
        </p:txBody>
      </p:sp>
      <p:sp>
        <p:nvSpPr>
          <p:cNvPr id="156676" name="Rectangle 2"/>
          <p:cNvSpPr>
            <a:spLocks noGrp="1" noRot="1" noChangeAspect="1" noChangeArrowheads="1" noTextEdit="1"/>
          </p:cNvSpPr>
          <p:nvPr>
            <p:ph type="sldImg"/>
          </p:nvPr>
        </p:nvSpPr>
        <p:spPr>
          <a:ln/>
        </p:spPr>
      </p:sp>
      <p:sp>
        <p:nvSpPr>
          <p:cNvPr id="156677" name="Rectangle 3"/>
          <p:cNvSpPr>
            <a:spLocks noGrp="1" noChangeArrowheads="1"/>
          </p:cNvSpPr>
          <p:nvPr>
            <p:ph type="body" idx="1"/>
          </p:nvPr>
        </p:nvSpPr>
        <p:spPr>
          <a:noFill/>
          <a:ln/>
        </p:spPr>
        <p:txBody>
          <a:bodyPr lIns="92823" tIns="46412" rIns="92823" bIns="46412"/>
          <a:lstStyle/>
          <a:p>
            <a:pPr eaLnBrk="1" hangingPunct="1"/>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54243" indent="-290093" eaLnBrk="0" hangingPunct="0">
              <a:defRPr>
                <a:solidFill>
                  <a:schemeClr val="tx1"/>
                </a:solidFill>
                <a:latin typeface="Arial" pitchFamily="34" charset="0"/>
              </a:defRPr>
            </a:lvl2pPr>
            <a:lvl3pPr marL="1160374" indent="-232075" eaLnBrk="0" hangingPunct="0">
              <a:defRPr>
                <a:solidFill>
                  <a:schemeClr val="tx1"/>
                </a:solidFill>
                <a:latin typeface="Arial" pitchFamily="34" charset="0"/>
              </a:defRPr>
            </a:lvl3pPr>
            <a:lvl4pPr marL="1624523" indent="-232075" eaLnBrk="0" hangingPunct="0">
              <a:defRPr>
                <a:solidFill>
                  <a:schemeClr val="tx1"/>
                </a:solidFill>
                <a:latin typeface="Arial" pitchFamily="34" charset="0"/>
              </a:defRPr>
            </a:lvl4pPr>
            <a:lvl5pPr marL="2088672" indent="-232075" eaLnBrk="0" hangingPunct="0">
              <a:defRPr>
                <a:solidFill>
                  <a:schemeClr val="tx1"/>
                </a:solidFill>
                <a:latin typeface="Arial" pitchFamily="34" charset="0"/>
              </a:defRPr>
            </a:lvl5pPr>
            <a:lvl6pPr marL="2552822" indent="-232075" eaLnBrk="0" fontAlgn="base" hangingPunct="0">
              <a:spcBef>
                <a:spcPct val="0"/>
              </a:spcBef>
              <a:spcAft>
                <a:spcPct val="0"/>
              </a:spcAft>
              <a:defRPr>
                <a:solidFill>
                  <a:schemeClr val="tx1"/>
                </a:solidFill>
                <a:latin typeface="Arial" pitchFamily="34" charset="0"/>
              </a:defRPr>
            </a:lvl6pPr>
            <a:lvl7pPr marL="3016971" indent="-232075" eaLnBrk="0" fontAlgn="base" hangingPunct="0">
              <a:spcBef>
                <a:spcPct val="0"/>
              </a:spcBef>
              <a:spcAft>
                <a:spcPct val="0"/>
              </a:spcAft>
              <a:defRPr>
                <a:solidFill>
                  <a:schemeClr val="tx1"/>
                </a:solidFill>
                <a:latin typeface="Arial" pitchFamily="34" charset="0"/>
              </a:defRPr>
            </a:lvl7pPr>
            <a:lvl8pPr marL="3481121" indent="-232075" eaLnBrk="0" fontAlgn="base" hangingPunct="0">
              <a:spcBef>
                <a:spcPct val="0"/>
              </a:spcBef>
              <a:spcAft>
                <a:spcPct val="0"/>
              </a:spcAft>
              <a:defRPr>
                <a:solidFill>
                  <a:schemeClr val="tx1"/>
                </a:solidFill>
                <a:latin typeface="Arial" pitchFamily="34" charset="0"/>
              </a:defRPr>
            </a:lvl8pPr>
            <a:lvl9pPr marL="3945270" indent="-232075" eaLnBrk="0" fontAlgn="base" hangingPunct="0">
              <a:spcBef>
                <a:spcPct val="0"/>
              </a:spcBef>
              <a:spcAft>
                <a:spcPct val="0"/>
              </a:spcAft>
              <a:defRPr>
                <a:solidFill>
                  <a:schemeClr val="tx1"/>
                </a:solidFill>
                <a:latin typeface="Arial" pitchFamily="34" charset="0"/>
              </a:defRPr>
            </a:lvl9pPr>
          </a:lstStyle>
          <a:p>
            <a:pPr eaLnBrk="1" hangingPunct="1"/>
            <a:fld id="{DC58B993-3F5D-4ADE-9D9B-673C6B7CFB2A}" type="slidenum">
              <a:rPr lang="en-US" smtClean="0"/>
              <a:pPr eaLnBrk="1" hangingPunct="1"/>
              <a:t>21</a:t>
            </a:fld>
            <a:endParaRPr lang="en-US" dirty="0" smtClean="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smtClean="0"/>
              <a:t>Box TS.5, Figure 1. </a:t>
            </a:r>
            <a:r>
              <a:rPr lang="en-US" i="1" dirty="0" smtClean="0"/>
              <a:t>Schematic showing the effect on extreme temperatures when the mean temperature increases, for a normal temperature distribution.</a:t>
            </a:r>
            <a:endParaRPr lang="en-US" dirty="0" smtClean="0"/>
          </a:p>
          <a:p>
            <a:pPr eaLnBrk="1" hangingPunct="1"/>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Drought is a global issue.  It is not well understood by many but it is now drawing a great deal more attention</a:t>
            </a:r>
            <a:r>
              <a:rPr lang="en-US" baseline="0" dirty="0" smtClean="0"/>
              <a:t> from scientists, water and other natural resource managers, and policy makers.</a:t>
            </a:r>
            <a:endParaRPr lang="en-US" dirty="0"/>
          </a:p>
        </p:txBody>
      </p:sp>
      <p:sp>
        <p:nvSpPr>
          <p:cNvPr id="4" name="Slide Number Placeholder 3"/>
          <p:cNvSpPr>
            <a:spLocks noGrp="1"/>
          </p:cNvSpPr>
          <p:nvPr>
            <p:ph type="sldNum" sz="quarter" idx="10"/>
          </p:nvPr>
        </p:nvSpPr>
        <p:spPr/>
        <p:txBody>
          <a:bodyPr/>
          <a:lstStyle/>
          <a:p>
            <a:fld id="{2B9226BD-3027-4787-9BC3-7000D28DA89C}" type="slidenum">
              <a:rPr lang="en-US" smtClean="0"/>
              <a:pPr/>
              <a:t>24</a:t>
            </a:fld>
            <a:endParaRPr lang="en-US" dirty="0"/>
          </a:p>
        </p:txBody>
      </p:sp>
    </p:spTree>
    <p:extLst>
      <p:ext uri="{BB962C8B-B14F-4D97-AF65-F5344CB8AC3E}">
        <p14:creationId xmlns:p14="http://schemas.microsoft.com/office/powerpoint/2010/main" val="20461271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Drought shares some characteristics with other natural hazards, but is also very different in a number of ways.</a:t>
            </a:r>
            <a:endParaRPr lang="en-US" dirty="0"/>
          </a:p>
        </p:txBody>
      </p:sp>
      <p:sp>
        <p:nvSpPr>
          <p:cNvPr id="4" name="Slide Number Placeholder 3"/>
          <p:cNvSpPr>
            <a:spLocks noGrp="1"/>
          </p:cNvSpPr>
          <p:nvPr>
            <p:ph type="sldNum" sz="quarter" idx="10"/>
          </p:nvPr>
        </p:nvSpPr>
        <p:spPr/>
        <p:txBody>
          <a:bodyPr/>
          <a:lstStyle/>
          <a:p>
            <a:fld id="{2B9226BD-3027-4787-9BC3-7000D28DA89C}" type="slidenum">
              <a:rPr lang="en-US" smtClean="0"/>
              <a:pPr/>
              <a:t>26</a:t>
            </a:fld>
            <a:endParaRPr lang="en-US" dirty="0"/>
          </a:p>
        </p:txBody>
      </p:sp>
    </p:spTree>
    <p:extLst>
      <p:ext uri="{BB962C8B-B14F-4D97-AF65-F5344CB8AC3E}">
        <p14:creationId xmlns:p14="http://schemas.microsoft.com/office/powerpoint/2010/main" val="23542373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Drought shares some characteristics with other natural hazards, but is also very different in a number of ways.</a:t>
            </a:r>
            <a:endParaRPr lang="en-US" dirty="0"/>
          </a:p>
        </p:txBody>
      </p:sp>
      <p:sp>
        <p:nvSpPr>
          <p:cNvPr id="4" name="Slide Number Placeholder 3"/>
          <p:cNvSpPr>
            <a:spLocks noGrp="1"/>
          </p:cNvSpPr>
          <p:nvPr>
            <p:ph type="sldNum" sz="quarter" idx="10"/>
          </p:nvPr>
        </p:nvSpPr>
        <p:spPr/>
        <p:txBody>
          <a:bodyPr/>
          <a:lstStyle/>
          <a:p>
            <a:fld id="{2B9226BD-3027-4787-9BC3-7000D28DA89C}" type="slidenum">
              <a:rPr lang="en-US" smtClean="0"/>
              <a:pPr/>
              <a:t>28</a:t>
            </a:fld>
            <a:endParaRPr lang="en-US" dirty="0"/>
          </a:p>
        </p:txBody>
      </p:sp>
    </p:spTree>
    <p:extLst>
      <p:ext uri="{BB962C8B-B14F-4D97-AF65-F5344CB8AC3E}">
        <p14:creationId xmlns:p14="http://schemas.microsoft.com/office/powerpoint/2010/main" val="23542373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tif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3090" name="Picture 18" descr="UNL_PPT_Templates_2a"/>
          <p:cNvPicPr>
            <a:picLocks noChangeAspect="1" noChangeArrowheads="1"/>
          </p:cNvPicPr>
          <p:nvPr/>
        </p:nvPicPr>
        <p:blipFill>
          <a:blip r:embed="rId2" cstate="print"/>
          <a:srcRect/>
          <a:stretch>
            <a:fillRect/>
          </a:stretch>
        </p:blipFill>
        <p:spPr bwMode="auto">
          <a:xfrm>
            <a:off x="0" y="0"/>
            <a:ext cx="9145588" cy="6859588"/>
          </a:xfrm>
          <a:prstGeom prst="rect">
            <a:avLst/>
          </a:prstGeom>
          <a:noFill/>
        </p:spPr>
      </p:pic>
      <p:sp>
        <p:nvSpPr>
          <p:cNvPr id="6" name="Rectangle 5"/>
          <p:cNvSpPr/>
          <p:nvPr userDrawn="1"/>
        </p:nvSpPr>
        <p:spPr bwMode="auto">
          <a:xfrm>
            <a:off x="0" y="3581400"/>
            <a:ext cx="9144000" cy="32766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1" charset="-128"/>
            </a:endParaRPr>
          </a:p>
        </p:txBody>
      </p:sp>
      <p:pic>
        <p:nvPicPr>
          <p:cNvPr id="5" name="Picture 4" descr="Hardin Hall.JPG"/>
          <p:cNvPicPr>
            <a:picLocks noChangeAspect="1"/>
          </p:cNvPicPr>
          <p:nvPr userDrawn="1"/>
        </p:nvPicPr>
        <p:blipFill>
          <a:blip r:embed="rId3" cstate="print"/>
          <a:stretch>
            <a:fillRect/>
          </a:stretch>
        </p:blipFill>
        <p:spPr>
          <a:xfrm>
            <a:off x="2514600" y="3657600"/>
            <a:ext cx="4165600" cy="3124200"/>
          </a:xfrm>
          <a:prstGeom prst="rect">
            <a:avLst/>
          </a:prstGeom>
        </p:spPr>
      </p:pic>
      <p:pic>
        <p:nvPicPr>
          <p:cNvPr id="7" name="Picture 6" descr="unl_4c.tif"/>
          <p:cNvPicPr>
            <a:picLocks noChangeAspect="1"/>
          </p:cNvPicPr>
          <p:nvPr userDrawn="1"/>
        </p:nvPicPr>
        <p:blipFill>
          <a:blip r:embed="rId4" cstate="print"/>
          <a:stretch>
            <a:fillRect/>
          </a:stretch>
        </p:blipFill>
        <p:spPr>
          <a:xfrm>
            <a:off x="533400" y="6206144"/>
            <a:ext cx="1219200" cy="499456"/>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295400"/>
            <a:ext cx="7772400" cy="41148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4800600"/>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48006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pic>
        <p:nvPicPr>
          <p:cNvPr id="3089" name="Picture 17" descr="UNL_PPT_Templates_3a"/>
          <p:cNvPicPr>
            <a:picLocks noChangeAspect="1" noChangeArrowheads="1"/>
          </p:cNvPicPr>
          <p:nvPr/>
        </p:nvPicPr>
        <p:blipFill>
          <a:blip r:embed="rId2" cstate="print"/>
          <a:srcRect/>
          <a:stretch>
            <a:fillRect/>
          </a:stretch>
        </p:blipFill>
        <p:spPr bwMode="auto">
          <a:xfrm>
            <a:off x="0" y="0"/>
            <a:ext cx="9145588" cy="6859588"/>
          </a:xfrm>
          <a:prstGeom prst="rect">
            <a:avLst/>
          </a:prstGeom>
          <a:noFill/>
        </p:spPr>
      </p:pic>
      <p:sp>
        <p:nvSpPr>
          <p:cNvPr id="3074" name="Rectangle 2"/>
          <p:cNvSpPr>
            <a:spLocks noGrp="1" noChangeArrowheads="1"/>
          </p:cNvSpPr>
          <p:nvPr>
            <p:ph type="ctrTitle"/>
          </p:nvPr>
        </p:nvSpPr>
        <p:spPr>
          <a:xfrm>
            <a:off x="685800" y="3378200"/>
            <a:ext cx="7772400" cy="1143000"/>
          </a:xfrm>
          <a:prstGeom prst="rect">
            <a:avLst/>
          </a:prstGeom>
        </p:spPr>
        <p:txBody>
          <a:bodyPr/>
          <a:lstStyle>
            <a:lvl1pPr algn="ctr">
              <a:defRPr sz="3200">
                <a:solidFill>
                  <a:schemeClr val="bg1"/>
                </a:solidFill>
              </a:defRPr>
            </a:lvl1pPr>
          </a:lstStyle>
          <a:p>
            <a:r>
              <a:rPr lang="en-US" smtClean="0"/>
              <a:t>Click to edit Master title style</a:t>
            </a:r>
            <a:endParaRPr lang="en-US"/>
          </a:p>
        </p:txBody>
      </p:sp>
      <p:sp>
        <p:nvSpPr>
          <p:cNvPr id="3075" name="Rectangle 3"/>
          <p:cNvSpPr>
            <a:spLocks noGrp="1" noChangeArrowheads="1"/>
          </p:cNvSpPr>
          <p:nvPr>
            <p:ph type="subTitle" idx="1"/>
          </p:nvPr>
        </p:nvSpPr>
        <p:spPr>
          <a:xfrm>
            <a:off x="1371600" y="3987800"/>
            <a:ext cx="6400800" cy="508000"/>
          </a:xfrm>
          <a:prstGeom prst="rect">
            <a:avLst/>
          </a:prstGeom>
        </p:spPr>
        <p:txBody>
          <a:bodyPr/>
          <a:lstStyle>
            <a:lvl1pPr marL="0" indent="0" algn="ctr">
              <a:buFontTx/>
              <a:buNone/>
              <a:defRPr sz="2200">
                <a:solidFill>
                  <a:schemeClr val="bg1"/>
                </a:solidFill>
                <a:latin typeface="Verdana" pitchFamily="1" charset="0"/>
              </a:defRPr>
            </a:lvl1pPr>
          </a:lstStyle>
          <a:p>
            <a:r>
              <a:rPr lang="en-US" smtClean="0"/>
              <a:t>Click to edit Master subtitle style</a:t>
            </a:r>
            <a:endParaRPr lang="en-US"/>
          </a:p>
        </p:txBody>
      </p:sp>
      <p:sp>
        <p:nvSpPr>
          <p:cNvPr id="3082" name="Line 10"/>
          <p:cNvSpPr>
            <a:spLocks noChangeShapeType="1"/>
          </p:cNvSpPr>
          <p:nvPr/>
        </p:nvSpPr>
        <p:spPr bwMode="auto">
          <a:xfrm>
            <a:off x="1371600" y="3209925"/>
            <a:ext cx="6400800" cy="0"/>
          </a:xfrm>
          <a:prstGeom prst="line">
            <a:avLst/>
          </a:prstGeom>
          <a:noFill/>
          <a:ln w="9525">
            <a:solidFill>
              <a:schemeClr val="bg1"/>
            </a:solidFill>
            <a:round/>
            <a:headEnd/>
            <a:tailEnd/>
          </a:ln>
        </p:spPr>
        <p:txBody>
          <a:bodyPr wrap="none" anchor="ctr"/>
          <a:lstStyle/>
          <a:p>
            <a:endParaRPr lang="en-US" dirty="0"/>
          </a:p>
        </p:txBody>
      </p:sp>
      <p:sp>
        <p:nvSpPr>
          <p:cNvPr id="3084" name="Line 12"/>
          <p:cNvSpPr>
            <a:spLocks noChangeShapeType="1"/>
          </p:cNvSpPr>
          <p:nvPr/>
        </p:nvSpPr>
        <p:spPr bwMode="auto">
          <a:xfrm>
            <a:off x="1371600" y="4594225"/>
            <a:ext cx="6400800" cy="0"/>
          </a:xfrm>
          <a:prstGeom prst="line">
            <a:avLst/>
          </a:prstGeom>
          <a:noFill/>
          <a:ln w="9525">
            <a:solidFill>
              <a:schemeClr val="bg1"/>
            </a:solidFill>
            <a:round/>
            <a:headEnd/>
            <a:tailEnd/>
          </a:ln>
        </p:spPr>
        <p:txBody>
          <a:bodyPr wrap="none" anchor="ctr"/>
          <a:lstStyle/>
          <a:p>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35000"/>
            <a:ext cx="7772400" cy="508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85800" y="1295400"/>
            <a:ext cx="77724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354103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4B2A0682-860A-4668-B629-CBC68DC61B7D}" type="slidenum">
              <a:rPr lang="en-US"/>
              <a:pPr>
                <a:defRPr/>
              </a:pPr>
              <a:t>‹#›</a:t>
            </a:fld>
            <a:endParaRPr lang="en-US" dirty="0"/>
          </a:p>
        </p:txBody>
      </p:sp>
    </p:spTree>
    <p:extLst>
      <p:ext uri="{BB962C8B-B14F-4D97-AF65-F5344CB8AC3E}">
        <p14:creationId xmlns:p14="http://schemas.microsoft.com/office/powerpoint/2010/main" val="28073368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3_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47912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2954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40" name="Picture 16" descr="UNL_PPT_Templates_2b"/>
          <p:cNvPicPr>
            <a:picLocks noChangeAspect="1" noChangeArrowheads="1"/>
          </p:cNvPicPr>
          <p:nvPr/>
        </p:nvPicPr>
        <p:blipFill>
          <a:blip r:embed="rId18" cstate="print"/>
          <a:srcRect t="3333" b="7799"/>
          <a:stretch>
            <a:fillRect/>
          </a:stretch>
        </p:blipFill>
        <p:spPr bwMode="auto">
          <a:xfrm>
            <a:off x="0" y="762000"/>
            <a:ext cx="9145588" cy="6096000"/>
          </a:xfrm>
          <a:prstGeom prst="rect">
            <a:avLst/>
          </a:prstGeom>
          <a:noFill/>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5" r:id="rId14"/>
    <p:sldLayoutId id="2147483666" r:id="rId15"/>
    <p:sldLayoutId id="2147483667" r:id="rId16"/>
  </p:sldLayoutIdLst>
  <p:txStyles>
    <p:titleStyle>
      <a:lvl1pPr algn="l" rtl="0" eaLnBrk="1" fontAlgn="base" hangingPunct="1">
        <a:spcBef>
          <a:spcPct val="0"/>
        </a:spcBef>
        <a:spcAft>
          <a:spcPct val="0"/>
        </a:spcAft>
        <a:defRPr sz="3300" b="1">
          <a:solidFill>
            <a:schemeClr val="bg1"/>
          </a:solidFill>
          <a:latin typeface="+mj-lt"/>
          <a:ea typeface="+mj-ea"/>
          <a:cs typeface="+mj-cs"/>
        </a:defRPr>
      </a:lvl1pPr>
      <a:lvl2pPr algn="l" rtl="0" eaLnBrk="1" fontAlgn="base" hangingPunct="1">
        <a:spcBef>
          <a:spcPct val="0"/>
        </a:spcBef>
        <a:spcAft>
          <a:spcPct val="0"/>
        </a:spcAft>
        <a:defRPr sz="3300" b="1">
          <a:solidFill>
            <a:schemeClr val="bg1"/>
          </a:solidFill>
          <a:latin typeface="Verdana" pitchFamily="1" charset="0"/>
          <a:ea typeface="ＭＳ Ｐゴシック" pitchFamily="1" charset="-128"/>
        </a:defRPr>
      </a:lvl2pPr>
      <a:lvl3pPr algn="l" rtl="0" eaLnBrk="1" fontAlgn="base" hangingPunct="1">
        <a:spcBef>
          <a:spcPct val="0"/>
        </a:spcBef>
        <a:spcAft>
          <a:spcPct val="0"/>
        </a:spcAft>
        <a:defRPr sz="3300" b="1">
          <a:solidFill>
            <a:schemeClr val="bg1"/>
          </a:solidFill>
          <a:latin typeface="Verdana" pitchFamily="1" charset="0"/>
          <a:ea typeface="ＭＳ Ｐゴシック" pitchFamily="1" charset="-128"/>
        </a:defRPr>
      </a:lvl3pPr>
      <a:lvl4pPr algn="l" rtl="0" eaLnBrk="1" fontAlgn="base" hangingPunct="1">
        <a:spcBef>
          <a:spcPct val="0"/>
        </a:spcBef>
        <a:spcAft>
          <a:spcPct val="0"/>
        </a:spcAft>
        <a:defRPr sz="3300" b="1">
          <a:solidFill>
            <a:schemeClr val="bg1"/>
          </a:solidFill>
          <a:latin typeface="Verdana" pitchFamily="1" charset="0"/>
          <a:ea typeface="ＭＳ Ｐゴシック" pitchFamily="1" charset="-128"/>
        </a:defRPr>
      </a:lvl4pPr>
      <a:lvl5pPr algn="l" rtl="0" eaLnBrk="1" fontAlgn="base" hangingPunct="1">
        <a:spcBef>
          <a:spcPct val="0"/>
        </a:spcBef>
        <a:spcAft>
          <a:spcPct val="0"/>
        </a:spcAft>
        <a:defRPr sz="3300" b="1">
          <a:solidFill>
            <a:schemeClr val="bg1"/>
          </a:solidFill>
          <a:latin typeface="Verdana" pitchFamily="1" charset="0"/>
          <a:ea typeface="ＭＳ Ｐゴシック" pitchFamily="1" charset="-128"/>
        </a:defRPr>
      </a:lvl5pPr>
      <a:lvl6pPr marL="457200" algn="l" rtl="0" eaLnBrk="1" fontAlgn="base" hangingPunct="1">
        <a:spcBef>
          <a:spcPct val="0"/>
        </a:spcBef>
        <a:spcAft>
          <a:spcPct val="0"/>
        </a:spcAft>
        <a:defRPr sz="3300" b="1">
          <a:solidFill>
            <a:schemeClr val="bg1"/>
          </a:solidFill>
          <a:latin typeface="Verdana" pitchFamily="1" charset="0"/>
          <a:ea typeface="ＭＳ Ｐゴシック" pitchFamily="1" charset="-128"/>
        </a:defRPr>
      </a:lvl6pPr>
      <a:lvl7pPr marL="914400" algn="l" rtl="0" eaLnBrk="1" fontAlgn="base" hangingPunct="1">
        <a:spcBef>
          <a:spcPct val="0"/>
        </a:spcBef>
        <a:spcAft>
          <a:spcPct val="0"/>
        </a:spcAft>
        <a:defRPr sz="3300" b="1">
          <a:solidFill>
            <a:schemeClr val="bg1"/>
          </a:solidFill>
          <a:latin typeface="Verdana" pitchFamily="1" charset="0"/>
          <a:ea typeface="ＭＳ Ｐゴシック" pitchFamily="1" charset="-128"/>
        </a:defRPr>
      </a:lvl7pPr>
      <a:lvl8pPr marL="1371600" algn="l" rtl="0" eaLnBrk="1" fontAlgn="base" hangingPunct="1">
        <a:spcBef>
          <a:spcPct val="0"/>
        </a:spcBef>
        <a:spcAft>
          <a:spcPct val="0"/>
        </a:spcAft>
        <a:defRPr sz="3300" b="1">
          <a:solidFill>
            <a:schemeClr val="bg1"/>
          </a:solidFill>
          <a:latin typeface="Verdana" pitchFamily="1" charset="0"/>
          <a:ea typeface="ＭＳ Ｐゴシック" pitchFamily="1" charset="-128"/>
        </a:defRPr>
      </a:lvl8pPr>
      <a:lvl9pPr marL="1828800" algn="l" rtl="0" eaLnBrk="1" fontAlgn="base" hangingPunct="1">
        <a:spcBef>
          <a:spcPct val="0"/>
        </a:spcBef>
        <a:spcAft>
          <a:spcPct val="0"/>
        </a:spcAft>
        <a:defRPr sz="3300" b="1">
          <a:solidFill>
            <a:schemeClr val="bg1"/>
          </a:solidFill>
          <a:latin typeface="Verdana" pitchFamily="1" charset="0"/>
          <a:ea typeface="ＭＳ Ｐゴシック" pitchFamily="1" charset="-128"/>
        </a:defRPr>
      </a:lvl9pPr>
    </p:titleStyle>
    <p:bodyStyle>
      <a:lvl1pPr marL="342900" indent="-342900" algn="l" rtl="0" eaLnBrk="1" fontAlgn="base" hangingPunct="1">
        <a:spcBef>
          <a:spcPct val="20000"/>
        </a:spcBef>
        <a:spcAft>
          <a:spcPct val="0"/>
        </a:spcAft>
        <a:buChar char="•"/>
        <a:defRPr sz="30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600">
          <a:solidFill>
            <a:schemeClr val="bg1"/>
          </a:solidFill>
          <a:latin typeface="+mn-lt"/>
          <a:ea typeface="+mn-ea"/>
        </a:defRPr>
      </a:lvl2pPr>
      <a:lvl3pPr marL="1143000" indent="-228600" algn="l" rtl="0" eaLnBrk="1" fontAlgn="base" hangingPunct="1">
        <a:spcBef>
          <a:spcPct val="20000"/>
        </a:spcBef>
        <a:spcAft>
          <a:spcPct val="0"/>
        </a:spcAft>
        <a:buChar char="•"/>
        <a:defRPr sz="2200">
          <a:solidFill>
            <a:schemeClr val="bg1"/>
          </a:solidFill>
          <a:latin typeface="+mn-lt"/>
          <a:ea typeface="+mn-ea"/>
        </a:defRPr>
      </a:lvl3pPr>
      <a:lvl4pPr marL="1600200" indent="-228600" algn="l" rtl="0" eaLnBrk="1" fontAlgn="base" hangingPunct="1">
        <a:spcBef>
          <a:spcPct val="20000"/>
        </a:spcBef>
        <a:spcAft>
          <a:spcPct val="0"/>
        </a:spcAft>
        <a:buChar char="–"/>
        <a:defRPr>
          <a:solidFill>
            <a:schemeClr val="bg1"/>
          </a:solidFill>
          <a:latin typeface="+mn-lt"/>
          <a:ea typeface="+mn-ea"/>
        </a:defRPr>
      </a:lvl4pPr>
      <a:lvl5pPr marL="2057400" indent="-228600" algn="l" rtl="0" eaLnBrk="1" fontAlgn="base" hangingPunct="1">
        <a:spcBef>
          <a:spcPct val="20000"/>
        </a:spcBef>
        <a:spcAft>
          <a:spcPct val="0"/>
        </a:spcAft>
        <a:buChar char="»"/>
        <a:defRPr>
          <a:solidFill>
            <a:schemeClr val="bg1"/>
          </a:solidFill>
          <a:latin typeface="+mn-lt"/>
          <a:ea typeface="+mn-ea"/>
        </a:defRPr>
      </a:lvl5pPr>
      <a:lvl6pPr marL="2514600" indent="-228600" algn="l" rtl="0" eaLnBrk="1" fontAlgn="base" hangingPunct="1">
        <a:spcBef>
          <a:spcPct val="20000"/>
        </a:spcBef>
        <a:spcAft>
          <a:spcPct val="0"/>
        </a:spcAft>
        <a:buChar char="»"/>
        <a:defRPr>
          <a:solidFill>
            <a:schemeClr val="bg1"/>
          </a:solidFill>
          <a:latin typeface="+mn-lt"/>
          <a:ea typeface="+mn-ea"/>
        </a:defRPr>
      </a:lvl6pPr>
      <a:lvl7pPr marL="2971800" indent="-228600" algn="l" rtl="0" eaLnBrk="1" fontAlgn="base" hangingPunct="1">
        <a:spcBef>
          <a:spcPct val="20000"/>
        </a:spcBef>
        <a:spcAft>
          <a:spcPct val="0"/>
        </a:spcAft>
        <a:buChar char="»"/>
        <a:defRPr>
          <a:solidFill>
            <a:schemeClr val="bg1"/>
          </a:solidFill>
          <a:latin typeface="+mn-lt"/>
          <a:ea typeface="+mn-ea"/>
        </a:defRPr>
      </a:lvl7pPr>
      <a:lvl8pPr marL="3429000" indent="-228600" algn="l" rtl="0" eaLnBrk="1" fontAlgn="base" hangingPunct="1">
        <a:spcBef>
          <a:spcPct val="20000"/>
        </a:spcBef>
        <a:spcAft>
          <a:spcPct val="0"/>
        </a:spcAft>
        <a:buChar char="»"/>
        <a:defRPr>
          <a:solidFill>
            <a:schemeClr val="bg1"/>
          </a:solidFill>
          <a:latin typeface="+mn-lt"/>
          <a:ea typeface="+mn-ea"/>
        </a:defRPr>
      </a:lvl8pPr>
      <a:lvl9pPr marL="3886200" indent="-228600" algn="l" rtl="0" eaLnBrk="1" fontAlgn="base" hangingPunct="1">
        <a:spcBef>
          <a:spcPct val="20000"/>
        </a:spcBef>
        <a:spcAft>
          <a:spcPct val="0"/>
        </a:spcAft>
        <a:buChar char="»"/>
        <a:defRPr>
          <a:solidFill>
            <a:schemeClr val="bg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hyperlink" Target="http://www.cpc.ncep.noaa.gov/products/predictions/long_range/lead02/off02_temp.gif" TargetMode="External"/><Relationship Id="rId1" Type="http://schemas.openxmlformats.org/officeDocument/2006/relationships/slideLayout" Target="../slideLayouts/slideLayout7.xml"/><Relationship Id="rId5" Type="http://schemas.openxmlformats.org/officeDocument/2006/relationships/image" Target="../media/image22.gif"/><Relationship Id="rId4" Type="http://schemas.openxmlformats.org/officeDocument/2006/relationships/hyperlink" Target="http://www.cpc.ncep.noaa.gov/products/predictions/long_range/lead02/off02_prcp.gif"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3.xml"/><Relationship Id="rId6" Type="http://schemas.openxmlformats.org/officeDocument/2006/relationships/hyperlink" Target="http://www2.ucar.edu/news/2904/climate-change-drought-may-threaten-much-globe-within-decades" TargetMode="External"/><Relationship Id="rId5" Type="http://schemas.openxmlformats.org/officeDocument/2006/relationships/image" Target="../media/image34.jpeg"/><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4.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48.jpeg"/><Relationship Id="rId3" Type="http://schemas.openxmlformats.org/officeDocument/2006/relationships/hyperlink" Target="http://globalvoicesonline.org/2009/11/11/china-drought-and-the-three-gorges-dam/" TargetMode="External"/><Relationship Id="rId7" Type="http://schemas.openxmlformats.org/officeDocument/2006/relationships/image" Target="../media/image42.jpeg"/><Relationship Id="rId12" Type="http://schemas.openxmlformats.org/officeDocument/2006/relationships/image" Target="../media/image47.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41.jpeg"/><Relationship Id="rId11" Type="http://schemas.openxmlformats.org/officeDocument/2006/relationships/image" Target="../media/image46.jpeg"/><Relationship Id="rId5" Type="http://schemas.openxmlformats.org/officeDocument/2006/relationships/hyperlink" Target="http://www.irinnews.org/PhotoDetail.aspx?ImageId=2006117" TargetMode="External"/><Relationship Id="rId10" Type="http://schemas.openxmlformats.org/officeDocument/2006/relationships/image" Target="../media/image45.jpeg"/><Relationship Id="rId4" Type="http://schemas.openxmlformats.org/officeDocument/2006/relationships/image" Target="../media/image40.jpeg"/><Relationship Id="rId9" Type="http://schemas.openxmlformats.org/officeDocument/2006/relationships/image" Target="../media/image4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8" Type="http://schemas.openxmlformats.org/officeDocument/2006/relationships/image" Target="../media/image55.gif"/><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gif"/><Relationship Id="rId2" Type="http://schemas.openxmlformats.org/officeDocument/2006/relationships/image" Target="../media/image56.png"/><Relationship Id="rId1" Type="http://schemas.openxmlformats.org/officeDocument/2006/relationships/slideLayout" Target="../slideLayouts/slideLayout6.xml"/><Relationship Id="rId6" Type="http://schemas.openxmlformats.org/officeDocument/2006/relationships/image" Target="../media/image60.gif"/><Relationship Id="rId5" Type="http://schemas.openxmlformats.org/officeDocument/2006/relationships/image" Target="../media/image59.gif"/><Relationship Id="rId4" Type="http://schemas.openxmlformats.org/officeDocument/2006/relationships/image" Target="../media/image58.gif"/></Relationships>
</file>

<file path=ppt/slides/_rels/slide3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65.jpeg"/><Relationship Id="rId5" Type="http://schemas.openxmlformats.org/officeDocument/2006/relationships/image" Target="../media/image64.png"/><Relationship Id="rId4" Type="http://schemas.openxmlformats.org/officeDocument/2006/relationships/image" Target="../media/image63.jpeg"/></Relationships>
</file>

<file path=ppt/slides/_rels/slide32.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67.emf"/><Relationship Id="rId5" Type="http://schemas.openxmlformats.org/officeDocument/2006/relationships/notesSlide" Target="../notesSlides/notesSlide13.xml"/><Relationship Id="rId4"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69.jpeg"/></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9.jpeg"/><Relationship Id="rId1" Type="http://schemas.openxmlformats.org/officeDocument/2006/relationships/slideLayout" Target="../slideLayouts/slideLayout6.xml"/><Relationship Id="rId4" Type="http://schemas.openxmlformats.org/officeDocument/2006/relationships/image" Target="../media/image80.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82.gif"/></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www.climatewatch.noaa.gov/wp-content/uploads/2012/09/Temp06-08_2012.jpg" TargetMode="Externa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www.climatewatch.noaa.gov/wp-content/uploads/2012/09/Precip06-08_2012.jpg" TargetMode="Externa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0" y="1524000"/>
            <a:ext cx="9144000" cy="1600200"/>
          </a:xfrm>
          <a:prstGeom prst="rect">
            <a:avLst/>
          </a:prstGeom>
          <a:solidFill>
            <a:schemeClr val="tx1"/>
          </a:solidFill>
          <a:ln w="28575">
            <a:solidFill>
              <a:srgbClr val="FF0000"/>
            </a:solidFill>
          </a:ln>
        </p:spPr>
        <p:txBody>
          <a:bodyPr/>
          <a:lstStyle/>
          <a:p>
            <a:pPr algn="ctr"/>
            <a:r>
              <a:rPr lang="en-US" sz="4000" dirty="0" smtClean="0">
                <a:latin typeface="Comic Sans MS" pitchFamily="66" charset="0"/>
              </a:rPr>
              <a:t>Managing Drought </a:t>
            </a:r>
            <a:r>
              <a:rPr lang="en-US" sz="4000" dirty="0" smtClean="0">
                <a:solidFill>
                  <a:srgbClr val="FFFF00"/>
                </a:solidFill>
                <a:latin typeface="Comic Sans MS" pitchFamily="66" charset="0"/>
              </a:rPr>
              <a:t>Risk</a:t>
            </a:r>
            <a:r>
              <a:rPr lang="en-US" sz="4000" dirty="0" smtClean="0">
                <a:latin typeface="Comic Sans MS" pitchFamily="66" charset="0"/>
              </a:rPr>
              <a:t> in a </a:t>
            </a:r>
            <a:br>
              <a:rPr lang="en-US" sz="4000" dirty="0" smtClean="0">
                <a:latin typeface="Comic Sans MS" pitchFamily="66" charset="0"/>
              </a:rPr>
            </a:br>
            <a:r>
              <a:rPr lang="en-US" sz="4000" dirty="0" smtClean="0">
                <a:latin typeface="Comic Sans MS" pitchFamily="66" charset="0"/>
              </a:rPr>
              <a:t>Changing Climate</a:t>
            </a:r>
            <a:endParaRPr lang="en-US" sz="4000" dirty="0">
              <a:latin typeface="Comic Sans MS" pitchFamily="66" charset="0"/>
            </a:endParaRPr>
          </a:p>
        </p:txBody>
      </p:sp>
      <p:pic>
        <p:nvPicPr>
          <p:cNvPr id="3" name="Picture 2" descr="NRM-Drought FX-331 © Lochman Transparencies"/>
          <p:cNvPicPr>
            <a:picLocks noChangeAspect="1" noChangeArrowheads="1"/>
          </p:cNvPicPr>
          <p:nvPr/>
        </p:nvPicPr>
        <p:blipFill>
          <a:blip r:embed="rId3" cstate="print"/>
          <a:srcRect/>
          <a:stretch>
            <a:fillRect/>
          </a:stretch>
        </p:blipFill>
        <p:spPr bwMode="auto">
          <a:xfrm>
            <a:off x="0" y="3505200"/>
            <a:ext cx="9144000" cy="3352800"/>
          </a:xfrm>
          <a:prstGeom prst="rect">
            <a:avLst/>
          </a:prstGeom>
          <a:noFill/>
          <a:effectLst>
            <a:innerShdw blurRad="114300">
              <a:prstClr val="black"/>
            </a:innerShdw>
          </a:effectLst>
        </p:spPr>
      </p:pic>
      <p:sp>
        <p:nvSpPr>
          <p:cNvPr id="2" name="TextBox 1"/>
          <p:cNvSpPr txBox="1"/>
          <p:nvPr/>
        </p:nvSpPr>
        <p:spPr>
          <a:xfrm>
            <a:off x="1828800" y="4267200"/>
            <a:ext cx="5334000" cy="1569660"/>
          </a:xfrm>
          <a:prstGeom prst="rect">
            <a:avLst/>
          </a:prstGeom>
          <a:solidFill>
            <a:schemeClr val="bg1">
              <a:alpha val="85000"/>
            </a:schemeClr>
          </a:solidFill>
          <a:ln w="38100">
            <a:solidFill>
              <a:schemeClr val="tx1"/>
            </a:solidFill>
          </a:ln>
        </p:spPr>
        <p:txBody>
          <a:bodyPr wrap="square" rtlCol="0">
            <a:spAutoFit/>
          </a:bodyPr>
          <a:lstStyle/>
          <a:p>
            <a:pPr algn="ctr"/>
            <a:r>
              <a:rPr lang="en-US" b="1" dirty="0" smtClean="0"/>
              <a:t>Donald A. Wilhite</a:t>
            </a:r>
          </a:p>
          <a:p>
            <a:pPr algn="ctr"/>
            <a:r>
              <a:rPr lang="en-US" b="1" dirty="0" smtClean="0"/>
              <a:t>Professor, Applied Climate Science</a:t>
            </a:r>
          </a:p>
          <a:p>
            <a:pPr algn="ctr"/>
            <a:r>
              <a:rPr lang="en-US" b="1" dirty="0" smtClean="0"/>
              <a:t>School of Natural Resources</a:t>
            </a:r>
          </a:p>
          <a:p>
            <a:pPr algn="ctr"/>
            <a:r>
              <a:rPr lang="en-US" b="1" dirty="0" smtClean="0"/>
              <a:t>University of Nebraska-Lincoln</a:t>
            </a:r>
            <a:endParaRPr lang="en-US" b="1" dirty="0"/>
          </a:p>
        </p:txBody>
      </p:sp>
      <p:sp>
        <p:nvSpPr>
          <p:cNvPr id="4" name="TextBox 3"/>
          <p:cNvSpPr txBox="1"/>
          <p:nvPr/>
        </p:nvSpPr>
        <p:spPr>
          <a:xfrm>
            <a:off x="533400" y="6324600"/>
            <a:ext cx="7924800" cy="307777"/>
          </a:xfrm>
          <a:prstGeom prst="rect">
            <a:avLst/>
          </a:prstGeom>
          <a:solidFill>
            <a:schemeClr val="tx1"/>
          </a:solidFill>
          <a:ln w="12700">
            <a:solidFill>
              <a:srgbClr val="FF0000"/>
            </a:solidFill>
          </a:ln>
        </p:spPr>
        <p:txBody>
          <a:bodyPr wrap="square" rtlCol="0">
            <a:spAutoFit/>
          </a:bodyPr>
          <a:lstStyle/>
          <a:p>
            <a:pPr algn="ctr"/>
            <a:r>
              <a:rPr lang="en-US" sz="1400" b="1" i="1" smtClean="0">
                <a:solidFill>
                  <a:schemeClr val="bg1"/>
                </a:solidFill>
              </a:rPr>
              <a:t>EROS Center </a:t>
            </a:r>
            <a:r>
              <a:rPr lang="en-US" sz="1400" b="1" i="1" dirty="0" smtClean="0">
                <a:solidFill>
                  <a:schemeClr val="bg1"/>
                </a:solidFill>
              </a:rPr>
              <a:t>– </a:t>
            </a:r>
            <a:r>
              <a:rPr lang="en-US" sz="1400" b="1" i="1" smtClean="0">
                <a:solidFill>
                  <a:schemeClr val="bg1"/>
                </a:solidFill>
              </a:rPr>
              <a:t>September 21, </a:t>
            </a:r>
            <a:r>
              <a:rPr lang="en-US" sz="1400" b="1" i="1" dirty="0" smtClean="0">
                <a:solidFill>
                  <a:schemeClr val="bg1"/>
                </a:solidFill>
              </a:rPr>
              <a:t>2012</a:t>
            </a:r>
            <a:endParaRPr lang="en-US" sz="1400" b="1" i="1" dirty="0">
              <a:solidFill>
                <a:schemeClr val="bg1"/>
              </a:solidFill>
            </a:endParaRPr>
          </a:p>
        </p:txBody>
      </p:sp>
    </p:spTree>
    <p:extLst>
      <p:ext uri="{BB962C8B-B14F-4D97-AF65-F5344CB8AC3E}">
        <p14:creationId xmlns:p14="http://schemas.microsoft.com/office/powerpoint/2010/main" val="10212351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wilhite1\AppData\Local\Microsoft\Windows\Temporary Internet Files\Content.Outlook\H8528NYA\photo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66750"/>
            <a:ext cx="8224345" cy="596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49591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droughtmonitor.unl.edu/pics/high_plains_d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1" y="9041"/>
            <a:ext cx="5724041" cy="425458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droughtmonitor.unl.edu/pics/sd_d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2666773"/>
            <a:ext cx="5638800" cy="4191227"/>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bwMode="auto">
          <a:xfrm>
            <a:off x="5181600" y="3657600"/>
            <a:ext cx="304800" cy="304800"/>
          </a:xfrm>
          <a:prstGeom prst="ellips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cxnSp>
        <p:nvCxnSpPr>
          <p:cNvPr id="5" name="Straight Arrow Connector 4"/>
          <p:cNvCxnSpPr>
            <a:stCxn id="4" idx="6"/>
          </p:cNvCxnSpPr>
          <p:nvPr/>
        </p:nvCxnSpPr>
        <p:spPr bwMode="auto">
          <a:xfrm flipV="1">
            <a:off x="5486400" y="3429000"/>
            <a:ext cx="1016783" cy="38100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6" name="TextBox 5"/>
          <p:cNvSpPr txBox="1"/>
          <p:nvPr/>
        </p:nvSpPr>
        <p:spPr>
          <a:xfrm>
            <a:off x="6486526" y="3200400"/>
            <a:ext cx="752474" cy="400110"/>
          </a:xfrm>
          <a:prstGeom prst="rect">
            <a:avLst/>
          </a:prstGeom>
          <a:noFill/>
        </p:spPr>
        <p:txBody>
          <a:bodyPr wrap="square" rtlCol="0">
            <a:spAutoFit/>
          </a:bodyPr>
          <a:lstStyle/>
          <a:p>
            <a:r>
              <a:rPr lang="en-US" sz="2000" b="1" dirty="0" smtClean="0"/>
              <a:t>68%</a:t>
            </a:r>
            <a:endParaRPr lang="en-US" sz="2000" b="1" dirty="0"/>
          </a:p>
        </p:txBody>
      </p:sp>
      <p:sp>
        <p:nvSpPr>
          <p:cNvPr id="7" name="Oval 6"/>
          <p:cNvSpPr/>
          <p:nvPr/>
        </p:nvSpPr>
        <p:spPr bwMode="auto">
          <a:xfrm>
            <a:off x="5181600" y="4191000"/>
            <a:ext cx="304800" cy="304800"/>
          </a:xfrm>
          <a:prstGeom prst="ellips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cxnSp>
        <p:nvCxnSpPr>
          <p:cNvPr id="8" name="Straight Arrow Connector 7"/>
          <p:cNvCxnSpPr/>
          <p:nvPr/>
        </p:nvCxnSpPr>
        <p:spPr bwMode="auto">
          <a:xfrm>
            <a:off x="5486400" y="4457055"/>
            <a:ext cx="1251488" cy="106680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9" name="TextBox 8"/>
          <p:cNvSpPr txBox="1"/>
          <p:nvPr/>
        </p:nvSpPr>
        <p:spPr>
          <a:xfrm>
            <a:off x="6705600" y="5467290"/>
            <a:ext cx="609600" cy="400110"/>
          </a:xfrm>
          <a:prstGeom prst="rect">
            <a:avLst/>
          </a:prstGeom>
          <a:noFill/>
        </p:spPr>
        <p:txBody>
          <a:bodyPr wrap="square" rtlCol="0">
            <a:spAutoFit/>
          </a:bodyPr>
          <a:lstStyle/>
          <a:p>
            <a:r>
              <a:rPr lang="en-US" sz="2000" b="1" dirty="0" smtClean="0"/>
              <a:t>0%</a:t>
            </a:r>
            <a:endParaRPr lang="en-US" sz="2000" b="1" dirty="0"/>
          </a:p>
        </p:txBody>
      </p:sp>
    </p:spTree>
    <p:extLst>
      <p:ext uri="{BB962C8B-B14F-4D97-AF65-F5344CB8AC3E}">
        <p14:creationId xmlns:p14="http://schemas.microsoft.com/office/powerpoint/2010/main" val="3439882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additive="base">
                                        <p:cTn id="7" dur="500" fill="hold"/>
                                        <p:tgtEl>
                                          <p:spTgt spid="2052"/>
                                        </p:tgtEl>
                                        <p:attrNameLst>
                                          <p:attrName>ppt_x</p:attrName>
                                        </p:attrNameLst>
                                      </p:cBhvr>
                                      <p:tavLst>
                                        <p:tav tm="0">
                                          <p:val>
                                            <p:strVal val="#ppt_x"/>
                                          </p:val>
                                        </p:tav>
                                        <p:tav tm="100000">
                                          <p:val>
                                            <p:strVal val="#ppt_x"/>
                                          </p:val>
                                        </p:tav>
                                      </p:tavLst>
                                    </p:anim>
                                    <p:anim calcmode="lin" valueType="num">
                                      <p:cBhvr additive="base">
                                        <p:cTn id="8" dur="500" fill="hold"/>
                                        <p:tgtEl>
                                          <p:spTgt spid="205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76200"/>
            <a:ext cx="5257800" cy="685800"/>
          </a:xfrm>
        </p:spPr>
        <p:txBody>
          <a:bodyPr/>
          <a:lstStyle/>
          <a:p>
            <a:pPr algn="ctr"/>
            <a:r>
              <a:rPr lang="en-US" dirty="0" smtClean="0">
                <a:solidFill>
                  <a:srgbClr val="FF0000"/>
                </a:solidFill>
                <a:latin typeface="Comic Sans MS" pitchFamily="66" charset="0"/>
              </a:rPr>
              <a:t>Standard Rainguage</a:t>
            </a:r>
            <a:endParaRPr lang="en-US" dirty="0">
              <a:solidFill>
                <a:srgbClr val="FF0000"/>
              </a:solidFill>
              <a:latin typeface="Comic Sans MS" pitchFamily="66" charset="0"/>
            </a:endParaRPr>
          </a:p>
        </p:txBody>
      </p:sp>
      <p:pic>
        <p:nvPicPr>
          <p:cNvPr id="2050" name="Picture 2" descr="http://www.compleatnaturalist.com/images/Prof%20Rain%20Gau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328" y="1066800"/>
            <a:ext cx="4762500" cy="4762500"/>
          </a:xfrm>
          <a:prstGeom prst="rect">
            <a:avLst/>
          </a:prstGeom>
          <a:noFill/>
          <a:effectLst>
            <a:innerShdw blurRad="63500" dist="50800" dir="135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3375" y="2133600"/>
            <a:ext cx="5000625" cy="3200400"/>
          </a:xfrm>
          <a:prstGeom prst="rect">
            <a:avLst/>
          </a:prstGeom>
          <a:noFill/>
          <a:ln>
            <a:noFill/>
          </a:ln>
          <a:effectLst>
            <a:innerShdw blurRad="63500" dist="50800" dir="18900000">
              <a:prstClr val="black">
                <a:alpha val="50000"/>
              </a:prstClr>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Bent Arrow 2"/>
          <p:cNvSpPr/>
          <p:nvPr/>
        </p:nvSpPr>
        <p:spPr bwMode="auto">
          <a:xfrm rot="5400000">
            <a:off x="4966716" y="62484"/>
            <a:ext cx="813816" cy="1298448"/>
          </a:xfrm>
          <a:prstGeom prst="ben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1" charset="-128"/>
            </a:endParaRPr>
          </a:p>
        </p:txBody>
      </p:sp>
      <p:sp>
        <p:nvSpPr>
          <p:cNvPr id="5" name="TextBox 4"/>
          <p:cNvSpPr txBox="1"/>
          <p:nvPr/>
        </p:nvSpPr>
        <p:spPr>
          <a:xfrm>
            <a:off x="4953000" y="1371600"/>
            <a:ext cx="4191000" cy="400110"/>
          </a:xfrm>
          <a:prstGeom prst="rect">
            <a:avLst/>
          </a:prstGeom>
          <a:solidFill>
            <a:schemeClr val="bg1"/>
          </a:solidFill>
        </p:spPr>
        <p:txBody>
          <a:bodyPr wrap="square" rtlCol="0">
            <a:spAutoFit/>
          </a:bodyPr>
          <a:lstStyle/>
          <a:p>
            <a:pPr algn="ctr"/>
            <a:r>
              <a:rPr lang="en-US" sz="2000" b="1" dirty="0" smtClean="0">
                <a:solidFill>
                  <a:srgbClr val="FF0000"/>
                </a:solidFill>
                <a:latin typeface="Comic Sans MS" pitchFamily="66" charset="0"/>
              </a:rPr>
              <a:t>New South Dakota </a:t>
            </a:r>
            <a:r>
              <a:rPr lang="en-US" sz="2000" b="1" dirty="0" err="1" smtClean="0">
                <a:solidFill>
                  <a:srgbClr val="FF0000"/>
                </a:solidFill>
                <a:latin typeface="Comic Sans MS" pitchFamily="66" charset="0"/>
              </a:rPr>
              <a:t>rainguage</a:t>
            </a:r>
            <a:endParaRPr lang="en-US" sz="2000" b="1" dirty="0">
              <a:solidFill>
                <a:srgbClr val="FF0000"/>
              </a:solidFill>
              <a:latin typeface="Comic Sans MS" pitchFamily="66" charset="0"/>
            </a:endParaRPr>
          </a:p>
        </p:txBody>
      </p:sp>
    </p:spTree>
    <p:extLst>
      <p:ext uri="{BB962C8B-B14F-4D97-AF65-F5344CB8AC3E}">
        <p14:creationId xmlns:p14="http://schemas.microsoft.com/office/powerpoint/2010/main" val="24830009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53" presetClass="entr" presetSubtype="16"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p:cTn id="9" dur="500" fill="hold"/>
                                        <p:tgtEl>
                                          <p:spTgt spid="6"/>
                                        </p:tgtEl>
                                        <p:attrNameLst>
                                          <p:attrName>ppt_w</p:attrName>
                                        </p:attrNameLst>
                                      </p:cBhvr>
                                      <p:tavLst>
                                        <p:tav tm="0">
                                          <p:val>
                                            <p:fltVal val="0"/>
                                          </p:val>
                                        </p:tav>
                                        <p:tav tm="100000">
                                          <p:val>
                                            <p:strVal val="#ppt_w"/>
                                          </p:val>
                                        </p:tav>
                                      </p:tavLst>
                                    </p:anim>
                                    <p:anim calcmode="lin" valueType="num">
                                      <p:cBhvr>
                                        <p:cTn id="10" dur="500" fill="hold"/>
                                        <p:tgtEl>
                                          <p:spTgt spid="6"/>
                                        </p:tgtEl>
                                        <p:attrNameLst>
                                          <p:attrName>ppt_h</p:attrName>
                                        </p:attrNameLst>
                                      </p:cBhvr>
                                      <p:tavLst>
                                        <p:tav tm="0">
                                          <p:val>
                                            <p:fltVal val="0"/>
                                          </p:val>
                                        </p:tav>
                                        <p:tav tm="100000">
                                          <p:val>
                                            <p:strVal val="#ppt_h"/>
                                          </p:val>
                                        </p:tav>
                                      </p:tavLst>
                                    </p:anim>
                                    <p:animEffect transition="in" filter="fade">
                                      <p:cBhvr>
                                        <p:cTn id="11" dur="500"/>
                                        <p:tgtEl>
                                          <p:spTgt spid="6"/>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762000" y="0"/>
            <a:ext cx="7772400" cy="701675"/>
          </a:xfrm>
          <a:prstGeom prst="rect">
            <a:avLst/>
          </a:prstGeom>
          <a:noFill/>
          <a:ln w="9525">
            <a:noFill/>
            <a:miter lim="800000"/>
            <a:headEnd/>
            <a:tailEnd/>
          </a:ln>
        </p:spPr>
        <p:txBody>
          <a:bodyPr>
            <a:spAutoFit/>
          </a:bodyPr>
          <a:lstStyle/>
          <a:p>
            <a:pPr algn="ctr" eaLnBrk="0" hangingPunct="0">
              <a:spcBef>
                <a:spcPct val="50000"/>
              </a:spcBef>
            </a:pPr>
            <a:r>
              <a:rPr lang="en-US" sz="4000" b="1" i="1" dirty="0">
                <a:solidFill>
                  <a:srgbClr val="FF0000"/>
                </a:solidFill>
                <a:latin typeface="Comic Sans MS" pitchFamily="66" charset="0"/>
              </a:rPr>
              <a:t>U.S. Drought Monitor Map</a:t>
            </a:r>
          </a:p>
        </p:txBody>
      </p:sp>
      <p:sp>
        <p:nvSpPr>
          <p:cNvPr id="16387" name="Rectangle 3"/>
          <p:cNvSpPr>
            <a:spLocks noChangeArrowheads="1"/>
          </p:cNvSpPr>
          <p:nvPr/>
        </p:nvSpPr>
        <p:spPr bwMode="auto">
          <a:xfrm>
            <a:off x="1600200" y="1524000"/>
            <a:ext cx="6742113" cy="609600"/>
          </a:xfrm>
          <a:prstGeom prst="rect">
            <a:avLst/>
          </a:prstGeom>
          <a:noFill/>
          <a:ln w="9525">
            <a:noFill/>
            <a:miter lim="800000"/>
            <a:headEnd/>
            <a:tailEnd/>
          </a:ln>
        </p:spPr>
        <p:txBody>
          <a:bodyPr>
            <a:spAutoFit/>
          </a:bodyPr>
          <a:lstStyle/>
          <a:p>
            <a:pPr algn="ctr" eaLnBrk="0" hangingPunct="0"/>
            <a:r>
              <a:rPr lang="en-US" sz="3400" b="1" i="1" dirty="0"/>
              <a:t>Drought Intensity Categories</a:t>
            </a:r>
            <a:endParaRPr lang="en-US" sz="3400" dirty="0"/>
          </a:p>
        </p:txBody>
      </p:sp>
      <p:sp>
        <p:nvSpPr>
          <p:cNvPr id="16388" name="Rectangle 4"/>
          <p:cNvSpPr>
            <a:spLocks noChangeArrowheads="1"/>
          </p:cNvSpPr>
          <p:nvPr/>
        </p:nvSpPr>
        <p:spPr bwMode="auto">
          <a:xfrm>
            <a:off x="762000" y="2362200"/>
            <a:ext cx="685800" cy="533400"/>
          </a:xfrm>
          <a:prstGeom prst="rect">
            <a:avLst/>
          </a:prstGeom>
          <a:solidFill>
            <a:srgbClr val="FFFF66"/>
          </a:solidFill>
          <a:ln w="9525">
            <a:solidFill>
              <a:schemeClr val="tx1"/>
            </a:solidFill>
            <a:miter lim="800000"/>
            <a:headEnd/>
            <a:tailEnd/>
          </a:ln>
        </p:spPr>
        <p:txBody>
          <a:bodyPr wrap="none" anchor="ctr"/>
          <a:lstStyle/>
          <a:p>
            <a:endParaRPr lang="en-US"/>
          </a:p>
        </p:txBody>
      </p:sp>
      <p:sp>
        <p:nvSpPr>
          <p:cNvPr id="16389" name="Rectangle 5"/>
          <p:cNvSpPr>
            <a:spLocks noChangeArrowheads="1"/>
          </p:cNvSpPr>
          <p:nvPr/>
        </p:nvSpPr>
        <p:spPr bwMode="auto">
          <a:xfrm>
            <a:off x="762000" y="3124200"/>
            <a:ext cx="685800" cy="533400"/>
          </a:xfrm>
          <a:prstGeom prst="rect">
            <a:avLst/>
          </a:prstGeom>
          <a:solidFill>
            <a:srgbClr val="FFC285"/>
          </a:solidFill>
          <a:ln w="9525">
            <a:solidFill>
              <a:schemeClr val="tx1"/>
            </a:solidFill>
            <a:miter lim="800000"/>
            <a:headEnd/>
            <a:tailEnd/>
          </a:ln>
        </p:spPr>
        <p:txBody>
          <a:bodyPr wrap="none" anchor="ctr"/>
          <a:lstStyle/>
          <a:p>
            <a:pPr algn="ctr" eaLnBrk="0" hangingPunct="0"/>
            <a:endParaRPr lang="en-US" sz="3200">
              <a:solidFill>
                <a:srgbClr val="FFCC99"/>
              </a:solidFill>
            </a:endParaRPr>
          </a:p>
        </p:txBody>
      </p:sp>
      <p:sp>
        <p:nvSpPr>
          <p:cNvPr id="16390" name="Rectangle 6"/>
          <p:cNvSpPr>
            <a:spLocks noChangeArrowheads="1"/>
          </p:cNvSpPr>
          <p:nvPr/>
        </p:nvSpPr>
        <p:spPr bwMode="auto">
          <a:xfrm>
            <a:off x="762000" y="3886200"/>
            <a:ext cx="668338" cy="533400"/>
          </a:xfrm>
          <a:prstGeom prst="rect">
            <a:avLst/>
          </a:prstGeom>
          <a:solidFill>
            <a:srgbClr val="EC7600"/>
          </a:solidFill>
          <a:ln w="9525">
            <a:solidFill>
              <a:schemeClr val="tx1"/>
            </a:solidFill>
            <a:miter lim="800000"/>
            <a:headEnd/>
            <a:tailEnd/>
          </a:ln>
        </p:spPr>
        <p:txBody>
          <a:bodyPr wrap="none" anchor="ctr"/>
          <a:lstStyle/>
          <a:p>
            <a:endParaRPr lang="en-US"/>
          </a:p>
        </p:txBody>
      </p:sp>
      <p:sp>
        <p:nvSpPr>
          <p:cNvPr id="16391" name="Rectangle 7"/>
          <p:cNvSpPr>
            <a:spLocks noChangeArrowheads="1"/>
          </p:cNvSpPr>
          <p:nvPr/>
        </p:nvSpPr>
        <p:spPr bwMode="auto">
          <a:xfrm>
            <a:off x="762000" y="4572000"/>
            <a:ext cx="668338" cy="533400"/>
          </a:xfrm>
          <a:prstGeom prst="rect">
            <a:avLst/>
          </a:prstGeom>
          <a:solidFill>
            <a:srgbClr val="FF3300"/>
          </a:solidFill>
          <a:ln w="9525">
            <a:solidFill>
              <a:schemeClr val="tx1"/>
            </a:solidFill>
            <a:miter lim="800000"/>
            <a:headEnd/>
            <a:tailEnd/>
          </a:ln>
        </p:spPr>
        <p:txBody>
          <a:bodyPr wrap="none" anchor="ctr"/>
          <a:lstStyle/>
          <a:p>
            <a:endParaRPr lang="en-US"/>
          </a:p>
        </p:txBody>
      </p:sp>
      <p:sp>
        <p:nvSpPr>
          <p:cNvPr id="16392" name="Rectangle 8"/>
          <p:cNvSpPr>
            <a:spLocks noChangeArrowheads="1"/>
          </p:cNvSpPr>
          <p:nvPr/>
        </p:nvSpPr>
        <p:spPr bwMode="auto">
          <a:xfrm>
            <a:off x="762000" y="5334000"/>
            <a:ext cx="685800" cy="533400"/>
          </a:xfrm>
          <a:prstGeom prst="rect">
            <a:avLst/>
          </a:prstGeom>
          <a:solidFill>
            <a:srgbClr val="A50021"/>
          </a:solidFill>
          <a:ln w="9525">
            <a:solidFill>
              <a:schemeClr val="tx1"/>
            </a:solidFill>
            <a:miter lim="800000"/>
            <a:headEnd/>
            <a:tailEnd/>
          </a:ln>
        </p:spPr>
        <p:txBody>
          <a:bodyPr wrap="none" anchor="ctr"/>
          <a:lstStyle/>
          <a:p>
            <a:endParaRPr lang="en-US"/>
          </a:p>
        </p:txBody>
      </p:sp>
      <p:sp>
        <p:nvSpPr>
          <p:cNvPr id="3" name="Rectangle 2"/>
          <p:cNvSpPr/>
          <p:nvPr/>
        </p:nvSpPr>
        <p:spPr bwMode="auto">
          <a:xfrm>
            <a:off x="1828800" y="2362199"/>
            <a:ext cx="6705600" cy="3551237"/>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16" name="Text Box 9"/>
          <p:cNvSpPr txBox="1">
            <a:spLocks noChangeArrowheads="1"/>
          </p:cNvSpPr>
          <p:nvPr/>
        </p:nvSpPr>
        <p:spPr bwMode="auto">
          <a:xfrm>
            <a:off x="1905000" y="2362200"/>
            <a:ext cx="6172200" cy="579438"/>
          </a:xfrm>
          <a:prstGeom prst="rect">
            <a:avLst/>
          </a:prstGeom>
          <a:noFill/>
          <a:ln w="9525">
            <a:noFill/>
            <a:miter lim="800000"/>
            <a:headEnd/>
            <a:tailEnd/>
          </a:ln>
        </p:spPr>
        <p:txBody>
          <a:bodyPr>
            <a:spAutoFit/>
          </a:bodyPr>
          <a:lstStyle/>
          <a:p>
            <a:pPr eaLnBrk="0" hangingPunct="0">
              <a:spcBef>
                <a:spcPct val="50000"/>
              </a:spcBef>
            </a:pPr>
            <a:r>
              <a:rPr lang="en-US" sz="3200" dirty="0"/>
              <a:t>D0 </a:t>
            </a:r>
            <a:r>
              <a:rPr lang="en-US" sz="3200" b="1" dirty="0">
                <a:solidFill>
                  <a:srgbClr val="996633"/>
                </a:solidFill>
              </a:rPr>
              <a:t>Abnormally Dry  </a:t>
            </a:r>
            <a:r>
              <a:rPr lang="en-US" sz="3200" b="1" dirty="0">
                <a:solidFill>
                  <a:srgbClr val="FF0000"/>
                </a:solidFill>
              </a:rPr>
              <a:t>(30%tile)</a:t>
            </a:r>
          </a:p>
        </p:txBody>
      </p:sp>
      <p:sp>
        <p:nvSpPr>
          <p:cNvPr id="17" name="Rectangle 13"/>
          <p:cNvSpPr>
            <a:spLocks noChangeArrowheads="1"/>
          </p:cNvSpPr>
          <p:nvPr/>
        </p:nvSpPr>
        <p:spPr bwMode="auto">
          <a:xfrm>
            <a:off x="1905000" y="5334000"/>
            <a:ext cx="6119813" cy="579437"/>
          </a:xfrm>
          <a:prstGeom prst="rect">
            <a:avLst/>
          </a:prstGeom>
          <a:noFill/>
          <a:ln w="9525">
            <a:noFill/>
            <a:miter lim="800000"/>
            <a:headEnd/>
            <a:tailEnd/>
          </a:ln>
        </p:spPr>
        <p:txBody>
          <a:bodyPr wrap="none">
            <a:spAutoFit/>
          </a:bodyPr>
          <a:lstStyle/>
          <a:p>
            <a:pPr eaLnBrk="0" hangingPunct="0"/>
            <a:r>
              <a:rPr lang="en-US" sz="3200" dirty="0"/>
              <a:t>D4 Drought – </a:t>
            </a:r>
            <a:r>
              <a:rPr lang="en-US" sz="3200" b="1" dirty="0">
                <a:solidFill>
                  <a:srgbClr val="996633"/>
                </a:solidFill>
              </a:rPr>
              <a:t>Exceptional </a:t>
            </a:r>
            <a:r>
              <a:rPr lang="en-US" sz="3200" b="1" dirty="0">
                <a:solidFill>
                  <a:srgbClr val="FF0000"/>
                </a:solidFill>
              </a:rPr>
              <a:t>(2%tile)</a:t>
            </a:r>
            <a:endParaRPr lang="en-US" sz="2800" b="1" dirty="0">
              <a:solidFill>
                <a:srgbClr val="FF0000"/>
              </a:solidFill>
            </a:endParaRPr>
          </a:p>
        </p:txBody>
      </p:sp>
      <p:sp>
        <p:nvSpPr>
          <p:cNvPr id="18" name="Rectangle 12"/>
          <p:cNvSpPr>
            <a:spLocks noChangeArrowheads="1"/>
          </p:cNvSpPr>
          <p:nvPr/>
        </p:nvSpPr>
        <p:spPr bwMode="auto">
          <a:xfrm>
            <a:off x="1905000" y="4572000"/>
            <a:ext cx="5556250" cy="579437"/>
          </a:xfrm>
          <a:prstGeom prst="rect">
            <a:avLst/>
          </a:prstGeom>
          <a:noFill/>
          <a:ln w="9525">
            <a:noFill/>
            <a:miter lim="800000"/>
            <a:headEnd/>
            <a:tailEnd/>
          </a:ln>
        </p:spPr>
        <p:txBody>
          <a:bodyPr wrap="none">
            <a:spAutoFit/>
          </a:bodyPr>
          <a:lstStyle/>
          <a:p>
            <a:pPr eaLnBrk="0" hangingPunct="0"/>
            <a:r>
              <a:rPr lang="en-US" sz="3200" dirty="0"/>
              <a:t>D3 Drought – </a:t>
            </a:r>
            <a:r>
              <a:rPr lang="en-US" sz="3200" b="1" dirty="0">
                <a:solidFill>
                  <a:srgbClr val="996633"/>
                </a:solidFill>
              </a:rPr>
              <a:t>Extreme </a:t>
            </a:r>
            <a:r>
              <a:rPr lang="en-US" sz="3200" b="1" dirty="0">
                <a:solidFill>
                  <a:srgbClr val="FF0000"/>
                </a:solidFill>
              </a:rPr>
              <a:t>(5%tile)</a:t>
            </a:r>
            <a:endParaRPr lang="en-US" sz="2800" b="1" dirty="0">
              <a:solidFill>
                <a:srgbClr val="FF0000"/>
              </a:solidFill>
            </a:endParaRPr>
          </a:p>
        </p:txBody>
      </p:sp>
      <p:sp>
        <p:nvSpPr>
          <p:cNvPr id="19" name="Rectangle 11"/>
          <p:cNvSpPr>
            <a:spLocks noChangeArrowheads="1"/>
          </p:cNvSpPr>
          <p:nvPr/>
        </p:nvSpPr>
        <p:spPr bwMode="auto">
          <a:xfrm>
            <a:off x="1893887" y="3886200"/>
            <a:ext cx="5421313" cy="579437"/>
          </a:xfrm>
          <a:prstGeom prst="rect">
            <a:avLst/>
          </a:prstGeom>
          <a:noFill/>
          <a:ln w="9525">
            <a:noFill/>
            <a:miter lim="800000"/>
            <a:headEnd/>
            <a:tailEnd/>
          </a:ln>
        </p:spPr>
        <p:txBody>
          <a:bodyPr wrap="none">
            <a:spAutoFit/>
          </a:bodyPr>
          <a:lstStyle/>
          <a:p>
            <a:pPr eaLnBrk="0" hangingPunct="0"/>
            <a:r>
              <a:rPr lang="en-US" sz="3200" dirty="0"/>
              <a:t>D2 Drought – </a:t>
            </a:r>
            <a:r>
              <a:rPr lang="en-US" sz="3200" b="1" dirty="0">
                <a:solidFill>
                  <a:srgbClr val="996633"/>
                </a:solidFill>
              </a:rPr>
              <a:t>Severe </a:t>
            </a:r>
            <a:r>
              <a:rPr lang="en-US" sz="3200" b="1" dirty="0">
                <a:solidFill>
                  <a:srgbClr val="FF0000"/>
                </a:solidFill>
              </a:rPr>
              <a:t>(10%tile)</a:t>
            </a:r>
            <a:endParaRPr lang="en-US" sz="2800" b="1" dirty="0">
              <a:solidFill>
                <a:srgbClr val="FF0000"/>
              </a:solidFill>
            </a:endParaRPr>
          </a:p>
        </p:txBody>
      </p:sp>
      <p:sp>
        <p:nvSpPr>
          <p:cNvPr id="20" name="Rectangle 10"/>
          <p:cNvSpPr>
            <a:spLocks noChangeArrowheads="1"/>
          </p:cNvSpPr>
          <p:nvPr/>
        </p:nvSpPr>
        <p:spPr bwMode="auto">
          <a:xfrm>
            <a:off x="1905000" y="3124200"/>
            <a:ext cx="5962650" cy="579437"/>
          </a:xfrm>
          <a:prstGeom prst="rect">
            <a:avLst/>
          </a:prstGeom>
          <a:noFill/>
          <a:ln w="9525">
            <a:noFill/>
            <a:miter lim="800000"/>
            <a:headEnd/>
            <a:tailEnd/>
          </a:ln>
        </p:spPr>
        <p:txBody>
          <a:bodyPr wrap="none">
            <a:spAutoFit/>
          </a:bodyPr>
          <a:lstStyle/>
          <a:p>
            <a:pPr eaLnBrk="0" hangingPunct="0"/>
            <a:r>
              <a:rPr lang="en-US" sz="3200" dirty="0"/>
              <a:t>D1 Drought – </a:t>
            </a:r>
            <a:r>
              <a:rPr lang="en-US" sz="3200" b="1" dirty="0">
                <a:solidFill>
                  <a:srgbClr val="996633"/>
                </a:solidFill>
              </a:rPr>
              <a:t>Moderate </a:t>
            </a:r>
            <a:r>
              <a:rPr lang="en-US" sz="3200" b="1" dirty="0">
                <a:solidFill>
                  <a:srgbClr val="FF0000"/>
                </a:solidFill>
              </a:rPr>
              <a:t>(20%tile)</a:t>
            </a:r>
            <a:endParaRPr lang="en-US" sz="2800" b="1" dirty="0">
              <a:solidFill>
                <a:srgbClr val="FF0000"/>
              </a:solidFill>
            </a:endParaRPr>
          </a:p>
        </p:txBody>
      </p:sp>
    </p:spTree>
    <p:extLst>
      <p:ext uri="{BB962C8B-B14F-4D97-AF65-F5344CB8AC3E}">
        <p14:creationId xmlns:p14="http://schemas.microsoft.com/office/powerpoint/2010/main" val="3204451957"/>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01150" cy="710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27144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roducts/predictions/long_range/lead02/off02_temp.gi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2" y="104775"/>
            <a:ext cx="5143500" cy="47720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products/predictions/long_range/lead02/off02_prcp.gif">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7917" y="2084683"/>
            <a:ext cx="5143500" cy="47720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257800" y="228600"/>
            <a:ext cx="2895600" cy="457200"/>
          </a:xfrm>
          <a:prstGeom prst="rect">
            <a:avLst/>
          </a:prstGeom>
          <a:noFill/>
        </p:spPr>
        <p:txBody>
          <a:bodyPr wrap="square" rtlCol="0">
            <a:spAutoFit/>
          </a:bodyPr>
          <a:lstStyle/>
          <a:p>
            <a:r>
              <a:rPr lang="en-US" b="1" dirty="0" smtClean="0"/>
              <a:t>Temperature</a:t>
            </a:r>
            <a:endParaRPr lang="en-US" b="1" dirty="0"/>
          </a:p>
        </p:txBody>
      </p:sp>
      <p:sp>
        <p:nvSpPr>
          <p:cNvPr id="3" name="TextBox 2"/>
          <p:cNvSpPr txBox="1"/>
          <p:nvPr/>
        </p:nvSpPr>
        <p:spPr>
          <a:xfrm>
            <a:off x="5867400" y="1676400"/>
            <a:ext cx="2514600" cy="457200"/>
          </a:xfrm>
          <a:prstGeom prst="rect">
            <a:avLst/>
          </a:prstGeom>
          <a:noFill/>
        </p:spPr>
        <p:txBody>
          <a:bodyPr wrap="square" rtlCol="0">
            <a:spAutoFit/>
          </a:bodyPr>
          <a:lstStyle/>
          <a:p>
            <a:r>
              <a:rPr lang="en-US" b="1" dirty="0" smtClean="0"/>
              <a:t>Precipitation </a:t>
            </a:r>
            <a:endParaRPr lang="en-US" b="1" dirty="0"/>
          </a:p>
        </p:txBody>
      </p:sp>
      <p:sp>
        <p:nvSpPr>
          <p:cNvPr id="4" name="TextBox 3"/>
          <p:cNvSpPr txBox="1"/>
          <p:nvPr/>
        </p:nvSpPr>
        <p:spPr>
          <a:xfrm>
            <a:off x="76199" y="5181600"/>
            <a:ext cx="3921717" cy="1200329"/>
          </a:xfrm>
          <a:prstGeom prst="rect">
            <a:avLst/>
          </a:prstGeom>
          <a:noFill/>
        </p:spPr>
        <p:txBody>
          <a:bodyPr wrap="square" rtlCol="0">
            <a:spAutoFit/>
          </a:bodyPr>
          <a:lstStyle/>
          <a:p>
            <a:r>
              <a:rPr lang="en-US" sz="3600" b="1" dirty="0" smtClean="0"/>
              <a:t>Three-month Outlook (NOAA)</a:t>
            </a:r>
            <a:endParaRPr lang="en-US" sz="3600" b="1" dirty="0"/>
          </a:p>
        </p:txBody>
      </p:sp>
    </p:spTree>
    <p:extLst>
      <p:ext uri="{BB962C8B-B14F-4D97-AF65-F5344CB8AC3E}">
        <p14:creationId xmlns:p14="http://schemas.microsoft.com/office/powerpoint/2010/main" val="30552466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additive="base">
                                        <p:cTn id="7" dur="500" fill="hold"/>
                                        <p:tgtEl>
                                          <p:spTgt spid="4100"/>
                                        </p:tgtEl>
                                        <p:attrNameLst>
                                          <p:attrName>ppt_x</p:attrName>
                                        </p:attrNameLst>
                                      </p:cBhvr>
                                      <p:tavLst>
                                        <p:tav tm="0">
                                          <p:val>
                                            <p:strVal val="1+#ppt_w/2"/>
                                          </p:val>
                                        </p:tav>
                                        <p:tav tm="100000">
                                          <p:val>
                                            <p:strVal val="#ppt_x"/>
                                          </p:val>
                                        </p:tav>
                                      </p:tavLst>
                                    </p:anim>
                                    <p:anim calcmode="lin" valueType="num">
                                      <p:cBhvr additive="base">
                                        <p:cTn id="8" dur="500" fill="hold"/>
                                        <p:tgtEl>
                                          <p:spTgt spid="410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76200"/>
            <a:ext cx="7772400" cy="609600"/>
          </a:xfrm>
        </p:spPr>
        <p:txBody>
          <a:bodyPr/>
          <a:lstStyle/>
          <a:p>
            <a:pPr algn="ctr"/>
            <a:r>
              <a:rPr lang="en-US" dirty="0" smtClean="0">
                <a:solidFill>
                  <a:srgbClr val="FF0000"/>
                </a:solidFill>
                <a:latin typeface="Comic Sans MS" pitchFamily="66" charset="0"/>
              </a:rPr>
              <a:t>Part 1: The Climate Challenge</a:t>
            </a:r>
            <a:endParaRPr lang="en-US" dirty="0">
              <a:solidFill>
                <a:srgbClr val="FF0000"/>
              </a:solidFill>
              <a:latin typeface="Comic Sans MS" pitchFamily="66" charset="0"/>
            </a:endParaRPr>
          </a:p>
        </p:txBody>
      </p:sp>
      <p:pic>
        <p:nvPicPr>
          <p:cNvPr id="4" name="Picture 2" descr="world climate map"/>
          <p:cNvPicPr>
            <a:picLocks noChangeAspect="1" noChangeArrowheads="1"/>
          </p:cNvPicPr>
          <p:nvPr/>
        </p:nvPicPr>
        <p:blipFill>
          <a:blip r:embed="rId2"/>
          <a:srcRect/>
          <a:stretch>
            <a:fillRect/>
          </a:stretch>
        </p:blipFill>
        <p:spPr bwMode="auto">
          <a:xfrm>
            <a:off x="133168" y="914400"/>
            <a:ext cx="8858432" cy="5791200"/>
          </a:xfrm>
          <a:prstGeom prst="rect">
            <a:avLst/>
          </a:prstGeom>
          <a:noFill/>
        </p:spPr>
      </p:pic>
    </p:spTree>
    <p:extLst>
      <p:ext uri="{BB962C8B-B14F-4D97-AF65-F5344CB8AC3E}">
        <p14:creationId xmlns:p14="http://schemas.microsoft.com/office/powerpoint/2010/main" val="1255197383"/>
      </p:ext>
    </p:extLst>
  </p:cSld>
  <p:clrMapOvr>
    <a:masterClrMapping/>
  </p:clrMapOvr>
  <p:transition spd="slow">
    <p:pull/>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ChangeArrowheads="1"/>
          </p:cNvSpPr>
          <p:nvPr/>
        </p:nvSpPr>
        <p:spPr bwMode="auto">
          <a:xfrm>
            <a:off x="384175" y="1017588"/>
            <a:ext cx="8364538" cy="5414962"/>
          </a:xfrm>
          <a:prstGeom prst="rect">
            <a:avLst/>
          </a:prstGeom>
          <a:solidFill>
            <a:schemeClr val="bg1"/>
          </a:solidFill>
          <a:ln w="12700" algn="ctr">
            <a:solidFill>
              <a:schemeClr val="tx1"/>
            </a:solidFill>
            <a:miter lim="800000"/>
            <a:headEnd/>
            <a:tailEnd/>
          </a:ln>
        </p:spPr>
        <p:txBody>
          <a:bodyPr wrap="none" anchor="ctr">
            <a:spAutoFit/>
          </a:bodyPr>
          <a:lstStyle/>
          <a:p>
            <a:pPr defTabSz="914400">
              <a:defRPr/>
            </a:pPr>
            <a:endParaRPr lang="en-US" dirty="0">
              <a:solidFill>
                <a:srgbClr val="000000"/>
              </a:solidFill>
              <a:cs typeface="+mn-cs"/>
            </a:endParaRPr>
          </a:p>
        </p:txBody>
      </p:sp>
      <p:sp>
        <p:nvSpPr>
          <p:cNvPr id="184323" name="Rectangle 3"/>
          <p:cNvSpPr>
            <a:spLocks noGrp="1" noChangeArrowheads="1"/>
          </p:cNvSpPr>
          <p:nvPr>
            <p:ph type="title" idx="4294967295"/>
          </p:nvPr>
        </p:nvSpPr>
        <p:spPr>
          <a:xfrm>
            <a:off x="0" y="0"/>
            <a:ext cx="9144000" cy="990600"/>
          </a:xfrm>
          <a:prstGeom prst="rect">
            <a:avLst/>
          </a:prstGeom>
        </p:spPr>
        <p:txBody>
          <a:bodyPr/>
          <a:lstStyle/>
          <a:p>
            <a:pPr algn="ctr"/>
            <a:r>
              <a:rPr lang="en-US" sz="3200" dirty="0" smtClean="0">
                <a:solidFill>
                  <a:srgbClr val="FF0000"/>
                </a:solidFill>
                <a:latin typeface="Comic Sans MS" pitchFamily="66" charset="0"/>
              </a:rPr>
              <a:t>Global average temperature is rising </a:t>
            </a:r>
            <a:endParaRPr lang="en-US" dirty="0" smtClean="0">
              <a:solidFill>
                <a:srgbClr val="FF0000"/>
              </a:solidFill>
              <a:latin typeface="Comic Sans MS" pitchFamily="66" charset="0"/>
            </a:endParaRPr>
          </a:p>
        </p:txBody>
      </p:sp>
      <p:pic>
        <p:nvPicPr>
          <p:cNvPr id="1843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613" y="1095375"/>
            <a:ext cx="8226425" cy="516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pic>
      <p:pic>
        <p:nvPicPr>
          <p:cNvPr id="286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613" y="1095375"/>
            <a:ext cx="8226425" cy="527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pic>
      <p:pic>
        <p:nvPicPr>
          <p:cNvPr id="286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613" y="1095375"/>
            <a:ext cx="8226425" cy="527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pic>
      <p:pic>
        <p:nvPicPr>
          <p:cNvPr id="2867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613" y="1095375"/>
            <a:ext cx="8226425" cy="527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pic>
      <p:pic>
        <p:nvPicPr>
          <p:cNvPr id="2868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0375" y="1095375"/>
            <a:ext cx="8226425" cy="527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pic>
      <p:sp>
        <p:nvSpPr>
          <p:cNvPr id="9" name="5-Point Star 8"/>
          <p:cNvSpPr/>
          <p:nvPr/>
        </p:nvSpPr>
        <p:spPr>
          <a:xfrm flipH="1">
            <a:off x="7315200" y="1295400"/>
            <a:ext cx="228600" cy="228600"/>
          </a:xfrm>
          <a:prstGeom prst="star5">
            <a:avLst/>
          </a:prstGeom>
          <a:solidFill>
            <a:srgbClr val="FFFF00"/>
          </a:solidFill>
          <a:ln>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a:defRPr/>
            </a:pPr>
            <a:endParaRPr lang="en-US" dirty="0">
              <a:solidFill>
                <a:prstClr val="white"/>
              </a:solidFill>
            </a:endParaRPr>
          </a:p>
        </p:txBody>
      </p:sp>
      <p:sp>
        <p:nvSpPr>
          <p:cNvPr id="184330" name="TextBox 9"/>
          <p:cNvSpPr txBox="1">
            <a:spLocks noChangeArrowheads="1"/>
          </p:cNvSpPr>
          <p:nvPr/>
        </p:nvSpPr>
        <p:spPr bwMode="auto">
          <a:xfrm>
            <a:off x="609600" y="6477000"/>
            <a:ext cx="6143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912813" eaLnBrk="0" fontAlgn="base" hangingPunct="0">
              <a:spcBef>
                <a:spcPct val="0"/>
              </a:spcBef>
              <a:spcAft>
                <a:spcPct val="0"/>
              </a:spcAft>
              <a:defRPr>
                <a:solidFill>
                  <a:schemeClr val="tx1"/>
                </a:solidFill>
                <a:latin typeface="Arial" charset="0"/>
                <a:cs typeface="Arial" charset="0"/>
              </a:defRPr>
            </a:lvl6pPr>
            <a:lvl7pPr marL="2971800" indent="-228600" defTabSz="912813" eaLnBrk="0" fontAlgn="base" hangingPunct="0">
              <a:spcBef>
                <a:spcPct val="0"/>
              </a:spcBef>
              <a:spcAft>
                <a:spcPct val="0"/>
              </a:spcAft>
              <a:defRPr>
                <a:solidFill>
                  <a:schemeClr val="tx1"/>
                </a:solidFill>
                <a:latin typeface="Arial" charset="0"/>
                <a:cs typeface="Arial" charset="0"/>
              </a:defRPr>
            </a:lvl7pPr>
            <a:lvl8pPr marL="3429000" indent="-228600" defTabSz="912813" eaLnBrk="0" fontAlgn="base" hangingPunct="0">
              <a:spcBef>
                <a:spcPct val="0"/>
              </a:spcBef>
              <a:spcAft>
                <a:spcPct val="0"/>
              </a:spcAft>
              <a:defRPr>
                <a:solidFill>
                  <a:schemeClr val="tx1"/>
                </a:solidFill>
                <a:latin typeface="Arial" charset="0"/>
                <a:cs typeface="Arial" charset="0"/>
              </a:defRPr>
            </a:lvl8pPr>
            <a:lvl9pPr marL="3886200" indent="-228600" defTabSz="912813"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dirty="0"/>
              <a:t>IPCC</a:t>
            </a:r>
          </a:p>
        </p:txBody>
      </p:sp>
    </p:spTree>
    <p:extLst>
      <p:ext uri="{BB962C8B-B14F-4D97-AF65-F5344CB8AC3E}">
        <p14:creationId xmlns:p14="http://schemas.microsoft.com/office/powerpoint/2010/main" val="365461036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867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867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867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868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38200"/>
            <a:ext cx="9144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Text Box 3"/>
          <p:cNvSpPr txBox="1">
            <a:spLocks noChangeArrowheads="1"/>
          </p:cNvSpPr>
          <p:nvPr/>
        </p:nvSpPr>
        <p:spPr bwMode="auto">
          <a:xfrm>
            <a:off x="152400" y="0"/>
            <a:ext cx="8763000" cy="846382"/>
          </a:xfrm>
          <a:prstGeom prst="rect">
            <a:avLst/>
          </a:prstGeom>
          <a:noFill/>
          <a:ln w="9525">
            <a:noFill/>
            <a:miter lim="800000"/>
            <a:headEnd/>
            <a:tailEnd/>
          </a:ln>
        </p:spPr>
        <p:txBody>
          <a:bodyPr lIns="91435" tIns="45718" rIns="91435" bIns="45718">
            <a:spAutoFit/>
          </a:bodyPr>
          <a:lstStyle/>
          <a:p>
            <a:pPr algn="ctr" defTabSz="914353">
              <a:spcBef>
                <a:spcPts val="600"/>
              </a:spcBef>
              <a:defRPr/>
            </a:pPr>
            <a:r>
              <a:rPr lang="en-US" sz="2000" b="1" cap="small" dirty="0">
                <a:solidFill>
                  <a:srgbClr val="1B2E81"/>
                </a:solidFill>
                <a:latin typeface="Calibri" pitchFamily="34" charset="0"/>
              </a:rPr>
              <a:t>Scientific consensus: </a:t>
            </a:r>
            <a:endParaRPr lang="en-US" sz="1400" b="1" cap="small" dirty="0">
              <a:solidFill>
                <a:srgbClr val="1B2E81"/>
              </a:solidFill>
              <a:latin typeface="Calibri" pitchFamily="34" charset="0"/>
            </a:endParaRPr>
          </a:p>
          <a:p>
            <a:pPr algn="ctr" defTabSz="914353">
              <a:spcBef>
                <a:spcPts val="600"/>
              </a:spcBef>
              <a:defRPr/>
            </a:pPr>
            <a:r>
              <a:rPr lang="en-US" sz="2400" b="1" cap="small" dirty="0" smtClean="0">
                <a:solidFill>
                  <a:srgbClr val="1B2E81"/>
                </a:solidFill>
                <a:latin typeface="Calibri" pitchFamily="34" charset="0"/>
              </a:rPr>
              <a:t>Observed </a:t>
            </a:r>
            <a:r>
              <a:rPr lang="en-US" sz="2400" b="1" cap="small" dirty="0">
                <a:solidFill>
                  <a:srgbClr val="1B2E81"/>
                </a:solidFill>
                <a:latin typeface="Calibri" pitchFamily="34" charset="0"/>
              </a:rPr>
              <a:t>Change in Temperatures Match Computer Projections</a:t>
            </a:r>
            <a:r>
              <a:rPr lang="en-US" sz="2400" b="1" dirty="0">
                <a:solidFill>
                  <a:srgbClr val="000000"/>
                </a:solidFill>
                <a:latin typeface="Calibri" pitchFamily="34" charset="0"/>
              </a:rPr>
              <a:t> </a:t>
            </a:r>
          </a:p>
        </p:txBody>
      </p:sp>
      <p:sp>
        <p:nvSpPr>
          <p:cNvPr id="185348" name="Text Box 4"/>
          <p:cNvSpPr txBox="1">
            <a:spLocks noChangeArrowheads="1"/>
          </p:cNvSpPr>
          <p:nvPr/>
        </p:nvSpPr>
        <p:spPr bwMode="auto">
          <a:xfrm>
            <a:off x="0" y="6172200"/>
            <a:ext cx="9144000" cy="590550"/>
          </a:xfrm>
          <a:prstGeom prst="rect">
            <a:avLst/>
          </a:prstGeom>
          <a:solidFill>
            <a:schemeClr val="bg1"/>
          </a:solidFill>
          <a:ln>
            <a:noFill/>
          </a:ln>
        </p:spPr>
        <p:txBody>
          <a:bodyPr lIns="91435" tIns="45718" rIns="91435" bIns="45718">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912813" eaLnBrk="0" fontAlgn="base" hangingPunct="0">
              <a:spcBef>
                <a:spcPct val="0"/>
              </a:spcBef>
              <a:spcAft>
                <a:spcPct val="0"/>
              </a:spcAft>
              <a:defRPr>
                <a:solidFill>
                  <a:schemeClr val="tx1"/>
                </a:solidFill>
                <a:latin typeface="Arial" charset="0"/>
                <a:cs typeface="Arial" charset="0"/>
              </a:defRPr>
            </a:lvl6pPr>
            <a:lvl7pPr marL="2971800" indent="-228600" defTabSz="912813" eaLnBrk="0" fontAlgn="base" hangingPunct="0">
              <a:spcBef>
                <a:spcPct val="0"/>
              </a:spcBef>
              <a:spcAft>
                <a:spcPct val="0"/>
              </a:spcAft>
              <a:defRPr>
                <a:solidFill>
                  <a:schemeClr val="tx1"/>
                </a:solidFill>
                <a:latin typeface="Arial" charset="0"/>
                <a:cs typeface="Arial" charset="0"/>
              </a:defRPr>
            </a:lvl7pPr>
            <a:lvl8pPr marL="3429000" indent="-228600" defTabSz="912813" eaLnBrk="0" fontAlgn="base" hangingPunct="0">
              <a:spcBef>
                <a:spcPct val="0"/>
              </a:spcBef>
              <a:spcAft>
                <a:spcPct val="0"/>
              </a:spcAft>
              <a:defRPr>
                <a:solidFill>
                  <a:schemeClr val="tx1"/>
                </a:solidFill>
                <a:latin typeface="Arial" charset="0"/>
                <a:cs typeface="Arial" charset="0"/>
              </a:defRPr>
            </a:lvl8pPr>
            <a:lvl9pPr marL="3886200" indent="-228600" defTabSz="912813"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b="1" dirty="0">
                <a:solidFill>
                  <a:srgbClr val="333399"/>
                </a:solidFill>
                <a:latin typeface="Calibri" pitchFamily="34" charset="0"/>
              </a:rPr>
              <a:t>Black lines are </a:t>
            </a:r>
            <a:r>
              <a:rPr lang="en-US" sz="1600" b="1" dirty="0" err="1">
                <a:solidFill>
                  <a:srgbClr val="333399"/>
                </a:solidFill>
                <a:latin typeface="Calibri" pitchFamily="34" charset="0"/>
              </a:rPr>
              <a:t>decadally</a:t>
            </a:r>
            <a:r>
              <a:rPr lang="en-US" sz="1600" b="1" dirty="0">
                <a:solidFill>
                  <a:srgbClr val="333399"/>
                </a:solidFill>
                <a:latin typeface="Calibri" pitchFamily="34" charset="0"/>
              </a:rPr>
              <a:t> averaged observations.  Blue bands are computer models with natural </a:t>
            </a:r>
            <a:r>
              <a:rPr lang="en-US" sz="1600" b="1" dirty="0" err="1">
                <a:solidFill>
                  <a:srgbClr val="333399"/>
                </a:solidFill>
                <a:latin typeface="Calibri" pitchFamily="34" charset="0"/>
              </a:rPr>
              <a:t>forcings</a:t>
            </a:r>
            <a:r>
              <a:rPr lang="en-US" sz="1600" b="1" dirty="0">
                <a:solidFill>
                  <a:srgbClr val="333399"/>
                </a:solidFill>
                <a:latin typeface="Calibri" pitchFamily="34" charset="0"/>
              </a:rPr>
              <a:t> only.  Pink bands are computer models with human + natural </a:t>
            </a:r>
            <a:r>
              <a:rPr lang="en-US" sz="1600" b="1" dirty="0" err="1">
                <a:solidFill>
                  <a:srgbClr val="333399"/>
                </a:solidFill>
                <a:latin typeface="Calibri" pitchFamily="34" charset="0"/>
              </a:rPr>
              <a:t>forcings</a:t>
            </a:r>
            <a:r>
              <a:rPr lang="en-US" sz="1600" b="1" dirty="0">
                <a:solidFill>
                  <a:srgbClr val="333399"/>
                </a:solidFill>
                <a:latin typeface="Calibri" pitchFamily="34" charset="0"/>
              </a:rPr>
              <a:t>.</a:t>
            </a:r>
          </a:p>
        </p:txBody>
      </p:sp>
      <p:sp>
        <p:nvSpPr>
          <p:cNvPr id="185349" name="Text Box 5"/>
          <p:cNvSpPr txBox="1">
            <a:spLocks noChangeArrowheads="1"/>
          </p:cNvSpPr>
          <p:nvPr/>
        </p:nvSpPr>
        <p:spPr bwMode="auto">
          <a:xfrm>
            <a:off x="3733800" y="5638800"/>
            <a:ext cx="2743200"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912813" eaLnBrk="0" fontAlgn="base" hangingPunct="0">
              <a:spcBef>
                <a:spcPct val="0"/>
              </a:spcBef>
              <a:spcAft>
                <a:spcPct val="0"/>
              </a:spcAft>
              <a:defRPr>
                <a:solidFill>
                  <a:schemeClr val="tx1"/>
                </a:solidFill>
                <a:latin typeface="Arial" charset="0"/>
                <a:cs typeface="Arial" charset="0"/>
              </a:defRPr>
            </a:lvl6pPr>
            <a:lvl7pPr marL="2971800" indent="-228600" defTabSz="912813" eaLnBrk="0" fontAlgn="base" hangingPunct="0">
              <a:spcBef>
                <a:spcPct val="0"/>
              </a:spcBef>
              <a:spcAft>
                <a:spcPct val="0"/>
              </a:spcAft>
              <a:defRPr>
                <a:solidFill>
                  <a:schemeClr val="tx1"/>
                </a:solidFill>
                <a:latin typeface="Arial" charset="0"/>
                <a:cs typeface="Arial" charset="0"/>
              </a:defRPr>
            </a:lvl7pPr>
            <a:lvl8pPr marL="3429000" indent="-228600" defTabSz="912813" eaLnBrk="0" fontAlgn="base" hangingPunct="0">
              <a:spcBef>
                <a:spcPct val="0"/>
              </a:spcBef>
              <a:spcAft>
                <a:spcPct val="0"/>
              </a:spcAft>
              <a:defRPr>
                <a:solidFill>
                  <a:schemeClr val="tx1"/>
                </a:solidFill>
                <a:latin typeface="Arial" charset="0"/>
                <a:cs typeface="Arial" charset="0"/>
              </a:defRPr>
            </a:lvl8pPr>
            <a:lvl9pPr marL="3886200" indent="-228600" defTabSz="912813"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a:solidFill>
                  <a:srgbClr val="000000"/>
                </a:solidFill>
                <a:latin typeface="Calibri" pitchFamily="34" charset="0"/>
              </a:rPr>
              <a:t>IPCC AR4 WG1 SPM, 2007</a:t>
            </a:r>
          </a:p>
        </p:txBody>
      </p:sp>
    </p:spTree>
    <p:extLst>
      <p:ext uri="{BB962C8B-B14F-4D97-AF65-F5344CB8AC3E}">
        <p14:creationId xmlns:p14="http://schemas.microsoft.com/office/powerpoint/2010/main" val="2752113294"/>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0" y="5943600"/>
            <a:ext cx="8077200" cy="738664"/>
          </a:xfrm>
          <a:prstGeom prst="rect">
            <a:avLst/>
          </a:prstGeom>
          <a:noFill/>
          <a:ln w="9525">
            <a:noFill/>
            <a:miter lim="800000"/>
            <a:headEnd/>
            <a:tailEnd/>
          </a:ln>
        </p:spPr>
        <p:txBody>
          <a:bodyPr>
            <a:spAutoFit/>
          </a:bodyPr>
          <a:lstStyle/>
          <a:p>
            <a:pPr algn="ctr">
              <a:defRPr/>
            </a:pPr>
            <a:r>
              <a:rPr lang="de-DE" sz="1800" b="1" i="1" dirty="0">
                <a:latin typeface="+mj-lt"/>
                <a:cs typeface="Arial" pitchFamily="34" charset="0"/>
              </a:rPr>
              <a:t>Percentage change in average duration of longest dry period, 30-year average for 2071-2100 compared to that for 1961-1990</a:t>
            </a:r>
            <a:r>
              <a:rPr lang="de-DE" b="1" i="1" dirty="0">
                <a:solidFill>
                  <a:schemeClr val="bg1"/>
                </a:solidFill>
                <a:latin typeface="+mj-lt"/>
                <a:cs typeface="Arial" pitchFamily="34" charset="0"/>
              </a:rPr>
              <a:t>.</a:t>
            </a:r>
          </a:p>
        </p:txBody>
      </p:sp>
      <p:pic>
        <p:nvPicPr>
          <p:cNvPr id="150531" name="Picture 3"/>
          <p:cNvPicPr>
            <a:picLocks noChangeAspect="1" noChangeArrowheads="1"/>
          </p:cNvPicPr>
          <p:nvPr/>
        </p:nvPicPr>
        <p:blipFill>
          <a:blip r:embed="rId3" cstate="print"/>
          <a:srcRect/>
          <a:stretch>
            <a:fillRect/>
          </a:stretch>
        </p:blipFill>
        <p:spPr bwMode="auto">
          <a:xfrm>
            <a:off x="304800" y="1143000"/>
            <a:ext cx="7924800" cy="4800600"/>
          </a:xfrm>
          <a:prstGeom prst="rect">
            <a:avLst/>
          </a:prstGeom>
          <a:noFill/>
          <a:ln w="9525">
            <a:noFill/>
            <a:miter lim="800000"/>
            <a:headEnd/>
            <a:tailEnd/>
          </a:ln>
        </p:spPr>
      </p:pic>
      <p:sp>
        <p:nvSpPr>
          <p:cNvPr id="25604" name="Text Box 4"/>
          <p:cNvSpPr txBox="1">
            <a:spLocks noChangeArrowheads="1"/>
          </p:cNvSpPr>
          <p:nvPr/>
        </p:nvSpPr>
        <p:spPr bwMode="auto">
          <a:xfrm>
            <a:off x="0" y="533400"/>
            <a:ext cx="9144000" cy="400110"/>
          </a:xfrm>
          <a:prstGeom prst="rect">
            <a:avLst/>
          </a:prstGeom>
          <a:solidFill>
            <a:schemeClr val="bg1"/>
          </a:solidFill>
          <a:ln w="9525">
            <a:noFill/>
            <a:miter lim="800000"/>
            <a:headEnd/>
            <a:tailEnd/>
          </a:ln>
        </p:spPr>
        <p:txBody>
          <a:bodyPr wrap="square">
            <a:spAutoFit/>
          </a:bodyPr>
          <a:lstStyle/>
          <a:p>
            <a:pPr algn="ctr">
              <a:defRPr/>
            </a:pPr>
            <a:r>
              <a:rPr lang="de-DE" sz="2000" b="1" dirty="0">
                <a:solidFill>
                  <a:schemeClr val="tx2"/>
                </a:solidFill>
                <a:latin typeface="Comic Sans MS" pitchFamily="66" charset="0"/>
                <a:cs typeface="Arial" pitchFamily="34" charset="0"/>
              </a:rPr>
              <a:t>Drought projections for IPCC‘s A1B scenario</a:t>
            </a:r>
          </a:p>
        </p:txBody>
      </p:sp>
      <p:sp>
        <p:nvSpPr>
          <p:cNvPr id="25605" name="Text Box 5"/>
          <p:cNvSpPr txBox="1">
            <a:spLocks noChangeArrowheads="1"/>
          </p:cNvSpPr>
          <p:nvPr/>
        </p:nvSpPr>
        <p:spPr bwMode="auto">
          <a:xfrm>
            <a:off x="228600" y="0"/>
            <a:ext cx="8763000" cy="584775"/>
          </a:xfrm>
          <a:prstGeom prst="rect">
            <a:avLst/>
          </a:prstGeom>
          <a:noFill/>
          <a:ln w="9525">
            <a:noFill/>
            <a:miter lim="800000"/>
            <a:headEnd/>
            <a:tailEnd/>
          </a:ln>
        </p:spPr>
        <p:txBody>
          <a:bodyPr wrap="square">
            <a:spAutoFit/>
          </a:bodyPr>
          <a:lstStyle/>
          <a:p>
            <a:pPr algn="ctr">
              <a:spcBef>
                <a:spcPct val="50000"/>
              </a:spcBef>
              <a:defRPr/>
            </a:pPr>
            <a:r>
              <a:rPr lang="en-US" sz="3200" b="1" dirty="0">
                <a:solidFill>
                  <a:schemeClr val="tx2"/>
                </a:solidFill>
                <a:latin typeface="Comic Sans MS" pitchFamily="66" charset="0"/>
                <a:cs typeface="Arial" pitchFamily="34" charset="0"/>
              </a:rPr>
              <a:t>Where we’re headed:  Droughts</a:t>
            </a:r>
          </a:p>
        </p:txBody>
      </p:sp>
      <p:sp>
        <p:nvSpPr>
          <p:cNvPr id="150534" name="Oval 5"/>
          <p:cNvSpPr>
            <a:spLocks noChangeArrowheads="1"/>
          </p:cNvSpPr>
          <p:nvPr/>
        </p:nvSpPr>
        <p:spPr bwMode="auto">
          <a:xfrm>
            <a:off x="4038600" y="1828800"/>
            <a:ext cx="1447800" cy="762000"/>
          </a:xfrm>
          <a:prstGeom prst="ellipse">
            <a:avLst/>
          </a:prstGeom>
          <a:noFill/>
          <a:ln w="38100" algn="ctr">
            <a:solidFill>
              <a:srgbClr val="C00000"/>
            </a:solidFill>
            <a:round/>
            <a:headEnd/>
            <a:tailEnd/>
          </a:ln>
        </p:spPr>
        <p:txBody>
          <a:bodyPr/>
          <a:lstStyle/>
          <a:p>
            <a:endParaRPr lang="en-US" dirty="0"/>
          </a:p>
        </p:txBody>
      </p:sp>
      <p:sp>
        <p:nvSpPr>
          <p:cNvPr id="150535" name="Oval 6"/>
          <p:cNvSpPr>
            <a:spLocks noChangeArrowheads="1"/>
          </p:cNvSpPr>
          <p:nvPr/>
        </p:nvSpPr>
        <p:spPr bwMode="auto">
          <a:xfrm>
            <a:off x="4343400" y="2971800"/>
            <a:ext cx="914400" cy="1143000"/>
          </a:xfrm>
          <a:prstGeom prst="ellipse">
            <a:avLst/>
          </a:prstGeom>
          <a:noFill/>
          <a:ln w="38100" algn="ctr">
            <a:solidFill>
              <a:srgbClr val="C00000"/>
            </a:solidFill>
            <a:round/>
            <a:headEnd/>
            <a:tailEnd/>
          </a:ln>
        </p:spPr>
        <p:txBody>
          <a:bodyPr/>
          <a:lstStyle/>
          <a:p>
            <a:endParaRPr lang="en-US" dirty="0"/>
          </a:p>
        </p:txBody>
      </p:sp>
      <p:sp>
        <p:nvSpPr>
          <p:cNvPr id="150536" name="Oval 7"/>
          <p:cNvSpPr>
            <a:spLocks noChangeArrowheads="1"/>
          </p:cNvSpPr>
          <p:nvPr/>
        </p:nvSpPr>
        <p:spPr bwMode="auto">
          <a:xfrm>
            <a:off x="6019800" y="2835965"/>
            <a:ext cx="1600200" cy="1507435"/>
          </a:xfrm>
          <a:prstGeom prst="ellipse">
            <a:avLst/>
          </a:prstGeom>
          <a:noFill/>
          <a:ln w="38100" algn="ctr">
            <a:solidFill>
              <a:srgbClr val="C00000"/>
            </a:solidFill>
            <a:round/>
            <a:headEnd/>
            <a:tailEnd/>
          </a:ln>
        </p:spPr>
        <p:txBody>
          <a:bodyPr/>
          <a:lstStyle/>
          <a:p>
            <a:endParaRPr lang="en-US" dirty="0"/>
          </a:p>
        </p:txBody>
      </p:sp>
      <p:sp>
        <p:nvSpPr>
          <p:cNvPr id="150537" name="Oval 8"/>
          <p:cNvSpPr>
            <a:spLocks noChangeArrowheads="1"/>
          </p:cNvSpPr>
          <p:nvPr/>
        </p:nvSpPr>
        <p:spPr bwMode="auto">
          <a:xfrm rot="2761163">
            <a:off x="1748501" y="2287652"/>
            <a:ext cx="1143000" cy="685800"/>
          </a:xfrm>
          <a:prstGeom prst="ellipse">
            <a:avLst/>
          </a:prstGeom>
          <a:noFill/>
          <a:ln w="38100" algn="ctr">
            <a:solidFill>
              <a:srgbClr val="C00000"/>
            </a:solidFill>
            <a:round/>
            <a:headEnd/>
            <a:tailEnd/>
          </a:ln>
        </p:spPr>
        <p:txBody>
          <a:bodyPr/>
          <a:lstStyle/>
          <a:p>
            <a:endParaRPr lang="en-US" dirty="0"/>
          </a:p>
        </p:txBody>
      </p:sp>
      <p:sp>
        <p:nvSpPr>
          <p:cNvPr id="150538" name="Oval 9"/>
          <p:cNvSpPr>
            <a:spLocks noChangeArrowheads="1"/>
          </p:cNvSpPr>
          <p:nvPr/>
        </p:nvSpPr>
        <p:spPr bwMode="auto">
          <a:xfrm>
            <a:off x="2743200" y="2971800"/>
            <a:ext cx="762000" cy="990600"/>
          </a:xfrm>
          <a:prstGeom prst="ellipse">
            <a:avLst/>
          </a:prstGeom>
          <a:noFill/>
          <a:ln w="38100" algn="ctr">
            <a:solidFill>
              <a:srgbClr val="C00000"/>
            </a:solidFill>
            <a:round/>
            <a:headEnd/>
            <a:tailEnd/>
          </a:ln>
        </p:spPr>
        <p:txBody>
          <a:bodyPr/>
          <a:lstStyle/>
          <a:p>
            <a:endParaRPr lang="en-US" dirty="0"/>
          </a:p>
        </p:txBody>
      </p:sp>
    </p:spTree>
    <p:extLst>
      <p:ext uri="{BB962C8B-B14F-4D97-AF65-F5344CB8AC3E}">
        <p14:creationId xmlns:p14="http://schemas.microsoft.com/office/powerpoint/2010/main" val="3477577827"/>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45160"/>
          </a:xfrm>
          <a:solidFill>
            <a:schemeClr val="bg1"/>
          </a:solidFill>
        </p:spPr>
        <p:txBody>
          <a:bodyPr/>
          <a:lstStyle/>
          <a:p>
            <a:pPr algn="ctr"/>
            <a:r>
              <a:rPr lang="en-US" dirty="0" smtClean="0">
                <a:solidFill>
                  <a:srgbClr val="FF0000"/>
                </a:solidFill>
                <a:latin typeface="Comic Sans MS" pitchFamily="66" charset="0"/>
              </a:rPr>
              <a:t>Introduction</a:t>
            </a:r>
            <a:br>
              <a:rPr lang="en-US" dirty="0" smtClean="0">
                <a:solidFill>
                  <a:srgbClr val="FF0000"/>
                </a:solidFill>
                <a:latin typeface="Comic Sans MS" pitchFamily="66" charset="0"/>
              </a:rPr>
            </a:br>
            <a:r>
              <a:rPr lang="en-US" sz="2400" dirty="0" smtClean="0">
                <a:solidFill>
                  <a:srgbClr val="FF0000"/>
                </a:solidFill>
                <a:latin typeface="Comic Sans MS" pitchFamily="66" charset="0"/>
              </a:rPr>
              <a:t>24 month animation—USDM </a:t>
            </a:r>
            <a:endParaRPr lang="en-US" sz="2400" dirty="0">
              <a:solidFill>
                <a:srgbClr val="FF0000"/>
              </a:solidFill>
              <a:latin typeface="Comic Sans MS" pitchFamily="66"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354" y="868960"/>
            <a:ext cx="8132446" cy="5912840"/>
          </a:xfrm>
          <a:prstGeom prst="rect">
            <a:avLst/>
          </a:prstGeom>
        </p:spPr>
      </p:pic>
    </p:spTree>
    <p:extLst>
      <p:ext uri="{BB962C8B-B14F-4D97-AF65-F5344CB8AC3E}">
        <p14:creationId xmlns:p14="http://schemas.microsoft.com/office/powerpoint/2010/main" val="2238985120"/>
      </p:ext>
    </p:extLst>
  </p:cSld>
  <p:clrMapOvr>
    <a:masterClrMapping/>
  </p:clrMapOvr>
  <p:transition spd="slow">
    <p:pull/>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2"/>
          <p:cNvSpPr>
            <a:spLocks noChangeArrowheads="1"/>
          </p:cNvSpPr>
          <p:nvPr/>
        </p:nvSpPr>
        <p:spPr bwMode="auto">
          <a:xfrm>
            <a:off x="0" y="6477000"/>
            <a:ext cx="9144000" cy="381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tr-TR" sz="1800">
              <a:solidFill>
                <a:srgbClr val="003366"/>
              </a:solidFill>
              <a:latin typeface="Arial" charset="0"/>
              <a:cs typeface="Arial" charset="0"/>
            </a:endParaRPr>
          </a:p>
        </p:txBody>
      </p:sp>
      <p:sp>
        <p:nvSpPr>
          <p:cNvPr id="6147" name="AutoShape 2"/>
          <p:cNvSpPr>
            <a:spLocks noGrp="1" noChangeArrowheads="1"/>
          </p:cNvSpPr>
          <p:nvPr>
            <p:ph type="title"/>
          </p:nvPr>
        </p:nvSpPr>
        <p:spPr bwMode="auto">
          <a:xfrm>
            <a:off x="152400" y="0"/>
            <a:ext cx="8839200" cy="1143000"/>
          </a:xfrm>
          <a:prstGeom prst="roundRect">
            <a:avLst>
              <a:gd name="adj" fmla="val 16667"/>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r>
              <a:rPr lang="fr-FR" sz="3500" dirty="0" smtClean="0">
                <a:solidFill>
                  <a:srgbClr val="FF0000"/>
                </a:solidFill>
                <a:latin typeface="Comic Sans MS" pitchFamily="66" charset="0"/>
                <a:cs typeface="Times New Roman" charset="0"/>
              </a:rPr>
              <a:t>Global Drought Potential, 2000-2098</a:t>
            </a:r>
            <a:endParaRPr lang="en-US" sz="3500" dirty="0" smtClean="0">
              <a:solidFill>
                <a:srgbClr val="FF0000"/>
              </a:solidFill>
              <a:latin typeface="Comic Sans MS" pitchFamily="66" charset="0"/>
              <a:cs typeface="Times New Roman" charset="0"/>
            </a:endParaRPr>
          </a:p>
        </p:txBody>
      </p:sp>
      <p:pic>
        <p:nvPicPr>
          <p:cNvPr id="8196" name="Picture 4" descr="2090-2099wOceanLabe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55738"/>
            <a:ext cx="9144000" cy="516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8" descr="2060-2069wOceanLabe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50975"/>
            <a:ext cx="9144000" cy="516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Picture 9" descr="2030-2039wOceanLabel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47800"/>
            <a:ext cx="9144000" cy="517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 name="Picture 10" descr="2000-2009wOceanLabel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447800"/>
            <a:ext cx="9144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2" name="Text Box 11"/>
          <p:cNvSpPr txBox="1">
            <a:spLocks noChangeArrowheads="1"/>
          </p:cNvSpPr>
          <p:nvPr/>
        </p:nvSpPr>
        <p:spPr bwMode="auto">
          <a:xfrm>
            <a:off x="0" y="6589713"/>
            <a:ext cx="914400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Franklin Gothic Medium" pitchFamily="34" charset="0"/>
                <a:cs typeface="Times New Roman" charset="0"/>
              </a:defRPr>
            </a:lvl1pPr>
            <a:lvl2pPr marL="742950" indent="-285750" eaLnBrk="0" hangingPunct="0">
              <a:defRPr sz="2400">
                <a:solidFill>
                  <a:schemeClr val="tx1"/>
                </a:solidFill>
                <a:latin typeface="Franklin Gothic Medium" pitchFamily="34" charset="0"/>
                <a:cs typeface="Times New Roman" charset="0"/>
              </a:defRPr>
            </a:lvl2pPr>
            <a:lvl3pPr marL="1143000" indent="-228600" eaLnBrk="0" hangingPunct="0">
              <a:defRPr sz="2400">
                <a:solidFill>
                  <a:schemeClr val="tx1"/>
                </a:solidFill>
                <a:latin typeface="Franklin Gothic Medium" pitchFamily="34" charset="0"/>
                <a:cs typeface="Times New Roman" charset="0"/>
              </a:defRPr>
            </a:lvl3pPr>
            <a:lvl4pPr marL="1600200" indent="-228600" eaLnBrk="0" hangingPunct="0">
              <a:defRPr sz="2400">
                <a:solidFill>
                  <a:schemeClr val="tx1"/>
                </a:solidFill>
                <a:latin typeface="Franklin Gothic Medium" pitchFamily="34" charset="0"/>
                <a:cs typeface="Times New Roman" charset="0"/>
              </a:defRPr>
            </a:lvl4pPr>
            <a:lvl5pPr marL="2057400" indent="-228600" eaLnBrk="0" hangingPunct="0">
              <a:defRPr sz="2400">
                <a:solidFill>
                  <a:schemeClr val="tx1"/>
                </a:solidFill>
                <a:latin typeface="Franklin Gothic Medium" pitchFamily="34" charset="0"/>
                <a:cs typeface="Times New Roman" charset="0"/>
              </a:defRPr>
            </a:lvl5pPr>
            <a:lvl6pPr marL="2514600" indent="-228600" eaLnBrk="0" fontAlgn="base" hangingPunct="0">
              <a:spcBef>
                <a:spcPct val="0"/>
              </a:spcBef>
              <a:spcAft>
                <a:spcPct val="0"/>
              </a:spcAft>
              <a:defRPr sz="2400">
                <a:solidFill>
                  <a:schemeClr val="tx1"/>
                </a:solidFill>
                <a:latin typeface="Franklin Gothic Medium" pitchFamily="34" charset="0"/>
                <a:cs typeface="Times New Roman" charset="0"/>
              </a:defRPr>
            </a:lvl6pPr>
            <a:lvl7pPr marL="2971800" indent="-228600" eaLnBrk="0" fontAlgn="base" hangingPunct="0">
              <a:spcBef>
                <a:spcPct val="0"/>
              </a:spcBef>
              <a:spcAft>
                <a:spcPct val="0"/>
              </a:spcAft>
              <a:defRPr sz="2400">
                <a:solidFill>
                  <a:schemeClr val="tx1"/>
                </a:solidFill>
                <a:latin typeface="Franklin Gothic Medium" pitchFamily="34" charset="0"/>
                <a:cs typeface="Times New Roman" charset="0"/>
              </a:defRPr>
            </a:lvl7pPr>
            <a:lvl8pPr marL="3429000" indent="-228600" eaLnBrk="0" fontAlgn="base" hangingPunct="0">
              <a:spcBef>
                <a:spcPct val="0"/>
              </a:spcBef>
              <a:spcAft>
                <a:spcPct val="0"/>
              </a:spcAft>
              <a:defRPr sz="2400">
                <a:solidFill>
                  <a:schemeClr val="tx1"/>
                </a:solidFill>
                <a:latin typeface="Franklin Gothic Medium" pitchFamily="34" charset="0"/>
                <a:cs typeface="Times New Roman" charset="0"/>
              </a:defRPr>
            </a:lvl8pPr>
            <a:lvl9pPr marL="3886200" indent="-228600" eaLnBrk="0" fontAlgn="base" hangingPunct="0">
              <a:spcBef>
                <a:spcPct val="0"/>
              </a:spcBef>
              <a:spcAft>
                <a:spcPct val="0"/>
              </a:spcAft>
              <a:defRPr sz="2400">
                <a:solidFill>
                  <a:schemeClr val="tx1"/>
                </a:solidFill>
                <a:latin typeface="Franklin Gothic Medium" pitchFamily="34" charset="0"/>
                <a:cs typeface="Times New Roman" charset="0"/>
              </a:defRPr>
            </a:lvl9pPr>
          </a:lstStyle>
          <a:p>
            <a:pPr algn="ctr" eaLnBrk="1" hangingPunct="1"/>
            <a:r>
              <a:rPr lang="fr-FR" sz="1100" i="1" dirty="0">
                <a:solidFill>
                  <a:srgbClr val="003366"/>
                </a:solidFill>
                <a:latin typeface="Arial Narrow" pitchFamily="34" charset="0"/>
                <a:cs typeface="Arial" charset="0"/>
              </a:rPr>
              <a:t>Source : University Corporation for Atmospheric Research - </a:t>
            </a:r>
            <a:r>
              <a:rPr lang="fr-FR" sz="1100" dirty="0">
                <a:solidFill>
                  <a:srgbClr val="003366"/>
                </a:solidFill>
                <a:latin typeface="Arial Narrow" pitchFamily="34" charset="0"/>
                <a:cs typeface="Arial" charset="0"/>
                <a:hlinkClick r:id="rId6"/>
              </a:rPr>
              <a:t>http://www2.ucar.edu/news/2904/climate-change-drought-may-threaten-much-globe-within-decades</a:t>
            </a:r>
            <a:endParaRPr lang="en-US" sz="1100" i="1" dirty="0">
              <a:solidFill>
                <a:srgbClr val="003366"/>
              </a:solidFill>
              <a:latin typeface="Arial Narrow" pitchFamily="34" charset="0"/>
              <a:cs typeface="Arial" charset="0"/>
            </a:endParaRPr>
          </a:p>
        </p:txBody>
      </p:sp>
    </p:spTree>
    <p:extLst>
      <p:ext uri="{BB962C8B-B14F-4D97-AF65-F5344CB8AC3E}">
        <p14:creationId xmlns:p14="http://schemas.microsoft.com/office/powerpoint/2010/main" val="13176349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20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0"/>
                                          </p:stCondLst>
                                        </p:cTn>
                                        <p:tgtEl>
                                          <p:spTgt spid="8202"/>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820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xit" presetSubtype="0" fill="hold" nodeType="clickEffect">
                                  <p:stCondLst>
                                    <p:cond delay="0"/>
                                  </p:stCondLst>
                                  <p:childTnLst>
                                    <p:set>
                                      <p:cBhvr>
                                        <p:cTn id="16" dur="1" fill="hold">
                                          <p:stCondLst>
                                            <p:cond delay="0"/>
                                          </p:stCondLst>
                                        </p:cTn>
                                        <p:tgtEl>
                                          <p:spTgt spid="8201"/>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820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nodeType="clickEffect">
                                  <p:stCondLst>
                                    <p:cond delay="0"/>
                                  </p:stCondLst>
                                  <p:childTnLst>
                                    <p:set>
                                      <p:cBhvr>
                                        <p:cTn id="22" dur="1" fill="hold">
                                          <p:stCondLst>
                                            <p:cond delay="0"/>
                                          </p:stCondLst>
                                        </p:cTn>
                                        <p:tgtEl>
                                          <p:spTgt spid="8200"/>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8196"/>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xit" presetSubtype="0" fill="hold" nodeType="clickEffect">
                                  <p:stCondLst>
                                    <p:cond delay="0"/>
                                  </p:stCondLst>
                                  <p:childTnLst>
                                    <p:set>
                                      <p:cBhvr>
                                        <p:cTn id="28" dur="1" fill="hold">
                                          <p:stCondLst>
                                            <p:cond delay="0"/>
                                          </p:stCondLst>
                                        </p:cTn>
                                        <p:tgtEl>
                                          <p:spTgt spid="819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0" y="0"/>
            <a:ext cx="9144000" cy="1143000"/>
          </a:xfrm>
          <a:solidFill>
            <a:schemeClr val="bg1"/>
          </a:solidFill>
        </p:spPr>
        <p:txBody>
          <a:bodyPr/>
          <a:lstStyle/>
          <a:p>
            <a:pPr algn="ctr" eaLnBrk="1" hangingPunct="1"/>
            <a:r>
              <a:rPr lang="en-US" sz="3200" dirty="0" smtClean="0">
                <a:solidFill>
                  <a:srgbClr val="FF0000"/>
                </a:solidFill>
                <a:latin typeface="Comic Sans MS" pitchFamily="66" charset="0"/>
              </a:rPr>
              <a:t>Mean Temperature Increase &amp; Impact on Extreme Temperatures</a:t>
            </a:r>
          </a:p>
        </p:txBody>
      </p:sp>
      <p:pic>
        <p:nvPicPr>
          <p:cNvPr id="22531" name="Picture 3" descr="TS-Box5_FI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752600"/>
            <a:ext cx="8686800" cy="41497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8922791"/>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954" name="Line 2"/>
          <p:cNvSpPr>
            <a:spLocks noChangeShapeType="1"/>
          </p:cNvSpPr>
          <p:nvPr/>
        </p:nvSpPr>
        <p:spPr bwMode="auto">
          <a:xfrm flipH="1" flipV="1">
            <a:off x="2781300" y="3097213"/>
            <a:ext cx="2743200" cy="1600200"/>
          </a:xfrm>
          <a:prstGeom prst="line">
            <a:avLst/>
          </a:prstGeom>
          <a:noFill/>
          <a:ln w="9525">
            <a:noFill/>
            <a:round/>
            <a:headEnd/>
            <a:tailEnd type="triangle" w="med" len="med"/>
          </a:ln>
          <a:effectLst/>
        </p:spPr>
        <p:txBody>
          <a:bodyPr wrap="none" anchor="ctr">
            <a:spAutoFit/>
          </a:bodyPr>
          <a:lstStyle/>
          <a:p>
            <a:endParaRPr lang="en-US" dirty="0"/>
          </a:p>
        </p:txBody>
      </p:sp>
      <p:sp>
        <p:nvSpPr>
          <p:cNvPr id="765955" name="Text Box 3"/>
          <p:cNvSpPr txBox="1">
            <a:spLocks noChangeArrowheads="1"/>
          </p:cNvSpPr>
          <p:nvPr/>
        </p:nvSpPr>
        <p:spPr bwMode="auto">
          <a:xfrm>
            <a:off x="588963" y="990600"/>
            <a:ext cx="3144837" cy="1778000"/>
          </a:xfrm>
          <a:prstGeom prst="rect">
            <a:avLst/>
          </a:prstGeom>
          <a:solidFill>
            <a:srgbClr val="FFFF99"/>
          </a:solidFill>
          <a:ln w="9525" algn="ctr">
            <a:solidFill>
              <a:schemeClr val="tx1"/>
            </a:solidFill>
            <a:miter lim="800000"/>
            <a:headEnd/>
            <a:tailEnd/>
          </a:ln>
          <a:effectLst/>
        </p:spPr>
        <p:txBody>
          <a:bodyPr>
            <a:spAutoFit/>
          </a:bodyPr>
          <a:lstStyle/>
          <a:p>
            <a:pPr marL="363538" indent="-363538" eaLnBrk="0" hangingPunct="0">
              <a:spcBef>
                <a:spcPct val="50000"/>
              </a:spcBef>
            </a:pPr>
            <a:r>
              <a:rPr lang="de-DE" sz="2000" b="1">
                <a:effectLst>
                  <a:outerShdw blurRad="38100" dist="38100" dir="2700000" algn="tl">
                    <a:srgbClr val="FFFFFF"/>
                  </a:outerShdw>
                </a:effectLst>
              </a:rPr>
              <a:t>Impacts of Global Climate Change:</a:t>
            </a:r>
          </a:p>
          <a:p>
            <a:pPr marL="363538" indent="-363538" eaLnBrk="0" hangingPunct="0">
              <a:spcBef>
                <a:spcPct val="50000"/>
              </a:spcBef>
            </a:pPr>
            <a:r>
              <a:rPr lang="en-GB" sz="2000" b="1" dirty="0">
                <a:effectLst>
                  <a:outerShdw blurRad="38100" dist="38100" dir="2700000" algn="tl">
                    <a:srgbClr val="FFFFFF"/>
                  </a:outerShdw>
                </a:effectLst>
              </a:rPr>
              <a:t>Increased frequency of extreme weather events</a:t>
            </a:r>
            <a:endParaRPr lang="de-DE" sz="2000" b="1">
              <a:effectLst>
                <a:outerShdw blurRad="38100" dist="38100" dir="2700000" algn="tl">
                  <a:srgbClr val="FFFFFF"/>
                </a:outerShdw>
              </a:effectLst>
            </a:endParaRPr>
          </a:p>
        </p:txBody>
      </p:sp>
      <p:sp>
        <p:nvSpPr>
          <p:cNvPr id="765957" name="Line 5"/>
          <p:cNvSpPr>
            <a:spLocks noChangeShapeType="1"/>
          </p:cNvSpPr>
          <p:nvPr/>
        </p:nvSpPr>
        <p:spPr bwMode="auto">
          <a:xfrm flipH="1" flipV="1">
            <a:off x="3865563" y="3094038"/>
            <a:ext cx="2743200" cy="1600200"/>
          </a:xfrm>
          <a:prstGeom prst="line">
            <a:avLst/>
          </a:prstGeom>
          <a:noFill/>
          <a:ln w="9525">
            <a:noFill/>
            <a:round/>
            <a:headEnd/>
            <a:tailEnd type="triangle" w="med" len="med"/>
          </a:ln>
          <a:effectLst/>
        </p:spPr>
        <p:txBody>
          <a:bodyPr wrap="none" anchor="ctr">
            <a:spAutoFit/>
          </a:bodyPr>
          <a:lstStyle/>
          <a:p>
            <a:endParaRPr lang="en-US" dirty="0"/>
          </a:p>
        </p:txBody>
      </p:sp>
      <p:grpSp>
        <p:nvGrpSpPr>
          <p:cNvPr id="2" name="Group 6"/>
          <p:cNvGrpSpPr>
            <a:grpSpLocks/>
          </p:cNvGrpSpPr>
          <p:nvPr/>
        </p:nvGrpSpPr>
        <p:grpSpPr bwMode="auto">
          <a:xfrm>
            <a:off x="4848225" y="700089"/>
            <a:ext cx="1400175" cy="1036638"/>
            <a:chOff x="828" y="1776"/>
            <a:chExt cx="882" cy="653"/>
          </a:xfrm>
        </p:grpSpPr>
        <p:sp>
          <p:nvSpPr>
            <p:cNvPr id="765959" name="AutoShape 7"/>
            <p:cNvSpPr>
              <a:spLocks noChangeArrowheads="1"/>
            </p:cNvSpPr>
            <p:nvPr/>
          </p:nvSpPr>
          <p:spPr bwMode="auto">
            <a:xfrm>
              <a:off x="828" y="1776"/>
              <a:ext cx="864" cy="576"/>
            </a:xfrm>
            <a:prstGeom prst="pentagon">
              <a:avLst/>
            </a:prstGeom>
            <a:gradFill rotWithShape="0">
              <a:gsLst>
                <a:gs pos="0">
                  <a:schemeClr val="accent1"/>
                </a:gs>
                <a:gs pos="50000">
                  <a:srgbClr val="FFFFFF"/>
                </a:gs>
                <a:gs pos="100000">
                  <a:schemeClr val="accent1"/>
                </a:gs>
              </a:gsLst>
              <a:lin ang="2700000" scaled="1"/>
            </a:gradFill>
            <a:ln w="9525">
              <a:solidFill>
                <a:srgbClr val="FF0000"/>
              </a:solidFill>
              <a:miter lim="800000"/>
              <a:headEnd/>
              <a:tailEnd/>
            </a:ln>
            <a:effectLst>
              <a:outerShdw dist="35921" dir="2700000" algn="ctr" rotWithShape="0">
                <a:schemeClr val="bg2"/>
              </a:outerShdw>
            </a:effectLst>
          </p:spPr>
          <p:txBody>
            <a:bodyPr anchor="ctr">
              <a:spAutoFit/>
            </a:bodyPr>
            <a:lstStyle/>
            <a:p>
              <a:endParaRPr lang="en-US" dirty="0"/>
            </a:p>
          </p:txBody>
        </p:sp>
        <p:sp>
          <p:nvSpPr>
            <p:cNvPr id="765960" name="Text Box 8"/>
            <p:cNvSpPr txBox="1">
              <a:spLocks noChangeArrowheads="1"/>
            </p:cNvSpPr>
            <p:nvPr/>
          </p:nvSpPr>
          <p:spPr bwMode="auto">
            <a:xfrm>
              <a:off x="894" y="1911"/>
              <a:ext cx="816" cy="518"/>
            </a:xfrm>
            <a:prstGeom prst="rect">
              <a:avLst/>
            </a:prstGeom>
            <a:noFill/>
            <a:ln w="9525">
              <a:noFill/>
              <a:miter lim="800000"/>
              <a:headEnd/>
              <a:tailEnd/>
            </a:ln>
            <a:effectLst>
              <a:outerShdw dist="35921" dir="2700000" algn="ctr" rotWithShape="0">
                <a:schemeClr val="bg2"/>
              </a:outerShdw>
            </a:effectLst>
          </p:spPr>
          <p:txBody>
            <a:bodyPr>
              <a:spAutoFit/>
            </a:bodyPr>
            <a:lstStyle/>
            <a:p>
              <a:pPr eaLnBrk="0" hangingPunct="0">
                <a:spcBef>
                  <a:spcPct val="50000"/>
                </a:spcBef>
              </a:pPr>
              <a:r>
                <a:rPr lang="en-GB" b="1" dirty="0">
                  <a:solidFill>
                    <a:srgbClr val="080808"/>
                  </a:solidFill>
                </a:rPr>
                <a:t>Storms</a:t>
              </a:r>
              <a:r>
                <a:rPr lang="en-GB" b="1" dirty="0">
                  <a:solidFill>
                    <a:srgbClr val="080808"/>
                  </a:solidFill>
                  <a:latin typeface="Times New Roman" pitchFamily="18" charset="0"/>
                </a:rPr>
                <a:t/>
              </a:r>
              <a:br>
                <a:rPr lang="en-GB" b="1" dirty="0">
                  <a:solidFill>
                    <a:srgbClr val="080808"/>
                  </a:solidFill>
                  <a:latin typeface="Times New Roman" pitchFamily="18" charset="0"/>
                </a:rPr>
              </a:br>
              <a:endParaRPr lang="en-GB" b="1" dirty="0">
                <a:solidFill>
                  <a:srgbClr val="080808"/>
                </a:solidFill>
                <a:latin typeface="Times New Roman" pitchFamily="18" charset="0"/>
              </a:endParaRPr>
            </a:p>
          </p:txBody>
        </p:sp>
      </p:grpSp>
      <p:grpSp>
        <p:nvGrpSpPr>
          <p:cNvPr id="3" name="Group 9"/>
          <p:cNvGrpSpPr>
            <a:grpSpLocks/>
          </p:cNvGrpSpPr>
          <p:nvPr/>
        </p:nvGrpSpPr>
        <p:grpSpPr bwMode="auto">
          <a:xfrm>
            <a:off x="4787900" y="2514600"/>
            <a:ext cx="1512888" cy="914400"/>
            <a:chOff x="336" y="2496"/>
            <a:chExt cx="864" cy="576"/>
          </a:xfrm>
        </p:grpSpPr>
        <p:sp>
          <p:nvSpPr>
            <p:cNvPr id="765962" name="AutoShape 10"/>
            <p:cNvSpPr>
              <a:spLocks noChangeArrowheads="1"/>
            </p:cNvSpPr>
            <p:nvPr/>
          </p:nvSpPr>
          <p:spPr bwMode="auto">
            <a:xfrm>
              <a:off x="336" y="2496"/>
              <a:ext cx="864" cy="576"/>
            </a:xfrm>
            <a:prstGeom prst="pentagon">
              <a:avLst/>
            </a:prstGeom>
            <a:gradFill rotWithShape="0">
              <a:gsLst>
                <a:gs pos="0">
                  <a:schemeClr val="accent1"/>
                </a:gs>
                <a:gs pos="50000">
                  <a:srgbClr val="FFFFFF"/>
                </a:gs>
                <a:gs pos="100000">
                  <a:schemeClr val="accent1"/>
                </a:gs>
              </a:gsLst>
              <a:lin ang="2700000" scaled="1"/>
            </a:gradFill>
            <a:ln w="9525">
              <a:solidFill>
                <a:srgbClr val="FF0000"/>
              </a:solidFill>
              <a:miter lim="800000"/>
              <a:headEnd/>
              <a:tailEnd/>
            </a:ln>
            <a:effectLst>
              <a:outerShdw dist="35921" dir="2700000" algn="ctr" rotWithShape="0">
                <a:schemeClr val="bg2"/>
              </a:outerShdw>
            </a:effectLst>
          </p:spPr>
          <p:txBody>
            <a:bodyPr anchor="ctr">
              <a:spAutoFit/>
            </a:bodyPr>
            <a:lstStyle/>
            <a:p>
              <a:endParaRPr lang="en-US" dirty="0"/>
            </a:p>
          </p:txBody>
        </p:sp>
        <p:sp>
          <p:nvSpPr>
            <p:cNvPr id="765963" name="Text Box 11"/>
            <p:cNvSpPr txBox="1">
              <a:spLocks noChangeArrowheads="1"/>
            </p:cNvSpPr>
            <p:nvPr/>
          </p:nvSpPr>
          <p:spPr bwMode="auto">
            <a:xfrm>
              <a:off x="420" y="2664"/>
              <a:ext cx="720" cy="288"/>
            </a:xfrm>
            <a:prstGeom prst="rect">
              <a:avLst/>
            </a:prstGeom>
            <a:noFill/>
            <a:ln w="9525">
              <a:noFill/>
              <a:miter lim="800000"/>
              <a:headEnd/>
              <a:tailEnd/>
            </a:ln>
            <a:effectLst>
              <a:outerShdw dist="35921" dir="2700000" algn="ctr" rotWithShape="0">
                <a:schemeClr val="bg2"/>
              </a:outerShdw>
            </a:effectLst>
          </p:spPr>
          <p:txBody>
            <a:bodyPr>
              <a:spAutoFit/>
            </a:bodyPr>
            <a:lstStyle/>
            <a:p>
              <a:pPr eaLnBrk="0" hangingPunct="0">
                <a:spcBef>
                  <a:spcPct val="50000"/>
                </a:spcBef>
              </a:pPr>
              <a:r>
                <a:rPr lang="en-GB" b="1" dirty="0">
                  <a:solidFill>
                    <a:srgbClr val="080808"/>
                  </a:solidFill>
                </a:rPr>
                <a:t>Floods</a:t>
              </a:r>
            </a:p>
          </p:txBody>
        </p:sp>
      </p:grpSp>
      <p:grpSp>
        <p:nvGrpSpPr>
          <p:cNvPr id="4" name="Group 12"/>
          <p:cNvGrpSpPr>
            <a:grpSpLocks/>
          </p:cNvGrpSpPr>
          <p:nvPr/>
        </p:nvGrpSpPr>
        <p:grpSpPr bwMode="auto">
          <a:xfrm>
            <a:off x="4757737" y="4321175"/>
            <a:ext cx="1795142" cy="1123950"/>
            <a:chOff x="2016" y="3072"/>
            <a:chExt cx="992" cy="708"/>
          </a:xfrm>
        </p:grpSpPr>
        <p:sp>
          <p:nvSpPr>
            <p:cNvPr id="765965" name="AutoShape 13"/>
            <p:cNvSpPr>
              <a:spLocks noChangeArrowheads="1"/>
            </p:cNvSpPr>
            <p:nvPr/>
          </p:nvSpPr>
          <p:spPr bwMode="auto">
            <a:xfrm>
              <a:off x="2016" y="3072"/>
              <a:ext cx="912" cy="564"/>
            </a:xfrm>
            <a:prstGeom prst="pentagon">
              <a:avLst/>
            </a:prstGeom>
            <a:gradFill rotWithShape="0">
              <a:gsLst>
                <a:gs pos="0">
                  <a:schemeClr val="accent1"/>
                </a:gs>
                <a:gs pos="50000">
                  <a:srgbClr val="FFFFFF"/>
                </a:gs>
                <a:gs pos="100000">
                  <a:schemeClr val="accent1"/>
                </a:gs>
              </a:gsLst>
              <a:lin ang="2700000" scaled="1"/>
            </a:gradFill>
            <a:ln w="9525">
              <a:solidFill>
                <a:srgbClr val="FF0000"/>
              </a:solidFill>
              <a:miter lim="800000"/>
              <a:headEnd/>
              <a:tailEnd/>
            </a:ln>
            <a:effectLst>
              <a:outerShdw dist="35921" dir="2700000" algn="ctr" rotWithShape="0">
                <a:schemeClr val="bg2"/>
              </a:outerShdw>
            </a:effectLst>
          </p:spPr>
          <p:txBody>
            <a:bodyPr anchor="ctr">
              <a:spAutoFit/>
            </a:bodyPr>
            <a:lstStyle/>
            <a:p>
              <a:endParaRPr lang="en-US" dirty="0"/>
            </a:p>
          </p:txBody>
        </p:sp>
        <p:sp>
          <p:nvSpPr>
            <p:cNvPr id="765966" name="Text Box 14"/>
            <p:cNvSpPr txBox="1">
              <a:spLocks noChangeArrowheads="1"/>
            </p:cNvSpPr>
            <p:nvPr/>
          </p:nvSpPr>
          <p:spPr bwMode="auto">
            <a:xfrm>
              <a:off x="2048" y="3204"/>
              <a:ext cx="960" cy="576"/>
            </a:xfrm>
            <a:prstGeom prst="rect">
              <a:avLst/>
            </a:prstGeom>
            <a:noFill/>
            <a:ln w="9525">
              <a:noFill/>
              <a:miter lim="800000"/>
              <a:headEnd/>
              <a:tailEnd/>
            </a:ln>
            <a:effectLst>
              <a:outerShdw dist="35921" dir="2700000" algn="ctr" rotWithShape="0">
                <a:schemeClr val="bg2"/>
              </a:outerShdw>
            </a:effectLst>
          </p:spPr>
          <p:txBody>
            <a:bodyPr>
              <a:spAutoFit/>
            </a:bodyPr>
            <a:lstStyle/>
            <a:p>
              <a:pPr eaLnBrk="0" hangingPunct="0">
                <a:spcBef>
                  <a:spcPct val="50000"/>
                </a:spcBef>
              </a:pPr>
              <a:r>
                <a:rPr lang="en-GB" b="1" dirty="0">
                  <a:solidFill>
                    <a:srgbClr val="080808"/>
                  </a:solidFill>
                </a:rPr>
                <a:t>Droughts</a:t>
              </a:r>
            </a:p>
            <a:p>
              <a:pPr eaLnBrk="0" hangingPunct="0">
                <a:spcBef>
                  <a:spcPct val="50000"/>
                </a:spcBef>
              </a:pPr>
              <a:endParaRPr lang="en-GB" sz="2000" dirty="0">
                <a:latin typeface="Times New Roman" pitchFamily="18" charset="0"/>
              </a:endParaRPr>
            </a:p>
          </p:txBody>
        </p:sp>
      </p:grpSp>
      <p:pic>
        <p:nvPicPr>
          <p:cNvPr id="765967" name="Picture 15" descr="desert"/>
          <p:cNvPicPr>
            <a:picLocks noChangeAspect="1" noChangeArrowheads="1"/>
          </p:cNvPicPr>
          <p:nvPr/>
        </p:nvPicPr>
        <p:blipFill>
          <a:blip r:embed="rId2" cstate="print"/>
          <a:srcRect/>
          <a:stretch>
            <a:fillRect/>
          </a:stretch>
        </p:blipFill>
        <p:spPr bwMode="auto">
          <a:xfrm>
            <a:off x="6400800" y="4184650"/>
            <a:ext cx="2392363" cy="1682750"/>
          </a:xfrm>
          <a:prstGeom prst="rect">
            <a:avLst/>
          </a:prstGeom>
          <a:noFill/>
          <a:effectLst>
            <a:outerShdw dist="107763" dir="2700000" algn="ctr" rotWithShape="0">
              <a:srgbClr val="808080">
                <a:alpha val="50000"/>
              </a:srgbClr>
            </a:outerShdw>
          </a:effectLst>
        </p:spPr>
      </p:pic>
      <p:pic>
        <p:nvPicPr>
          <p:cNvPr id="765968" name="Picture 16"/>
          <p:cNvPicPr>
            <a:picLocks noChangeAspect="1" noChangeArrowheads="1"/>
          </p:cNvPicPr>
          <p:nvPr/>
        </p:nvPicPr>
        <p:blipFill>
          <a:blip r:embed="rId3" cstate="print"/>
          <a:srcRect/>
          <a:stretch>
            <a:fillRect/>
          </a:stretch>
        </p:blipFill>
        <p:spPr bwMode="auto">
          <a:xfrm>
            <a:off x="6400800" y="2270125"/>
            <a:ext cx="2392363" cy="1692275"/>
          </a:xfrm>
          <a:prstGeom prst="rect">
            <a:avLst/>
          </a:prstGeom>
          <a:noFill/>
          <a:ln w="9525" algn="ctr">
            <a:noFill/>
            <a:miter lim="800000"/>
            <a:headEnd/>
            <a:tailEnd/>
          </a:ln>
          <a:effectLst>
            <a:outerShdw dist="107763" dir="2700000" algn="ctr" rotWithShape="0">
              <a:srgbClr val="808080">
                <a:alpha val="50000"/>
              </a:srgbClr>
            </a:outerShdw>
          </a:effectLst>
        </p:spPr>
      </p:pic>
      <p:pic>
        <p:nvPicPr>
          <p:cNvPr id="765969" name="Picture 17"/>
          <p:cNvPicPr>
            <a:picLocks noChangeAspect="1" noChangeArrowheads="1"/>
          </p:cNvPicPr>
          <p:nvPr/>
        </p:nvPicPr>
        <p:blipFill>
          <a:blip r:embed="rId4" cstate="print"/>
          <a:srcRect/>
          <a:stretch>
            <a:fillRect/>
          </a:stretch>
        </p:blipFill>
        <p:spPr bwMode="auto">
          <a:xfrm>
            <a:off x="6372225" y="222250"/>
            <a:ext cx="2346325" cy="1682750"/>
          </a:xfrm>
          <a:prstGeom prst="rect">
            <a:avLst/>
          </a:prstGeom>
          <a:noFill/>
          <a:ln w="9525" algn="ctr">
            <a:noFill/>
            <a:miter lim="800000"/>
            <a:headEnd/>
            <a:tailEnd/>
          </a:ln>
          <a:effectLst>
            <a:outerShdw dist="107763" dir="2700000" algn="ctr" rotWithShape="0">
              <a:srgbClr val="808080">
                <a:alpha val="50000"/>
              </a:srgbClr>
            </a:outerShdw>
          </a:effectLst>
        </p:spPr>
      </p:pic>
      <p:sp>
        <p:nvSpPr>
          <p:cNvPr id="765970" name="Freeform 18"/>
          <p:cNvSpPr>
            <a:spLocks/>
          </p:cNvSpPr>
          <p:nvPr/>
        </p:nvSpPr>
        <p:spPr bwMode="auto">
          <a:xfrm>
            <a:off x="747713" y="4291013"/>
            <a:ext cx="3522662" cy="819150"/>
          </a:xfrm>
          <a:custGeom>
            <a:avLst/>
            <a:gdLst/>
            <a:ahLst/>
            <a:cxnLst>
              <a:cxn ang="0">
                <a:pos x="0" y="190"/>
              </a:cxn>
              <a:cxn ang="0">
                <a:pos x="136" y="371"/>
              </a:cxn>
              <a:cxn ang="0">
                <a:pos x="589" y="8"/>
              </a:cxn>
              <a:cxn ang="0">
                <a:pos x="861" y="417"/>
              </a:cxn>
              <a:cxn ang="0">
                <a:pos x="1315" y="8"/>
              </a:cxn>
              <a:cxn ang="0">
                <a:pos x="1632" y="462"/>
              </a:cxn>
              <a:cxn ang="0">
                <a:pos x="2041" y="54"/>
              </a:cxn>
              <a:cxn ang="0">
                <a:pos x="2222" y="280"/>
              </a:cxn>
            </a:cxnLst>
            <a:rect l="0" t="0" r="r" b="b"/>
            <a:pathLst>
              <a:path w="2222" h="470">
                <a:moveTo>
                  <a:pt x="0" y="190"/>
                </a:moveTo>
                <a:cubicBezTo>
                  <a:pt x="19" y="295"/>
                  <a:pt x="38" y="401"/>
                  <a:pt x="136" y="371"/>
                </a:cubicBezTo>
                <a:cubicBezTo>
                  <a:pt x="234" y="341"/>
                  <a:pt x="468" y="0"/>
                  <a:pt x="589" y="8"/>
                </a:cubicBezTo>
                <a:cubicBezTo>
                  <a:pt x="710" y="16"/>
                  <a:pt x="740" y="417"/>
                  <a:pt x="861" y="417"/>
                </a:cubicBezTo>
                <a:cubicBezTo>
                  <a:pt x="982" y="417"/>
                  <a:pt x="1187" y="1"/>
                  <a:pt x="1315" y="8"/>
                </a:cubicBezTo>
                <a:cubicBezTo>
                  <a:pt x="1443" y="15"/>
                  <a:pt x="1511" y="454"/>
                  <a:pt x="1632" y="462"/>
                </a:cubicBezTo>
                <a:cubicBezTo>
                  <a:pt x="1753" y="470"/>
                  <a:pt x="1943" y="84"/>
                  <a:pt x="2041" y="54"/>
                </a:cubicBezTo>
                <a:cubicBezTo>
                  <a:pt x="2139" y="24"/>
                  <a:pt x="2192" y="235"/>
                  <a:pt x="2222" y="280"/>
                </a:cubicBezTo>
              </a:path>
            </a:pathLst>
          </a:custGeom>
          <a:noFill/>
          <a:ln w="76200" cap="flat" cmpd="sng">
            <a:solidFill>
              <a:schemeClr val="tx2"/>
            </a:solidFill>
            <a:prstDash val="solid"/>
            <a:round/>
            <a:headEnd/>
            <a:tailEnd/>
          </a:ln>
          <a:effectLst/>
        </p:spPr>
        <p:txBody>
          <a:bodyPr>
            <a:spAutoFit/>
          </a:bodyPr>
          <a:lstStyle/>
          <a:p>
            <a:endParaRPr lang="en-US" dirty="0"/>
          </a:p>
        </p:txBody>
      </p:sp>
      <p:grpSp>
        <p:nvGrpSpPr>
          <p:cNvPr id="5" name="Group 19"/>
          <p:cNvGrpSpPr>
            <a:grpSpLocks/>
          </p:cNvGrpSpPr>
          <p:nvPr/>
        </p:nvGrpSpPr>
        <p:grpSpPr bwMode="auto">
          <a:xfrm>
            <a:off x="673100" y="4244975"/>
            <a:ext cx="3767138" cy="877888"/>
            <a:chOff x="-35" y="1784"/>
            <a:chExt cx="2373" cy="553"/>
          </a:xfrm>
        </p:grpSpPr>
        <p:sp>
          <p:nvSpPr>
            <p:cNvPr id="765972" name="Line 20"/>
            <p:cNvSpPr>
              <a:spLocks noChangeShapeType="1"/>
            </p:cNvSpPr>
            <p:nvPr/>
          </p:nvSpPr>
          <p:spPr bwMode="auto">
            <a:xfrm flipV="1">
              <a:off x="-35" y="1784"/>
              <a:ext cx="2373" cy="5"/>
            </a:xfrm>
            <a:prstGeom prst="line">
              <a:avLst/>
            </a:prstGeom>
            <a:noFill/>
            <a:ln w="9525">
              <a:solidFill>
                <a:schemeClr val="tx1"/>
              </a:solidFill>
              <a:round/>
              <a:headEnd/>
              <a:tailEnd/>
            </a:ln>
            <a:effectLst/>
          </p:spPr>
          <p:txBody>
            <a:bodyPr>
              <a:spAutoFit/>
            </a:bodyPr>
            <a:lstStyle/>
            <a:p>
              <a:endParaRPr lang="en-US" dirty="0"/>
            </a:p>
          </p:txBody>
        </p:sp>
        <p:sp>
          <p:nvSpPr>
            <p:cNvPr id="765973" name="Line 21"/>
            <p:cNvSpPr>
              <a:spLocks noChangeShapeType="1"/>
            </p:cNvSpPr>
            <p:nvPr/>
          </p:nvSpPr>
          <p:spPr bwMode="auto">
            <a:xfrm>
              <a:off x="1" y="2337"/>
              <a:ext cx="2328" cy="0"/>
            </a:xfrm>
            <a:prstGeom prst="line">
              <a:avLst/>
            </a:prstGeom>
            <a:noFill/>
            <a:ln w="9525">
              <a:solidFill>
                <a:schemeClr val="tx1"/>
              </a:solidFill>
              <a:round/>
              <a:headEnd/>
              <a:tailEnd/>
            </a:ln>
            <a:effectLst/>
          </p:spPr>
          <p:txBody>
            <a:bodyPr>
              <a:spAutoFit/>
            </a:bodyPr>
            <a:lstStyle/>
            <a:p>
              <a:endParaRPr lang="en-US" dirty="0"/>
            </a:p>
          </p:txBody>
        </p:sp>
      </p:grpSp>
      <p:grpSp>
        <p:nvGrpSpPr>
          <p:cNvPr id="6" name="Group 22"/>
          <p:cNvGrpSpPr>
            <a:grpSpLocks/>
          </p:cNvGrpSpPr>
          <p:nvPr/>
        </p:nvGrpSpPr>
        <p:grpSpPr bwMode="auto">
          <a:xfrm>
            <a:off x="728663" y="3905250"/>
            <a:ext cx="3771900" cy="1612900"/>
            <a:chOff x="0" y="1570"/>
            <a:chExt cx="2376" cy="1016"/>
          </a:xfrm>
        </p:grpSpPr>
        <p:sp>
          <p:nvSpPr>
            <p:cNvPr id="765975" name="Line 23"/>
            <p:cNvSpPr>
              <a:spLocks noChangeShapeType="1"/>
            </p:cNvSpPr>
            <p:nvPr/>
          </p:nvSpPr>
          <p:spPr bwMode="auto">
            <a:xfrm>
              <a:off x="0" y="1570"/>
              <a:ext cx="2359" cy="3"/>
            </a:xfrm>
            <a:prstGeom prst="line">
              <a:avLst/>
            </a:prstGeom>
            <a:noFill/>
            <a:ln w="9525">
              <a:solidFill>
                <a:srgbClr val="FF0000"/>
              </a:solidFill>
              <a:round/>
              <a:headEnd/>
              <a:tailEnd/>
            </a:ln>
            <a:effectLst/>
          </p:spPr>
          <p:txBody>
            <a:bodyPr>
              <a:spAutoFit/>
            </a:bodyPr>
            <a:lstStyle/>
            <a:p>
              <a:endParaRPr lang="en-US" dirty="0"/>
            </a:p>
          </p:txBody>
        </p:sp>
        <p:sp>
          <p:nvSpPr>
            <p:cNvPr id="765976" name="Line 24"/>
            <p:cNvSpPr>
              <a:spLocks noChangeShapeType="1"/>
            </p:cNvSpPr>
            <p:nvPr/>
          </p:nvSpPr>
          <p:spPr bwMode="auto">
            <a:xfrm>
              <a:off x="17" y="2583"/>
              <a:ext cx="2359" cy="3"/>
            </a:xfrm>
            <a:prstGeom prst="line">
              <a:avLst/>
            </a:prstGeom>
            <a:noFill/>
            <a:ln w="9525">
              <a:solidFill>
                <a:srgbClr val="FF0000"/>
              </a:solidFill>
              <a:round/>
              <a:headEnd/>
              <a:tailEnd/>
            </a:ln>
            <a:effectLst/>
          </p:spPr>
          <p:txBody>
            <a:bodyPr>
              <a:spAutoFit/>
            </a:bodyPr>
            <a:lstStyle/>
            <a:p>
              <a:endParaRPr lang="en-US" dirty="0"/>
            </a:p>
          </p:txBody>
        </p:sp>
      </p:grpSp>
      <p:sp>
        <p:nvSpPr>
          <p:cNvPr id="765977" name="Freeform 25"/>
          <p:cNvSpPr>
            <a:spLocks/>
          </p:cNvSpPr>
          <p:nvPr/>
        </p:nvSpPr>
        <p:spPr bwMode="auto">
          <a:xfrm>
            <a:off x="755650" y="3716338"/>
            <a:ext cx="3816350" cy="1800225"/>
          </a:xfrm>
          <a:custGeom>
            <a:avLst/>
            <a:gdLst/>
            <a:ahLst/>
            <a:cxnLst>
              <a:cxn ang="0">
                <a:pos x="0" y="537"/>
              </a:cxn>
              <a:cxn ang="0">
                <a:pos x="136" y="128"/>
              </a:cxn>
              <a:cxn ang="0">
                <a:pos x="272" y="1126"/>
              </a:cxn>
              <a:cxn ang="0">
                <a:pos x="454" y="83"/>
              </a:cxn>
              <a:cxn ang="0">
                <a:pos x="635" y="1126"/>
              </a:cxn>
              <a:cxn ang="0">
                <a:pos x="862" y="128"/>
              </a:cxn>
              <a:cxn ang="0">
                <a:pos x="998" y="1126"/>
              </a:cxn>
              <a:cxn ang="0">
                <a:pos x="1225" y="128"/>
              </a:cxn>
              <a:cxn ang="0">
                <a:pos x="1406" y="1126"/>
              </a:cxn>
              <a:cxn ang="0">
                <a:pos x="1588" y="128"/>
              </a:cxn>
              <a:cxn ang="0">
                <a:pos x="1769" y="1126"/>
              </a:cxn>
              <a:cxn ang="0">
                <a:pos x="1950" y="128"/>
              </a:cxn>
              <a:cxn ang="0">
                <a:pos x="2132" y="1126"/>
              </a:cxn>
              <a:cxn ang="0">
                <a:pos x="2313" y="128"/>
              </a:cxn>
              <a:cxn ang="0">
                <a:pos x="2404" y="355"/>
              </a:cxn>
            </a:cxnLst>
            <a:rect l="0" t="0" r="r" b="b"/>
            <a:pathLst>
              <a:path w="2404" h="1134">
                <a:moveTo>
                  <a:pt x="0" y="537"/>
                </a:moveTo>
                <a:cubicBezTo>
                  <a:pt x="45" y="283"/>
                  <a:pt x="91" y="30"/>
                  <a:pt x="136" y="128"/>
                </a:cubicBezTo>
                <a:cubicBezTo>
                  <a:pt x="181" y="226"/>
                  <a:pt x="219" y="1133"/>
                  <a:pt x="272" y="1126"/>
                </a:cubicBezTo>
                <a:cubicBezTo>
                  <a:pt x="325" y="1119"/>
                  <a:pt x="394" y="83"/>
                  <a:pt x="454" y="83"/>
                </a:cubicBezTo>
                <a:cubicBezTo>
                  <a:pt x="514" y="83"/>
                  <a:pt x="567" y="1118"/>
                  <a:pt x="635" y="1126"/>
                </a:cubicBezTo>
                <a:cubicBezTo>
                  <a:pt x="703" y="1134"/>
                  <a:pt x="802" y="128"/>
                  <a:pt x="862" y="128"/>
                </a:cubicBezTo>
                <a:cubicBezTo>
                  <a:pt x="922" y="128"/>
                  <a:pt x="938" y="1126"/>
                  <a:pt x="998" y="1126"/>
                </a:cubicBezTo>
                <a:cubicBezTo>
                  <a:pt x="1058" y="1126"/>
                  <a:pt x="1157" y="128"/>
                  <a:pt x="1225" y="128"/>
                </a:cubicBezTo>
                <a:cubicBezTo>
                  <a:pt x="1293" y="128"/>
                  <a:pt x="1346" y="1126"/>
                  <a:pt x="1406" y="1126"/>
                </a:cubicBezTo>
                <a:cubicBezTo>
                  <a:pt x="1466" y="1126"/>
                  <a:pt x="1528" y="128"/>
                  <a:pt x="1588" y="128"/>
                </a:cubicBezTo>
                <a:cubicBezTo>
                  <a:pt x="1648" y="128"/>
                  <a:pt x="1709" y="1126"/>
                  <a:pt x="1769" y="1126"/>
                </a:cubicBezTo>
                <a:cubicBezTo>
                  <a:pt x="1829" y="1126"/>
                  <a:pt x="1890" y="128"/>
                  <a:pt x="1950" y="128"/>
                </a:cubicBezTo>
                <a:cubicBezTo>
                  <a:pt x="2010" y="128"/>
                  <a:pt x="2072" y="1126"/>
                  <a:pt x="2132" y="1126"/>
                </a:cubicBezTo>
                <a:cubicBezTo>
                  <a:pt x="2192" y="1126"/>
                  <a:pt x="2268" y="256"/>
                  <a:pt x="2313" y="128"/>
                </a:cubicBezTo>
                <a:cubicBezTo>
                  <a:pt x="2358" y="0"/>
                  <a:pt x="2381" y="177"/>
                  <a:pt x="2404" y="355"/>
                </a:cubicBezTo>
              </a:path>
            </a:pathLst>
          </a:custGeom>
          <a:noFill/>
          <a:ln w="76200" cap="flat" cmpd="sng">
            <a:solidFill>
              <a:srgbClr val="FF0000"/>
            </a:solidFill>
            <a:prstDash val="solid"/>
            <a:round/>
            <a:headEnd type="none" w="med" len="med"/>
            <a:tailEnd type="none" w="med" len="med"/>
          </a:ln>
          <a:effectLst/>
        </p:spPr>
        <p:txBody>
          <a:bodyPr>
            <a:spAutoFit/>
          </a:bodyPr>
          <a:lstStyle/>
          <a:p>
            <a:endParaRPr lang="en-US" dirty="0"/>
          </a:p>
        </p:txBody>
      </p:sp>
      <p:sp>
        <p:nvSpPr>
          <p:cNvPr id="25" name="TextBox 24"/>
          <p:cNvSpPr txBox="1"/>
          <p:nvPr/>
        </p:nvSpPr>
        <p:spPr>
          <a:xfrm>
            <a:off x="457200" y="6096000"/>
            <a:ext cx="7086600" cy="461665"/>
          </a:xfrm>
          <a:prstGeom prst="rect">
            <a:avLst/>
          </a:prstGeom>
          <a:noFill/>
        </p:spPr>
        <p:txBody>
          <a:bodyPr wrap="square" rtlCol="0">
            <a:spAutoFit/>
          </a:bodyPr>
          <a:lstStyle/>
          <a:p>
            <a:pPr algn="ctr"/>
            <a:r>
              <a:rPr lang="en-US" b="1" dirty="0" smtClean="0"/>
              <a:t>. . . . along with heat waves, snow storms, etc.</a:t>
            </a:r>
            <a:endParaRPr lang="en-US" b="1" dirty="0"/>
          </a:p>
        </p:txBody>
      </p:sp>
      <p:sp>
        <p:nvSpPr>
          <p:cNvPr id="26" name="TextBox 25"/>
          <p:cNvSpPr txBox="1"/>
          <p:nvPr/>
        </p:nvSpPr>
        <p:spPr>
          <a:xfrm>
            <a:off x="0" y="152400"/>
            <a:ext cx="6172200" cy="523220"/>
          </a:xfrm>
          <a:prstGeom prst="rect">
            <a:avLst/>
          </a:prstGeom>
          <a:noFill/>
        </p:spPr>
        <p:txBody>
          <a:bodyPr wrap="square" rtlCol="0">
            <a:spAutoFit/>
          </a:bodyPr>
          <a:lstStyle/>
          <a:p>
            <a:pPr algn="ctr"/>
            <a:r>
              <a:rPr lang="en-US" sz="2800" b="1" dirty="0" smtClean="0">
                <a:solidFill>
                  <a:srgbClr val="FF0000"/>
                </a:solidFill>
                <a:latin typeface="Comic Sans MS" pitchFamily="66" charset="0"/>
              </a:rPr>
              <a:t>Managing for Climate Variability</a:t>
            </a:r>
            <a:endParaRPr lang="en-US" sz="2800" b="1" dirty="0">
              <a:solidFill>
                <a:srgbClr val="FF0000"/>
              </a:solidFill>
              <a:latin typeface="Comic Sans MS" pitchFamily="66" charset="0"/>
            </a:endParaRPr>
          </a:p>
        </p:txBody>
      </p:sp>
    </p:spTree>
    <p:extLst>
      <p:ext uri="{BB962C8B-B14F-4D97-AF65-F5344CB8AC3E}">
        <p14:creationId xmlns:p14="http://schemas.microsoft.com/office/powerpoint/2010/main" val="23352329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765955"/>
                                        </p:tgtEl>
                                        <p:attrNameLst>
                                          <p:attrName>style.visibility</p:attrName>
                                        </p:attrNameLst>
                                      </p:cBhvr>
                                      <p:to>
                                        <p:strVal val="visible"/>
                                      </p:to>
                                    </p:set>
                                    <p:animEffect transition="in" filter="blinds(horizontal)">
                                      <p:cBhvr>
                                        <p:cTn id="7" dur="500"/>
                                        <p:tgtEl>
                                          <p:spTgt spid="76595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3" presetClass="entr" presetSubtype="16" fill="hold" nodeType="afterEffect">
                                  <p:stCondLst>
                                    <p:cond delay="0"/>
                                  </p:stCondLst>
                                  <p:childTnLst>
                                    <p:set>
                                      <p:cBhvr>
                                        <p:cTn id="14" dur="1" fill="hold">
                                          <p:stCondLst>
                                            <p:cond delay="0"/>
                                          </p:stCondLst>
                                        </p:cTn>
                                        <p:tgtEl>
                                          <p:spTgt spid="765969"/>
                                        </p:tgtEl>
                                        <p:attrNameLst>
                                          <p:attrName>style.visibility</p:attrName>
                                        </p:attrNameLst>
                                      </p:cBhvr>
                                      <p:to>
                                        <p:strVal val="visible"/>
                                      </p:to>
                                    </p:set>
                                    <p:anim calcmode="lin" valueType="num">
                                      <p:cBhvr>
                                        <p:cTn id="15" dur="500" fill="hold"/>
                                        <p:tgtEl>
                                          <p:spTgt spid="765969"/>
                                        </p:tgtEl>
                                        <p:attrNameLst>
                                          <p:attrName>ppt_w</p:attrName>
                                        </p:attrNameLst>
                                      </p:cBhvr>
                                      <p:tavLst>
                                        <p:tav tm="0">
                                          <p:val>
                                            <p:fltVal val="0"/>
                                          </p:val>
                                        </p:tav>
                                        <p:tav tm="100000">
                                          <p:val>
                                            <p:strVal val="#ppt_w"/>
                                          </p:val>
                                        </p:tav>
                                      </p:tavLst>
                                    </p:anim>
                                    <p:anim calcmode="lin" valueType="num">
                                      <p:cBhvr>
                                        <p:cTn id="16" dur="500" fill="hold"/>
                                        <p:tgtEl>
                                          <p:spTgt spid="765969"/>
                                        </p:tgtEl>
                                        <p:attrNameLst>
                                          <p:attrName>ppt_h</p:attrName>
                                        </p:attrNameLst>
                                      </p:cBhvr>
                                      <p:tavLst>
                                        <p:tav tm="0">
                                          <p:val>
                                            <p:fltVal val="0"/>
                                          </p:val>
                                        </p:tav>
                                        <p:tav tm="100000">
                                          <p:val>
                                            <p:strVal val="#ppt_h"/>
                                          </p:val>
                                        </p:tav>
                                      </p:tavLst>
                                    </p:anim>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childTnLst>
                          </p:cTn>
                        </p:par>
                        <p:par>
                          <p:cTn id="21" fill="hold">
                            <p:stCondLst>
                              <p:cond delay="2000"/>
                            </p:stCondLst>
                            <p:childTnLst>
                              <p:par>
                                <p:cTn id="22" presetID="5" presetClass="entr" presetSubtype="10" fill="hold" nodeType="afterEffect">
                                  <p:stCondLst>
                                    <p:cond delay="0"/>
                                  </p:stCondLst>
                                  <p:childTnLst>
                                    <p:set>
                                      <p:cBhvr>
                                        <p:cTn id="23" dur="1" fill="hold">
                                          <p:stCondLst>
                                            <p:cond delay="0"/>
                                          </p:stCondLst>
                                        </p:cTn>
                                        <p:tgtEl>
                                          <p:spTgt spid="765968"/>
                                        </p:tgtEl>
                                        <p:attrNameLst>
                                          <p:attrName>style.visibility</p:attrName>
                                        </p:attrNameLst>
                                      </p:cBhvr>
                                      <p:to>
                                        <p:strVal val="visible"/>
                                      </p:to>
                                    </p:set>
                                    <p:animEffect transition="in" filter="checkerboard(across)">
                                      <p:cBhvr>
                                        <p:cTn id="24" dur="500"/>
                                        <p:tgtEl>
                                          <p:spTgt spid="765968"/>
                                        </p:tgtEl>
                                      </p:cBhvr>
                                    </p:animEffect>
                                  </p:childTnLst>
                                </p:cTn>
                              </p:par>
                            </p:childTnLst>
                          </p:cTn>
                        </p:par>
                        <p:par>
                          <p:cTn id="25" fill="hold">
                            <p:stCondLst>
                              <p:cond delay="2500"/>
                            </p:stCondLst>
                            <p:childTnLst>
                              <p:par>
                                <p:cTn id="26" presetID="22" presetClass="entr" presetSubtype="8" fill="hold"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left)">
                                      <p:cBhvr>
                                        <p:cTn id="28" dur="500"/>
                                        <p:tgtEl>
                                          <p:spTgt spid="4"/>
                                        </p:tgtEl>
                                      </p:cBhvr>
                                    </p:animEffect>
                                  </p:childTnLst>
                                </p:cTn>
                              </p:par>
                            </p:childTnLst>
                          </p:cTn>
                        </p:par>
                        <p:par>
                          <p:cTn id="29" fill="hold">
                            <p:stCondLst>
                              <p:cond delay="3000"/>
                            </p:stCondLst>
                            <p:childTnLst>
                              <p:par>
                                <p:cTn id="30" presetID="55" presetClass="entr" presetSubtype="0" fill="hold" nodeType="afterEffect">
                                  <p:stCondLst>
                                    <p:cond delay="0"/>
                                  </p:stCondLst>
                                  <p:childTnLst>
                                    <p:set>
                                      <p:cBhvr>
                                        <p:cTn id="31" dur="1" fill="hold">
                                          <p:stCondLst>
                                            <p:cond delay="0"/>
                                          </p:stCondLst>
                                        </p:cTn>
                                        <p:tgtEl>
                                          <p:spTgt spid="765967"/>
                                        </p:tgtEl>
                                        <p:attrNameLst>
                                          <p:attrName>style.visibility</p:attrName>
                                        </p:attrNameLst>
                                      </p:cBhvr>
                                      <p:to>
                                        <p:strVal val="visible"/>
                                      </p:to>
                                    </p:set>
                                    <p:anim calcmode="lin" valueType="num">
                                      <p:cBhvr>
                                        <p:cTn id="32" dur="1000" fill="hold"/>
                                        <p:tgtEl>
                                          <p:spTgt spid="765967"/>
                                        </p:tgtEl>
                                        <p:attrNameLst>
                                          <p:attrName>ppt_w</p:attrName>
                                        </p:attrNameLst>
                                      </p:cBhvr>
                                      <p:tavLst>
                                        <p:tav tm="0">
                                          <p:val>
                                            <p:strVal val="#ppt_w*0.70"/>
                                          </p:val>
                                        </p:tav>
                                        <p:tav tm="100000">
                                          <p:val>
                                            <p:strVal val="#ppt_w"/>
                                          </p:val>
                                        </p:tav>
                                      </p:tavLst>
                                    </p:anim>
                                    <p:anim calcmode="lin" valueType="num">
                                      <p:cBhvr>
                                        <p:cTn id="33" dur="1000" fill="hold"/>
                                        <p:tgtEl>
                                          <p:spTgt spid="765967"/>
                                        </p:tgtEl>
                                        <p:attrNameLst>
                                          <p:attrName>ppt_h</p:attrName>
                                        </p:attrNameLst>
                                      </p:cBhvr>
                                      <p:tavLst>
                                        <p:tav tm="0">
                                          <p:val>
                                            <p:strVal val="#ppt_h"/>
                                          </p:val>
                                        </p:tav>
                                        <p:tav tm="100000">
                                          <p:val>
                                            <p:strVal val="#ppt_h"/>
                                          </p:val>
                                        </p:tav>
                                      </p:tavLst>
                                    </p:anim>
                                    <p:animEffect transition="in" filter="fade">
                                      <p:cBhvr>
                                        <p:cTn id="34" dur="1000"/>
                                        <p:tgtEl>
                                          <p:spTgt spid="765967"/>
                                        </p:tgtEl>
                                      </p:cBhvr>
                                    </p:animEffect>
                                  </p:childTnLst>
                                </p:cTn>
                              </p:par>
                            </p:childTnLst>
                          </p:cTn>
                        </p:par>
                        <p:par>
                          <p:cTn id="35" fill="hold">
                            <p:stCondLst>
                              <p:cond delay="4000"/>
                            </p:stCondLst>
                            <p:childTnLst>
                              <p:par>
                                <p:cTn id="36" presetID="9" presetClass="entr" presetSubtype="0" fill="hold" grpId="0"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dissolve">
                                      <p:cBhvr>
                                        <p:cTn id="38" dur="500"/>
                                        <p:tgtEl>
                                          <p:spTgt spid="25"/>
                                        </p:tgtEl>
                                      </p:cBhvr>
                                    </p:animEffect>
                                  </p:childTnLst>
                                </p:cTn>
                              </p:par>
                            </p:childTnLst>
                          </p:cTn>
                        </p:par>
                        <p:par>
                          <p:cTn id="39" fill="hold">
                            <p:stCondLst>
                              <p:cond delay="4500"/>
                            </p:stCondLst>
                            <p:childTnLst>
                              <p:par>
                                <p:cTn id="40" presetID="22" presetClass="entr" presetSubtype="8" fill="hold" grpId="0" nodeType="afterEffect">
                                  <p:stCondLst>
                                    <p:cond delay="7000"/>
                                  </p:stCondLst>
                                  <p:childTnLst>
                                    <p:set>
                                      <p:cBhvr>
                                        <p:cTn id="41" dur="1" fill="hold">
                                          <p:stCondLst>
                                            <p:cond delay="0"/>
                                          </p:stCondLst>
                                        </p:cTn>
                                        <p:tgtEl>
                                          <p:spTgt spid="765970"/>
                                        </p:tgtEl>
                                        <p:attrNameLst>
                                          <p:attrName>style.visibility</p:attrName>
                                        </p:attrNameLst>
                                      </p:cBhvr>
                                      <p:to>
                                        <p:strVal val="visible"/>
                                      </p:to>
                                    </p:set>
                                    <p:animEffect transition="in" filter="wipe(left)">
                                      <p:cBhvr>
                                        <p:cTn id="42" dur="3000"/>
                                        <p:tgtEl>
                                          <p:spTgt spid="765970"/>
                                        </p:tgtEl>
                                      </p:cBhvr>
                                    </p:animEffect>
                                  </p:childTnLst>
                                </p:cTn>
                              </p:par>
                            </p:childTnLst>
                          </p:cTn>
                        </p:par>
                        <p:par>
                          <p:cTn id="43" fill="hold">
                            <p:stCondLst>
                              <p:cond delay="14500"/>
                            </p:stCondLst>
                            <p:childTnLst>
                              <p:par>
                                <p:cTn id="44" presetID="22" presetClass="entr" presetSubtype="8" fill="hold" nodeType="after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left)">
                                      <p:cBhvr>
                                        <p:cTn id="46" dur="1000"/>
                                        <p:tgtEl>
                                          <p:spTgt spid="5"/>
                                        </p:tgtEl>
                                      </p:cBhvr>
                                    </p:animEffect>
                                  </p:childTnLst>
                                </p:cTn>
                              </p:par>
                            </p:childTnLst>
                          </p:cTn>
                        </p:par>
                        <p:par>
                          <p:cTn id="47" fill="hold">
                            <p:stCondLst>
                              <p:cond delay="15500"/>
                            </p:stCondLst>
                            <p:childTnLst>
                              <p:par>
                                <p:cTn id="48" presetID="22" presetClass="entr" presetSubtype="8" fill="hold" grpId="0" nodeType="afterEffect">
                                  <p:stCondLst>
                                    <p:cond delay="0"/>
                                  </p:stCondLst>
                                  <p:childTnLst>
                                    <p:set>
                                      <p:cBhvr>
                                        <p:cTn id="49" dur="1" fill="hold">
                                          <p:stCondLst>
                                            <p:cond delay="0"/>
                                          </p:stCondLst>
                                        </p:cTn>
                                        <p:tgtEl>
                                          <p:spTgt spid="765977"/>
                                        </p:tgtEl>
                                        <p:attrNameLst>
                                          <p:attrName>style.visibility</p:attrName>
                                        </p:attrNameLst>
                                      </p:cBhvr>
                                      <p:to>
                                        <p:strVal val="visible"/>
                                      </p:to>
                                    </p:set>
                                    <p:animEffect transition="in" filter="wipe(left)">
                                      <p:cBhvr>
                                        <p:cTn id="50" dur="2000"/>
                                        <p:tgtEl>
                                          <p:spTgt spid="765977"/>
                                        </p:tgtEl>
                                      </p:cBhvr>
                                    </p:animEffect>
                                  </p:childTnLst>
                                </p:cTn>
                              </p:par>
                            </p:childTnLst>
                          </p:cTn>
                        </p:par>
                        <p:par>
                          <p:cTn id="51" fill="hold">
                            <p:stCondLst>
                              <p:cond delay="17500"/>
                            </p:stCondLst>
                            <p:childTnLst>
                              <p:par>
                                <p:cTn id="52" presetID="22" presetClass="entr" presetSubtype="8" fill="hold" nodeType="after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wipe(left)">
                                      <p:cBhvr>
                                        <p:cTn id="5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5955" grpId="0" animBg="1"/>
      <p:bldP spid="765970" grpId="0" animBg="1"/>
      <p:bldP spid="765977" grpId="0" animBg="1"/>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181051"/>
            <a:ext cx="7556602" cy="6495898"/>
          </a:xfrm>
          <a:prstGeom prst="rect">
            <a:avLst/>
          </a:prstGeom>
        </p:spPr>
      </p:pic>
      <p:sp>
        <p:nvSpPr>
          <p:cNvPr id="3" name="TextBox 2"/>
          <p:cNvSpPr txBox="1"/>
          <p:nvPr/>
        </p:nvSpPr>
        <p:spPr>
          <a:xfrm>
            <a:off x="1143000" y="1864816"/>
            <a:ext cx="4294056" cy="4462760"/>
          </a:xfrm>
          <a:prstGeom prst="rect">
            <a:avLst/>
          </a:prstGeom>
          <a:solidFill>
            <a:schemeClr val="tx1">
              <a:lumMod val="75000"/>
              <a:lumOff val="25000"/>
            </a:schemeClr>
          </a:solidFill>
        </p:spPr>
        <p:txBody>
          <a:bodyPr wrap="square" rtlCol="0">
            <a:spAutoFit/>
          </a:bodyPr>
          <a:lstStyle/>
          <a:p>
            <a:pPr algn="ctr"/>
            <a:r>
              <a:rPr lang="en-US" b="1" dirty="0" smtClean="0">
                <a:solidFill>
                  <a:schemeClr val="bg1"/>
                </a:solidFill>
                <a:latin typeface="Comic Sans MS" pitchFamily="66" charset="0"/>
              </a:rPr>
              <a:t>The Climate Challenge</a:t>
            </a:r>
          </a:p>
          <a:p>
            <a:pPr marL="342900" indent="-342900">
              <a:buFont typeface="Arial" pitchFamily="34" charset="0"/>
              <a:buChar char="•"/>
            </a:pPr>
            <a:r>
              <a:rPr lang="en-US" sz="2000" dirty="0" smtClean="0">
                <a:solidFill>
                  <a:schemeClr val="bg1"/>
                </a:solidFill>
                <a:latin typeface="Comic Sans MS" pitchFamily="66" charset="0"/>
              </a:rPr>
              <a:t>Mean temperatures</a:t>
            </a:r>
          </a:p>
          <a:p>
            <a:pPr marL="342900" indent="-342900">
              <a:buFont typeface="Arial" pitchFamily="34" charset="0"/>
              <a:buChar char="•"/>
            </a:pPr>
            <a:r>
              <a:rPr lang="en-US" sz="2000" dirty="0" smtClean="0">
                <a:solidFill>
                  <a:schemeClr val="bg1"/>
                </a:solidFill>
                <a:latin typeface="Comic Sans MS" pitchFamily="66" charset="0"/>
              </a:rPr>
              <a:t>High temp. stress and heat waves/longer growing seasons</a:t>
            </a:r>
          </a:p>
          <a:p>
            <a:pPr marL="342900" indent="-342900">
              <a:buFont typeface="Arial" pitchFamily="34" charset="0"/>
              <a:buChar char="•"/>
            </a:pPr>
            <a:r>
              <a:rPr lang="en-US" sz="2000" dirty="0" smtClean="0">
                <a:solidFill>
                  <a:schemeClr val="bg1"/>
                </a:solidFill>
                <a:latin typeface="Comic Sans MS" pitchFamily="66" charset="0"/>
              </a:rPr>
              <a:t>Increased evaporation and transpiration</a:t>
            </a:r>
          </a:p>
          <a:p>
            <a:pPr marL="342900" indent="-342900">
              <a:buFont typeface="Arial" pitchFamily="34" charset="0"/>
              <a:buChar char="•"/>
            </a:pPr>
            <a:r>
              <a:rPr lang="en-US" sz="2000" dirty="0" smtClean="0">
                <a:solidFill>
                  <a:schemeClr val="bg1"/>
                </a:solidFill>
                <a:latin typeface="Comic Sans MS" pitchFamily="66" charset="0"/>
              </a:rPr>
              <a:t>Changes in precipitation amount, distribution and intensity</a:t>
            </a:r>
          </a:p>
          <a:p>
            <a:pPr marL="342900" indent="-342900">
              <a:buFont typeface="Arial" pitchFamily="34" charset="0"/>
              <a:buChar char="•"/>
            </a:pPr>
            <a:r>
              <a:rPr lang="en-US" sz="2000" dirty="0" smtClean="0">
                <a:solidFill>
                  <a:schemeClr val="bg1"/>
                </a:solidFill>
                <a:latin typeface="Comic Sans MS" pitchFamily="66" charset="0"/>
              </a:rPr>
              <a:t>Reduced soil moisture </a:t>
            </a:r>
          </a:p>
          <a:p>
            <a:pPr marL="342900" indent="-342900">
              <a:buFont typeface="Arial" pitchFamily="34" charset="0"/>
              <a:buChar char="•"/>
            </a:pPr>
            <a:r>
              <a:rPr lang="en-US" sz="2000" dirty="0" smtClean="0">
                <a:solidFill>
                  <a:schemeClr val="bg1"/>
                </a:solidFill>
                <a:latin typeface="Comic Sans MS" pitchFamily="66" charset="0"/>
              </a:rPr>
              <a:t>Reduced groundwater recharge </a:t>
            </a:r>
          </a:p>
          <a:p>
            <a:pPr marL="342900" indent="-342900">
              <a:buFont typeface="Arial" pitchFamily="34" charset="0"/>
              <a:buChar char="•"/>
            </a:pPr>
            <a:r>
              <a:rPr lang="en-US" sz="2000" dirty="0" smtClean="0">
                <a:solidFill>
                  <a:schemeClr val="bg1"/>
                </a:solidFill>
                <a:latin typeface="Comic Sans MS" pitchFamily="66" charset="0"/>
              </a:rPr>
              <a:t>Reduced runoff/streamflow for the Western U.S. via reduced snowpack/sublimation</a:t>
            </a:r>
            <a:endParaRPr lang="en-US" sz="2000" dirty="0">
              <a:solidFill>
                <a:schemeClr val="bg1"/>
              </a:solidFill>
              <a:latin typeface="Comic Sans MS" pitchFamily="66" charset="0"/>
            </a:endParaRPr>
          </a:p>
        </p:txBody>
      </p:sp>
      <p:sp>
        <p:nvSpPr>
          <p:cNvPr id="5" name="Rounded Rectangle 4"/>
          <p:cNvSpPr/>
          <p:nvPr/>
        </p:nvSpPr>
        <p:spPr bwMode="auto">
          <a:xfrm>
            <a:off x="5791200" y="3962400"/>
            <a:ext cx="1828800" cy="1524000"/>
          </a:xfrm>
          <a:prstGeom prst="roundRect">
            <a:avLst/>
          </a:prstGeom>
          <a:solidFill>
            <a:schemeClr val="accent1">
              <a:alpha val="49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1" charset="-128"/>
            </a:endParaRPr>
          </a:p>
        </p:txBody>
      </p:sp>
      <p:sp>
        <p:nvSpPr>
          <p:cNvPr id="6" name="TextBox 5"/>
          <p:cNvSpPr txBox="1"/>
          <p:nvPr/>
        </p:nvSpPr>
        <p:spPr>
          <a:xfrm>
            <a:off x="5791200" y="2667000"/>
            <a:ext cx="1676400" cy="707886"/>
          </a:xfrm>
          <a:prstGeom prst="rect">
            <a:avLst/>
          </a:prstGeom>
          <a:noFill/>
        </p:spPr>
        <p:txBody>
          <a:bodyPr wrap="square" rtlCol="0">
            <a:spAutoFit/>
          </a:bodyPr>
          <a:lstStyle/>
          <a:p>
            <a:pPr algn="ctr"/>
            <a:r>
              <a:rPr lang="en-US" sz="2000" b="1" dirty="0" smtClean="0"/>
              <a:t>$250 billion</a:t>
            </a:r>
          </a:p>
          <a:p>
            <a:pPr algn="ctr"/>
            <a:r>
              <a:rPr lang="en-US" sz="2000" b="1" dirty="0" smtClean="0"/>
              <a:t>1980-2012</a:t>
            </a:r>
            <a:endParaRPr lang="en-US" sz="2000" b="1" dirty="0"/>
          </a:p>
        </p:txBody>
      </p:sp>
    </p:spTree>
    <p:extLst>
      <p:ext uri="{BB962C8B-B14F-4D97-AF65-F5344CB8AC3E}">
        <p14:creationId xmlns:p14="http://schemas.microsoft.com/office/powerpoint/2010/main" val="1609023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685800"/>
          </a:xfrm>
        </p:spPr>
        <p:txBody>
          <a:bodyPr/>
          <a:lstStyle/>
          <a:p>
            <a:pPr algn="ctr"/>
            <a:r>
              <a:rPr lang="en-US" dirty="0" smtClean="0">
                <a:solidFill>
                  <a:srgbClr val="FF0000"/>
                </a:solidFill>
                <a:latin typeface="Comic Sans MS" pitchFamily="66" charset="0"/>
              </a:rPr>
              <a:t>Part 2:  The Enigma of Drought</a:t>
            </a:r>
            <a:endParaRPr lang="en-US" dirty="0">
              <a:solidFill>
                <a:srgbClr val="FF0000"/>
              </a:solidFill>
              <a:latin typeface="Comic Sans MS" pitchFamily="66" charset="0"/>
            </a:endParaRPr>
          </a:p>
        </p:txBody>
      </p:sp>
      <p:pic>
        <p:nvPicPr>
          <p:cNvPr id="3" name="Picture 2" descr="http://blogs.ei.columbia.edu/wp-content/uploads/2011/07/Three-Gorges.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83281"/>
            <a:ext cx="3257550" cy="2190751"/>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5" name="Picture 2" descr="http://irinnews.org/images/2006117.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050182"/>
            <a:ext cx="3733800" cy="2807818"/>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8" name="Picture 2" descr="Photo of a firefighter in the foreground and wildfire burning a forest in the background."/>
          <p:cNvPicPr>
            <a:picLocks noChangeAspect="1" noChangeArrowheads="1"/>
          </p:cNvPicPr>
          <p:nvPr/>
        </p:nvPicPr>
        <p:blipFill>
          <a:blip r:embed="rId7" cstate="print"/>
          <a:srcRect/>
          <a:stretch>
            <a:fillRect/>
          </a:stretch>
        </p:blipFill>
        <p:spPr bwMode="auto">
          <a:xfrm>
            <a:off x="5780545" y="762000"/>
            <a:ext cx="3333750" cy="2095501"/>
          </a:xfrm>
          <a:prstGeom prst="rect">
            <a:avLst/>
          </a:prstGeom>
          <a:noFill/>
          <a:effectLst>
            <a:innerShdw blurRad="114300">
              <a:prstClr val="black"/>
            </a:innerShdw>
          </a:effectLst>
        </p:spPr>
      </p:pic>
      <p:pic>
        <p:nvPicPr>
          <p:cNvPr id="12"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57161" y="2819400"/>
            <a:ext cx="3186839" cy="2064602"/>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1" descr="12"/>
          <p:cNvPicPr>
            <a:picLocks noChangeAspect="1" noChangeArrowheads="1"/>
          </p:cNvPicPr>
          <p:nvPr/>
        </p:nvPicPr>
        <p:blipFill>
          <a:blip r:embed="rId9" cstate="print"/>
          <a:srcRect r="5768" b="15379"/>
          <a:stretch>
            <a:fillRect/>
          </a:stretch>
        </p:blipFill>
        <p:spPr>
          <a:xfrm>
            <a:off x="0" y="2052531"/>
            <a:ext cx="3073831" cy="2304667"/>
          </a:xfrm>
          <a:prstGeom prst="rect">
            <a:avLst/>
          </a:prstGeom>
          <a:noFill/>
          <a:ln/>
          <a:effectLst>
            <a:innerShdw blurRad="114300">
              <a:prstClr val="black"/>
            </a:innerShdw>
          </a:effectLst>
        </p:spPr>
      </p:pic>
      <p:pic>
        <p:nvPicPr>
          <p:cNvPr id="17" name="Picture 2" descr="A farmer stands by his field of drought-stunted maiz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49419" y="4884002"/>
            <a:ext cx="2494581" cy="1973998"/>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20" name="Picture 5" descr="NPlatte2"/>
          <p:cNvPicPr>
            <a:picLocks noChangeAspect="1" noChangeArrowheads="1"/>
          </p:cNvPicPr>
          <p:nvPr/>
        </p:nvPicPr>
        <p:blipFill>
          <a:blip r:embed="rId11" cstate="print"/>
          <a:srcRect/>
          <a:stretch>
            <a:fillRect/>
          </a:stretch>
        </p:blipFill>
        <p:spPr bwMode="auto">
          <a:xfrm>
            <a:off x="3073831" y="2727960"/>
            <a:ext cx="3352800" cy="2225040"/>
          </a:xfrm>
          <a:prstGeom prst="rect">
            <a:avLst/>
          </a:prstGeom>
          <a:noFill/>
          <a:effectLst>
            <a:innerShdw blurRad="114300">
              <a:prstClr val="black"/>
            </a:innerShdw>
          </a:effectLst>
        </p:spPr>
      </p:pic>
      <p:pic>
        <p:nvPicPr>
          <p:cNvPr id="21" name="Picture 2" descr="Turkana women and their children wait to receive relief food supplies near the Kakuma Refugee Camp, Turkana District, northwest of Kenya's capital Nairobi, August 8, 20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07506" y="4697568"/>
            <a:ext cx="3341913" cy="2151357"/>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22" name="Picture 6" descr="Kenya Drough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19400" y="783282"/>
            <a:ext cx="3733800" cy="2264718"/>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pull/>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a:off x="152400" y="76200"/>
            <a:ext cx="8686800" cy="838200"/>
          </a:xfrm>
        </p:spPr>
        <p:txBody>
          <a:bodyPr/>
          <a:lstStyle/>
          <a:p>
            <a:pPr algn="ctr"/>
            <a:r>
              <a:rPr lang="en-US" sz="3200" dirty="0">
                <a:solidFill>
                  <a:srgbClr val="FF0000"/>
                </a:solidFill>
                <a:latin typeface="Comic Sans MS" pitchFamily="66" charset="0"/>
              </a:rPr>
              <a:t>Natural and Social Dimensions of Drought</a:t>
            </a:r>
          </a:p>
        </p:txBody>
      </p:sp>
      <p:sp>
        <p:nvSpPr>
          <p:cNvPr id="143363" name="Oval 3"/>
          <p:cNvSpPr>
            <a:spLocks noChangeArrowheads="1"/>
          </p:cNvSpPr>
          <p:nvPr/>
        </p:nvSpPr>
        <p:spPr bwMode="auto">
          <a:xfrm>
            <a:off x="1600200" y="2209800"/>
            <a:ext cx="2209800" cy="4267200"/>
          </a:xfrm>
          <a:prstGeom prst="ellipse">
            <a:avLst/>
          </a:prstGeom>
          <a:gradFill rotWithShape="1">
            <a:gsLst>
              <a:gs pos="0">
                <a:srgbClr val="FF0000">
                  <a:alpha val="14999"/>
                </a:srgbClr>
              </a:gs>
              <a:gs pos="100000">
                <a:srgbClr val="FF0000">
                  <a:gamma/>
                  <a:shade val="46275"/>
                  <a:invGamma/>
                  <a:alpha val="50000"/>
                </a:srgbClr>
              </a:gs>
            </a:gsLst>
            <a:lin ang="5400000" scaled="1"/>
          </a:gradFill>
          <a:ln w="9525">
            <a:solidFill>
              <a:schemeClr val="tx1"/>
            </a:solidFill>
            <a:round/>
            <a:headEnd/>
            <a:tailEnd/>
          </a:ln>
          <a:effectLst/>
        </p:spPr>
        <p:txBody>
          <a:bodyPr wrap="none" anchor="ctr"/>
          <a:lstStyle/>
          <a:p>
            <a:pPr algn="ctr" eaLnBrk="0" hangingPunct="0"/>
            <a:endParaRPr lang="en-US" sz="1800" b="1" i="1" dirty="0">
              <a:latin typeface="Tahoma" pitchFamily="34" charset="0"/>
            </a:endParaRPr>
          </a:p>
          <a:p>
            <a:pPr algn="ctr" eaLnBrk="0" hangingPunct="0"/>
            <a:endParaRPr lang="en-US" sz="1800" b="1" i="1" dirty="0">
              <a:latin typeface="Tahoma" pitchFamily="34" charset="0"/>
            </a:endParaRPr>
          </a:p>
          <a:p>
            <a:pPr algn="ctr" eaLnBrk="0" hangingPunct="0"/>
            <a:r>
              <a:rPr lang="en-US" sz="1800" b="1" i="1" dirty="0">
                <a:latin typeface="Tahoma" pitchFamily="34" charset="0"/>
              </a:rPr>
              <a:t>Rainfall</a:t>
            </a:r>
          </a:p>
          <a:p>
            <a:pPr algn="ctr" eaLnBrk="0" hangingPunct="0"/>
            <a:r>
              <a:rPr lang="en-US" sz="1800" b="1" i="1" dirty="0" smtClean="0">
                <a:latin typeface="Tahoma" pitchFamily="34" charset="0"/>
              </a:rPr>
              <a:t>Deficiencies</a:t>
            </a:r>
          </a:p>
          <a:p>
            <a:pPr algn="ctr" eaLnBrk="0" hangingPunct="0"/>
            <a:r>
              <a:rPr lang="en-US" sz="1800" b="1" i="1" dirty="0" smtClean="0">
                <a:latin typeface="Tahoma" pitchFamily="34" charset="0"/>
              </a:rPr>
              <a:t>Heat Stress</a:t>
            </a:r>
            <a:endParaRPr lang="en-US" sz="1800" b="1" i="1" dirty="0">
              <a:latin typeface="Tahoma" pitchFamily="34" charset="0"/>
            </a:endParaRPr>
          </a:p>
        </p:txBody>
      </p:sp>
      <p:sp>
        <p:nvSpPr>
          <p:cNvPr id="143364" name="Text Box 4"/>
          <p:cNvSpPr txBox="1">
            <a:spLocks noChangeArrowheads="1"/>
          </p:cNvSpPr>
          <p:nvPr/>
        </p:nvSpPr>
        <p:spPr bwMode="auto">
          <a:xfrm>
            <a:off x="1600200" y="3657600"/>
            <a:ext cx="2209800" cy="457200"/>
          </a:xfrm>
          <a:prstGeom prst="rect">
            <a:avLst/>
          </a:prstGeom>
          <a:noFill/>
          <a:ln w="9525">
            <a:noFill/>
            <a:miter lim="800000"/>
            <a:headEnd/>
            <a:tailEnd/>
          </a:ln>
          <a:effectLst/>
        </p:spPr>
        <p:txBody>
          <a:bodyPr>
            <a:spAutoFit/>
          </a:bodyPr>
          <a:lstStyle/>
          <a:p>
            <a:pPr>
              <a:spcBef>
                <a:spcPct val="50000"/>
              </a:spcBef>
            </a:pPr>
            <a:r>
              <a:rPr lang="en-US">
                <a:latin typeface="Arial" charset="0"/>
              </a:rPr>
              <a:t>Meteorological</a:t>
            </a:r>
          </a:p>
        </p:txBody>
      </p:sp>
      <p:sp>
        <p:nvSpPr>
          <p:cNvPr id="143365" name="Oval 5"/>
          <p:cNvSpPr>
            <a:spLocks noChangeArrowheads="1"/>
          </p:cNvSpPr>
          <p:nvPr/>
        </p:nvSpPr>
        <p:spPr bwMode="auto">
          <a:xfrm>
            <a:off x="3429000" y="2286000"/>
            <a:ext cx="2133600" cy="4191000"/>
          </a:xfrm>
          <a:prstGeom prst="ellipse">
            <a:avLst/>
          </a:prstGeom>
          <a:gradFill rotWithShape="1">
            <a:gsLst>
              <a:gs pos="0">
                <a:srgbClr val="CC9900">
                  <a:alpha val="50000"/>
                </a:srgbClr>
              </a:gs>
              <a:gs pos="100000">
                <a:srgbClr val="CC9900">
                  <a:gamma/>
                  <a:shade val="46275"/>
                  <a:invGamma/>
                  <a:alpha val="17000"/>
                </a:srgbClr>
              </a:gs>
            </a:gsLst>
            <a:lin ang="5400000" scaled="1"/>
          </a:gradFill>
          <a:ln w="9525">
            <a:solidFill>
              <a:schemeClr val="tx1"/>
            </a:solidFill>
            <a:round/>
            <a:headEnd/>
            <a:tailEnd/>
          </a:ln>
          <a:effectLst/>
        </p:spPr>
        <p:txBody>
          <a:bodyPr wrap="none" anchor="ctr"/>
          <a:lstStyle/>
          <a:p>
            <a:pPr algn="ctr" eaLnBrk="0" hangingPunct="0"/>
            <a:endParaRPr lang="en-US" sz="1800" b="1" i="1">
              <a:latin typeface="Tahoma" pitchFamily="34" charset="0"/>
            </a:endParaRPr>
          </a:p>
          <a:p>
            <a:pPr algn="ctr" eaLnBrk="0" hangingPunct="0"/>
            <a:endParaRPr lang="en-US" sz="1800" b="1" i="1">
              <a:latin typeface="Tahoma" pitchFamily="34" charset="0"/>
            </a:endParaRPr>
          </a:p>
          <a:p>
            <a:pPr algn="ctr" eaLnBrk="0" hangingPunct="0"/>
            <a:endParaRPr lang="en-US" sz="1800" b="1" i="1">
              <a:latin typeface="Tahoma" pitchFamily="34" charset="0"/>
            </a:endParaRPr>
          </a:p>
          <a:p>
            <a:pPr algn="ctr" eaLnBrk="0" hangingPunct="0"/>
            <a:endParaRPr lang="en-US" sz="1800" b="1" i="1">
              <a:latin typeface="Tahoma" pitchFamily="34" charset="0"/>
            </a:endParaRPr>
          </a:p>
          <a:p>
            <a:pPr algn="ctr" eaLnBrk="0" hangingPunct="0"/>
            <a:endParaRPr lang="en-US" sz="1800" b="1" i="1">
              <a:latin typeface="Tahoma" pitchFamily="34" charset="0"/>
            </a:endParaRPr>
          </a:p>
          <a:p>
            <a:pPr algn="ctr" eaLnBrk="0" hangingPunct="0"/>
            <a:endParaRPr lang="en-US" sz="1800" b="1" i="1">
              <a:latin typeface="Tahoma" pitchFamily="34" charset="0"/>
            </a:endParaRPr>
          </a:p>
          <a:p>
            <a:pPr algn="ctr" eaLnBrk="0" hangingPunct="0"/>
            <a:r>
              <a:rPr lang="en-US" sz="1800" b="1" i="1">
                <a:latin typeface="Tahoma" pitchFamily="34" charset="0"/>
              </a:rPr>
              <a:t>Soils</a:t>
            </a:r>
          </a:p>
          <a:p>
            <a:pPr algn="ctr" eaLnBrk="0" hangingPunct="0"/>
            <a:r>
              <a:rPr lang="en-US" sz="1800" b="1" i="1">
                <a:latin typeface="Tahoma" pitchFamily="34" charset="0"/>
              </a:rPr>
              <a:t>Crops</a:t>
            </a:r>
          </a:p>
          <a:p>
            <a:pPr algn="ctr" eaLnBrk="0" hangingPunct="0"/>
            <a:r>
              <a:rPr lang="en-US" sz="1800" b="1" i="1">
                <a:latin typeface="Tahoma" pitchFamily="34" charset="0"/>
              </a:rPr>
              <a:t>Range</a:t>
            </a:r>
          </a:p>
          <a:p>
            <a:pPr algn="ctr" eaLnBrk="0" hangingPunct="0"/>
            <a:r>
              <a:rPr lang="en-US" sz="1800" b="1" i="1">
                <a:latin typeface="Tahoma" pitchFamily="34" charset="0"/>
              </a:rPr>
              <a:t>Livestock</a:t>
            </a:r>
          </a:p>
          <a:p>
            <a:pPr algn="ctr" eaLnBrk="0" hangingPunct="0"/>
            <a:r>
              <a:rPr lang="en-US" sz="1800" b="1" i="1">
                <a:latin typeface="Tahoma" pitchFamily="34" charset="0"/>
              </a:rPr>
              <a:t>Forests</a:t>
            </a:r>
          </a:p>
        </p:txBody>
      </p:sp>
      <p:sp>
        <p:nvSpPr>
          <p:cNvPr id="143366" name="Text Box 6"/>
          <p:cNvSpPr txBox="1">
            <a:spLocks noChangeArrowheads="1"/>
          </p:cNvSpPr>
          <p:nvPr/>
        </p:nvSpPr>
        <p:spPr bwMode="auto">
          <a:xfrm>
            <a:off x="3657600" y="3352800"/>
            <a:ext cx="1905000" cy="457200"/>
          </a:xfrm>
          <a:prstGeom prst="rect">
            <a:avLst/>
          </a:prstGeom>
          <a:noFill/>
          <a:ln w="9525">
            <a:noFill/>
            <a:miter lim="800000"/>
            <a:headEnd/>
            <a:tailEnd/>
          </a:ln>
          <a:effectLst/>
        </p:spPr>
        <p:txBody>
          <a:bodyPr>
            <a:spAutoFit/>
          </a:bodyPr>
          <a:lstStyle/>
          <a:p>
            <a:pPr>
              <a:spcBef>
                <a:spcPct val="50000"/>
              </a:spcBef>
            </a:pPr>
            <a:r>
              <a:rPr lang="en-US">
                <a:latin typeface="Arial" charset="0"/>
              </a:rPr>
              <a:t>Agricultural</a:t>
            </a:r>
          </a:p>
        </p:txBody>
      </p:sp>
      <p:sp>
        <p:nvSpPr>
          <p:cNvPr id="143367" name="Oval 7"/>
          <p:cNvSpPr>
            <a:spLocks noChangeArrowheads="1"/>
          </p:cNvSpPr>
          <p:nvPr/>
        </p:nvSpPr>
        <p:spPr bwMode="auto">
          <a:xfrm>
            <a:off x="5181600" y="2286000"/>
            <a:ext cx="2133600" cy="4191000"/>
          </a:xfrm>
          <a:prstGeom prst="ellipse">
            <a:avLst/>
          </a:prstGeom>
          <a:gradFill rotWithShape="1">
            <a:gsLst>
              <a:gs pos="0">
                <a:schemeClr val="accent2">
                  <a:alpha val="14000"/>
                </a:schemeClr>
              </a:gs>
              <a:gs pos="100000">
                <a:schemeClr val="accent2">
                  <a:gamma/>
                  <a:shade val="46275"/>
                  <a:invGamma/>
                  <a:alpha val="50000"/>
                </a:schemeClr>
              </a:gs>
            </a:gsLst>
            <a:lin ang="0" scaled="1"/>
          </a:gradFill>
          <a:ln w="9525">
            <a:solidFill>
              <a:schemeClr val="tx1"/>
            </a:solidFill>
            <a:round/>
            <a:headEnd/>
            <a:tailEnd/>
          </a:ln>
          <a:effectLst/>
        </p:spPr>
        <p:txBody>
          <a:bodyPr wrap="none" anchor="ctr"/>
          <a:lstStyle/>
          <a:p>
            <a:pPr algn="ctr" eaLnBrk="0" hangingPunct="0"/>
            <a:r>
              <a:rPr lang="en-US" sz="1800" b="1" i="1">
                <a:latin typeface="Tahoma" pitchFamily="34" charset="0"/>
              </a:rPr>
              <a:t>Water Supply</a:t>
            </a:r>
          </a:p>
          <a:p>
            <a:pPr algn="ctr" eaLnBrk="0" hangingPunct="0"/>
            <a:r>
              <a:rPr lang="en-US" sz="1800" b="1" i="1">
                <a:latin typeface="Tahoma" pitchFamily="34" charset="0"/>
              </a:rPr>
              <a:t>Snow Depth</a:t>
            </a:r>
          </a:p>
          <a:p>
            <a:pPr algn="ctr" eaLnBrk="0" hangingPunct="0"/>
            <a:r>
              <a:rPr lang="en-US" sz="1800" b="1" i="1">
                <a:latin typeface="Tahoma" pitchFamily="34" charset="0"/>
              </a:rPr>
              <a:t>Recreation</a:t>
            </a:r>
          </a:p>
          <a:p>
            <a:pPr algn="ctr" eaLnBrk="0" hangingPunct="0"/>
            <a:r>
              <a:rPr lang="en-US" sz="1800" b="1" i="1">
                <a:latin typeface="Tahoma" pitchFamily="34" charset="0"/>
              </a:rPr>
              <a:t>Tourism</a:t>
            </a:r>
          </a:p>
          <a:p>
            <a:pPr algn="ctr" eaLnBrk="0" hangingPunct="0"/>
            <a:r>
              <a:rPr lang="en-US" sz="1800" b="1" i="1">
                <a:latin typeface="Tahoma" pitchFamily="34" charset="0"/>
              </a:rPr>
              <a:t>Hydropower</a:t>
            </a:r>
          </a:p>
        </p:txBody>
      </p:sp>
      <p:sp>
        <p:nvSpPr>
          <p:cNvPr id="143368" name="Text Box 8"/>
          <p:cNvSpPr txBox="1">
            <a:spLocks noChangeArrowheads="1"/>
          </p:cNvSpPr>
          <p:nvPr/>
        </p:nvSpPr>
        <p:spPr bwMode="auto">
          <a:xfrm>
            <a:off x="5334000" y="3124200"/>
            <a:ext cx="1905000" cy="457200"/>
          </a:xfrm>
          <a:prstGeom prst="rect">
            <a:avLst/>
          </a:prstGeom>
          <a:noFill/>
          <a:ln w="9525">
            <a:noFill/>
            <a:miter lim="800000"/>
            <a:headEnd/>
            <a:tailEnd/>
          </a:ln>
          <a:effectLst/>
        </p:spPr>
        <p:txBody>
          <a:bodyPr>
            <a:spAutoFit/>
          </a:bodyPr>
          <a:lstStyle/>
          <a:p>
            <a:pPr>
              <a:spcBef>
                <a:spcPct val="50000"/>
              </a:spcBef>
            </a:pPr>
            <a:r>
              <a:rPr lang="en-US">
                <a:latin typeface="Arial" charset="0"/>
              </a:rPr>
              <a:t>Hydrological</a:t>
            </a:r>
          </a:p>
        </p:txBody>
      </p:sp>
      <p:sp>
        <p:nvSpPr>
          <p:cNvPr id="143369" name="Oval 9"/>
          <p:cNvSpPr>
            <a:spLocks noChangeArrowheads="1"/>
          </p:cNvSpPr>
          <p:nvPr/>
        </p:nvSpPr>
        <p:spPr bwMode="auto">
          <a:xfrm rot="5400000">
            <a:off x="4572000" y="3276600"/>
            <a:ext cx="2209800" cy="4191000"/>
          </a:xfrm>
          <a:prstGeom prst="ellipse">
            <a:avLst/>
          </a:prstGeom>
          <a:gradFill rotWithShape="1">
            <a:gsLst>
              <a:gs pos="0">
                <a:srgbClr val="00FFFF">
                  <a:alpha val="50000"/>
                </a:srgbClr>
              </a:gs>
              <a:gs pos="100000">
                <a:srgbClr val="00FFFF">
                  <a:gamma/>
                  <a:shade val="46275"/>
                  <a:invGamma/>
                  <a:alpha val="14999"/>
                </a:srgbClr>
              </a:gs>
            </a:gsLst>
            <a:lin ang="0" scaled="1"/>
          </a:gradFill>
          <a:ln w="9525">
            <a:solidFill>
              <a:schemeClr val="tx1"/>
            </a:solidFill>
            <a:round/>
            <a:headEnd/>
            <a:tailEnd/>
          </a:ln>
          <a:effectLst/>
        </p:spPr>
        <p:txBody>
          <a:bodyPr wrap="none" anchor="ctr"/>
          <a:lstStyle/>
          <a:p>
            <a:pPr algn="ctr" eaLnBrk="0" hangingPunct="0"/>
            <a:endParaRPr lang="en-US" sz="1800" b="1" i="1">
              <a:latin typeface="Tahoma" pitchFamily="34" charset="0"/>
            </a:endParaRPr>
          </a:p>
          <a:p>
            <a:pPr algn="ctr" eaLnBrk="0" hangingPunct="0"/>
            <a:endParaRPr lang="en-US" sz="1800" b="1" i="1">
              <a:latin typeface="Tahoma" pitchFamily="34" charset="0"/>
            </a:endParaRPr>
          </a:p>
          <a:p>
            <a:pPr algn="ctr" eaLnBrk="0" hangingPunct="0"/>
            <a:endParaRPr lang="en-US" sz="1800" b="1" i="1">
              <a:latin typeface="Tahoma" pitchFamily="34" charset="0"/>
            </a:endParaRPr>
          </a:p>
          <a:p>
            <a:pPr algn="ctr" eaLnBrk="0" hangingPunct="0"/>
            <a:endParaRPr lang="en-US" sz="1800" b="1" i="1">
              <a:latin typeface="Tahoma" pitchFamily="34" charset="0"/>
            </a:endParaRPr>
          </a:p>
          <a:p>
            <a:pPr algn="ctr" eaLnBrk="0" hangingPunct="0"/>
            <a:endParaRPr lang="en-US" sz="1800" b="1" i="1">
              <a:latin typeface="Tahoma" pitchFamily="34" charset="0"/>
            </a:endParaRPr>
          </a:p>
          <a:p>
            <a:pPr algn="ctr" eaLnBrk="0" hangingPunct="0"/>
            <a:endParaRPr lang="en-US" sz="1800" b="1" i="1">
              <a:latin typeface="Tahoma" pitchFamily="34" charset="0"/>
            </a:endParaRPr>
          </a:p>
          <a:p>
            <a:pPr algn="ctr" eaLnBrk="0" hangingPunct="0"/>
            <a:endParaRPr lang="en-US" sz="1800" b="1" i="1">
              <a:latin typeface="Tahoma" pitchFamily="34" charset="0"/>
            </a:endParaRPr>
          </a:p>
        </p:txBody>
      </p:sp>
      <p:sp>
        <p:nvSpPr>
          <p:cNvPr id="143370" name="Text Box 10"/>
          <p:cNvSpPr txBox="1">
            <a:spLocks noChangeArrowheads="1"/>
          </p:cNvSpPr>
          <p:nvPr/>
        </p:nvSpPr>
        <p:spPr bwMode="auto">
          <a:xfrm>
            <a:off x="5105400" y="5181600"/>
            <a:ext cx="2438400" cy="461665"/>
          </a:xfrm>
          <a:prstGeom prst="rect">
            <a:avLst/>
          </a:prstGeom>
          <a:noFill/>
          <a:ln w="9525">
            <a:noFill/>
            <a:miter lim="800000"/>
            <a:headEnd/>
            <a:tailEnd/>
          </a:ln>
          <a:effectLst/>
        </p:spPr>
        <p:txBody>
          <a:bodyPr>
            <a:spAutoFit/>
          </a:bodyPr>
          <a:lstStyle/>
          <a:p>
            <a:pPr algn="ctr">
              <a:spcBef>
                <a:spcPct val="50000"/>
              </a:spcBef>
            </a:pPr>
            <a:r>
              <a:rPr lang="en-US" u="sng" dirty="0">
                <a:latin typeface="Arial" charset="0"/>
              </a:rPr>
              <a:t>Socio-economic </a:t>
            </a:r>
          </a:p>
        </p:txBody>
      </p:sp>
      <p:sp>
        <p:nvSpPr>
          <p:cNvPr id="143371" name="Line 11"/>
          <p:cNvSpPr>
            <a:spLocks noChangeShapeType="1"/>
          </p:cNvSpPr>
          <p:nvPr/>
        </p:nvSpPr>
        <p:spPr bwMode="auto">
          <a:xfrm>
            <a:off x="990600" y="1447800"/>
            <a:ext cx="7010400" cy="0"/>
          </a:xfrm>
          <a:prstGeom prst="line">
            <a:avLst/>
          </a:prstGeom>
          <a:noFill/>
          <a:ln w="76200">
            <a:solidFill>
              <a:schemeClr val="tx1">
                <a:alpha val="54902"/>
              </a:schemeClr>
            </a:solidFill>
            <a:round/>
            <a:headEnd/>
            <a:tailEnd type="triangle" w="med" len="med"/>
          </a:ln>
          <a:effectLst/>
        </p:spPr>
        <p:txBody>
          <a:bodyPr/>
          <a:lstStyle/>
          <a:p>
            <a:endParaRPr lang="en-US"/>
          </a:p>
        </p:txBody>
      </p:sp>
      <p:sp>
        <p:nvSpPr>
          <p:cNvPr id="143372" name="Text Box 12"/>
          <p:cNvSpPr txBox="1">
            <a:spLocks noChangeArrowheads="1"/>
          </p:cNvSpPr>
          <p:nvPr/>
        </p:nvSpPr>
        <p:spPr bwMode="auto">
          <a:xfrm>
            <a:off x="457200" y="990600"/>
            <a:ext cx="8077200" cy="366713"/>
          </a:xfrm>
          <a:prstGeom prst="rect">
            <a:avLst/>
          </a:prstGeom>
          <a:noFill/>
          <a:ln w="9525">
            <a:noFill/>
            <a:miter lim="800000"/>
            <a:headEnd/>
            <a:tailEnd/>
          </a:ln>
          <a:effectLst/>
        </p:spPr>
        <p:txBody>
          <a:bodyPr>
            <a:spAutoFit/>
          </a:bodyPr>
          <a:lstStyle/>
          <a:p>
            <a:pPr>
              <a:spcBef>
                <a:spcPct val="50000"/>
              </a:spcBef>
            </a:pPr>
            <a:r>
              <a:rPr lang="en-US" sz="1800" b="1" dirty="0">
                <a:latin typeface="Arial" charset="0"/>
              </a:rPr>
              <a:t>Decreasing emphasis on the natural event (precipitation deficiencies)</a:t>
            </a:r>
          </a:p>
        </p:txBody>
      </p:sp>
      <p:sp>
        <p:nvSpPr>
          <p:cNvPr id="143373" name="Text Box 13"/>
          <p:cNvSpPr txBox="1">
            <a:spLocks noChangeArrowheads="1"/>
          </p:cNvSpPr>
          <p:nvPr/>
        </p:nvSpPr>
        <p:spPr bwMode="auto">
          <a:xfrm>
            <a:off x="2209800" y="1905000"/>
            <a:ext cx="5943600" cy="366713"/>
          </a:xfrm>
          <a:prstGeom prst="rect">
            <a:avLst/>
          </a:prstGeom>
          <a:noFill/>
          <a:ln w="9525">
            <a:noFill/>
            <a:miter lim="800000"/>
            <a:headEnd/>
            <a:tailEnd/>
          </a:ln>
          <a:effectLst/>
        </p:spPr>
        <p:txBody>
          <a:bodyPr>
            <a:spAutoFit/>
          </a:bodyPr>
          <a:lstStyle/>
          <a:p>
            <a:pPr>
              <a:spcBef>
                <a:spcPct val="50000"/>
              </a:spcBef>
            </a:pPr>
            <a:r>
              <a:rPr lang="en-US" sz="1800" b="1">
                <a:latin typeface="Arial" charset="0"/>
              </a:rPr>
              <a:t>Increasing complexity of impacts and conflicts</a:t>
            </a:r>
          </a:p>
        </p:txBody>
      </p:sp>
      <p:sp>
        <p:nvSpPr>
          <p:cNvPr id="143374" name="Line 14"/>
          <p:cNvSpPr>
            <a:spLocks noChangeShapeType="1"/>
          </p:cNvSpPr>
          <p:nvPr/>
        </p:nvSpPr>
        <p:spPr bwMode="auto">
          <a:xfrm>
            <a:off x="990600" y="6553200"/>
            <a:ext cx="7010400" cy="0"/>
          </a:xfrm>
          <a:prstGeom prst="line">
            <a:avLst/>
          </a:prstGeom>
          <a:noFill/>
          <a:ln w="76200">
            <a:solidFill>
              <a:srgbClr val="FF0000"/>
            </a:solidFill>
            <a:round/>
            <a:headEnd/>
            <a:tailEnd type="triangle" w="med" len="med"/>
          </a:ln>
          <a:effectLst/>
        </p:spPr>
        <p:txBody>
          <a:bodyPr/>
          <a:lstStyle/>
          <a:p>
            <a:endParaRPr lang="en-US"/>
          </a:p>
        </p:txBody>
      </p:sp>
      <p:sp>
        <p:nvSpPr>
          <p:cNvPr id="143375" name="Text Box 15"/>
          <p:cNvSpPr txBox="1">
            <a:spLocks noChangeArrowheads="1"/>
          </p:cNvSpPr>
          <p:nvPr/>
        </p:nvSpPr>
        <p:spPr bwMode="auto">
          <a:xfrm>
            <a:off x="3048000" y="6553200"/>
            <a:ext cx="2971800" cy="336550"/>
          </a:xfrm>
          <a:prstGeom prst="rect">
            <a:avLst/>
          </a:prstGeom>
          <a:noFill/>
          <a:ln w="9525">
            <a:noFill/>
            <a:miter lim="800000"/>
            <a:headEnd/>
            <a:tailEnd/>
          </a:ln>
          <a:effectLst/>
        </p:spPr>
        <p:txBody>
          <a:bodyPr>
            <a:spAutoFit/>
          </a:bodyPr>
          <a:lstStyle/>
          <a:p>
            <a:pPr>
              <a:spcBef>
                <a:spcPct val="50000"/>
              </a:spcBef>
            </a:pPr>
            <a:r>
              <a:rPr lang="en-US" sz="1600" b="1">
                <a:latin typeface="Arial" charset="0"/>
              </a:rPr>
              <a:t>Time/Duration of the event</a:t>
            </a:r>
          </a:p>
        </p:txBody>
      </p:sp>
      <p:sp>
        <p:nvSpPr>
          <p:cNvPr id="143376" name="Text Box 16"/>
          <p:cNvSpPr txBox="1">
            <a:spLocks noChangeArrowheads="1"/>
          </p:cNvSpPr>
          <p:nvPr/>
        </p:nvSpPr>
        <p:spPr bwMode="auto">
          <a:xfrm>
            <a:off x="5181600" y="5650468"/>
            <a:ext cx="2057400" cy="369332"/>
          </a:xfrm>
          <a:prstGeom prst="rect">
            <a:avLst/>
          </a:prstGeom>
          <a:noFill/>
          <a:ln w="9525">
            <a:noFill/>
            <a:miter lim="800000"/>
            <a:headEnd/>
            <a:tailEnd/>
          </a:ln>
          <a:effectLst/>
        </p:spPr>
        <p:txBody>
          <a:bodyPr wrap="square">
            <a:spAutoFit/>
          </a:bodyPr>
          <a:lstStyle/>
          <a:p>
            <a:pPr>
              <a:spcBef>
                <a:spcPct val="50000"/>
              </a:spcBef>
            </a:pPr>
            <a:r>
              <a:rPr lang="en-US" sz="1800" b="1" i="1" dirty="0" smtClean="0">
                <a:latin typeface="Tahoma" pitchFamily="34" charset="0"/>
              </a:rPr>
              <a:t>Societal </a:t>
            </a:r>
            <a:r>
              <a:rPr lang="en-US" sz="1800" b="1" i="1" dirty="0">
                <a:latin typeface="Tahoma" pitchFamily="34" charset="0"/>
              </a:rPr>
              <a:t>Impact</a:t>
            </a:r>
          </a:p>
        </p:txBody>
      </p:sp>
      <p:sp>
        <p:nvSpPr>
          <p:cNvPr id="143377" name="Text Box 17"/>
          <p:cNvSpPr txBox="1">
            <a:spLocks noChangeArrowheads="1"/>
          </p:cNvSpPr>
          <p:nvPr/>
        </p:nvSpPr>
        <p:spPr bwMode="auto">
          <a:xfrm>
            <a:off x="2286000" y="1676400"/>
            <a:ext cx="5486400" cy="457200"/>
          </a:xfrm>
          <a:prstGeom prst="rect">
            <a:avLst/>
          </a:prstGeom>
          <a:noFill/>
          <a:ln w="9525">
            <a:noFill/>
            <a:miter lim="800000"/>
            <a:headEnd/>
            <a:tailEnd/>
          </a:ln>
          <a:effectLst/>
        </p:spPr>
        <p:txBody>
          <a:bodyPr>
            <a:spAutoFit/>
          </a:bodyPr>
          <a:lstStyle/>
          <a:p>
            <a:pPr>
              <a:spcBef>
                <a:spcPct val="50000"/>
              </a:spcBef>
            </a:pPr>
            <a:endParaRPr lang="en-US">
              <a:latin typeface="Arial" charset="0"/>
            </a:endParaRPr>
          </a:p>
        </p:txBody>
      </p:sp>
      <p:sp>
        <p:nvSpPr>
          <p:cNvPr id="143378" name="Text Box 18"/>
          <p:cNvSpPr txBox="1">
            <a:spLocks noChangeArrowheads="1"/>
          </p:cNvSpPr>
          <p:nvPr/>
        </p:nvSpPr>
        <p:spPr bwMode="auto">
          <a:xfrm>
            <a:off x="457200" y="1524000"/>
            <a:ext cx="7772400" cy="369332"/>
          </a:xfrm>
          <a:prstGeom prst="rect">
            <a:avLst/>
          </a:prstGeom>
          <a:noFill/>
          <a:ln w="9525">
            <a:noFill/>
            <a:miter lim="800000"/>
            <a:headEnd/>
            <a:tailEnd/>
          </a:ln>
          <a:effectLst/>
        </p:spPr>
        <p:txBody>
          <a:bodyPr wrap="square">
            <a:spAutoFit/>
          </a:bodyPr>
          <a:lstStyle/>
          <a:p>
            <a:pPr>
              <a:spcBef>
                <a:spcPct val="50000"/>
              </a:spcBef>
            </a:pPr>
            <a:r>
              <a:rPr lang="en-US" sz="1800" b="1" dirty="0">
                <a:latin typeface="Arial" charset="0"/>
              </a:rPr>
              <a:t>Increasing emphasis on water/natural resource </a:t>
            </a:r>
            <a:r>
              <a:rPr lang="en-US" sz="1800" b="1" dirty="0" smtClean="0">
                <a:latin typeface="Arial" charset="0"/>
              </a:rPr>
              <a:t>management &amp; policy</a:t>
            </a:r>
            <a:endParaRPr lang="en-US" sz="1800" b="1" dirty="0">
              <a:latin typeface="Arial" charset="0"/>
            </a:endParaRPr>
          </a:p>
        </p:txBody>
      </p:sp>
      <p:sp>
        <p:nvSpPr>
          <p:cNvPr id="2" name="Oval 1"/>
          <p:cNvSpPr/>
          <p:nvPr/>
        </p:nvSpPr>
        <p:spPr bwMode="auto">
          <a:xfrm>
            <a:off x="152400" y="1295400"/>
            <a:ext cx="8077200" cy="1081087"/>
          </a:xfrm>
          <a:prstGeom prst="ellipse">
            <a:avLst/>
          </a:prstGeom>
          <a:gradFill>
            <a:gsLst>
              <a:gs pos="0">
                <a:schemeClr val="accent1">
                  <a:shade val="30000"/>
                  <a:satMod val="115000"/>
                </a:schemeClr>
              </a:gs>
              <a:gs pos="88000">
                <a:srgbClr val="FFFF00">
                  <a:alpha val="14000"/>
                  <a:lumMod val="99000"/>
                  <a:lumOff val="1000"/>
                </a:srgbClr>
              </a:gs>
              <a:gs pos="100000">
                <a:schemeClr val="accent1">
                  <a:shade val="100000"/>
                  <a:satMod val="115000"/>
                </a:schemeClr>
              </a:gs>
            </a:gsLst>
            <a:lin ang="5400000" scaled="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3" name="TextBox 2"/>
          <p:cNvSpPr txBox="1"/>
          <p:nvPr/>
        </p:nvSpPr>
        <p:spPr>
          <a:xfrm>
            <a:off x="7367355" y="2438400"/>
            <a:ext cx="1741182" cy="830997"/>
          </a:xfrm>
          <a:prstGeom prst="rect">
            <a:avLst/>
          </a:prstGeom>
          <a:solidFill>
            <a:schemeClr val="tx1"/>
          </a:solidFill>
        </p:spPr>
        <p:txBody>
          <a:bodyPr wrap="none" rtlCol="0">
            <a:spAutoFit/>
          </a:bodyPr>
          <a:lstStyle/>
          <a:p>
            <a:pPr algn="ctr"/>
            <a:r>
              <a:rPr lang="en-US" b="1" dirty="0" smtClean="0">
                <a:solidFill>
                  <a:srgbClr val="FF0000"/>
                </a:solidFill>
                <a:latin typeface="Comic Sans MS" pitchFamily="66" charset="0"/>
              </a:rPr>
              <a:t>Risk </a:t>
            </a:r>
          </a:p>
          <a:p>
            <a:pPr algn="ctr"/>
            <a:r>
              <a:rPr lang="en-US" b="1" dirty="0" smtClean="0">
                <a:solidFill>
                  <a:srgbClr val="FF0000"/>
                </a:solidFill>
                <a:latin typeface="Comic Sans MS" pitchFamily="66" charset="0"/>
              </a:rPr>
              <a:t>Reduction </a:t>
            </a:r>
            <a:endParaRPr lang="en-US" b="1" dirty="0">
              <a:solidFill>
                <a:srgbClr val="FF0000"/>
              </a:solidFill>
              <a:latin typeface="Comic Sans MS" pitchFamily="66" charset="0"/>
            </a:endParaRPr>
          </a:p>
        </p:txBody>
      </p:sp>
      <p:sp>
        <p:nvSpPr>
          <p:cNvPr id="4" name="Circular Arrow 3"/>
          <p:cNvSpPr/>
          <p:nvPr/>
        </p:nvSpPr>
        <p:spPr bwMode="auto">
          <a:xfrm rot="4208958">
            <a:off x="8001000" y="1676400"/>
            <a:ext cx="762000" cy="762000"/>
          </a:xfrm>
          <a:prstGeom prst="circular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Tree>
    <p:extLst>
      <p:ext uri="{BB962C8B-B14F-4D97-AF65-F5344CB8AC3E}">
        <p14:creationId xmlns:p14="http://schemas.microsoft.com/office/powerpoint/2010/main" val="23484849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43363"/>
                                        </p:tgtEl>
                                        <p:attrNameLst>
                                          <p:attrName>style.visibility</p:attrName>
                                        </p:attrNameLst>
                                      </p:cBhvr>
                                      <p:to>
                                        <p:strVal val="visible"/>
                                      </p:to>
                                    </p:set>
                                    <p:animEffect transition="in" filter="dissolve">
                                      <p:cBhvr>
                                        <p:cTn id="7" dur="500"/>
                                        <p:tgtEl>
                                          <p:spTgt spid="143363"/>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43364"/>
                                        </p:tgtEl>
                                        <p:attrNameLst>
                                          <p:attrName>style.visibility</p:attrName>
                                        </p:attrNameLst>
                                      </p:cBhvr>
                                      <p:to>
                                        <p:strVal val="visible"/>
                                      </p:to>
                                    </p:set>
                                    <p:animEffect transition="in" filter="dissolve">
                                      <p:cBhvr>
                                        <p:cTn id="11" dur="500"/>
                                        <p:tgtEl>
                                          <p:spTgt spid="143364"/>
                                        </p:tgtEl>
                                      </p:cBhvr>
                                    </p:animEffect>
                                  </p:childTnLst>
                                </p:cTn>
                              </p:par>
                            </p:childTnLst>
                          </p:cTn>
                        </p:par>
                        <p:par>
                          <p:cTn id="12" fill="hold">
                            <p:stCondLst>
                              <p:cond delay="1000"/>
                            </p:stCondLst>
                            <p:childTnLst>
                              <p:par>
                                <p:cTn id="13" presetID="9" presetClass="entr" presetSubtype="0" fill="hold" grpId="0" nodeType="afterEffect">
                                  <p:stCondLst>
                                    <p:cond delay="1000"/>
                                  </p:stCondLst>
                                  <p:childTnLst>
                                    <p:set>
                                      <p:cBhvr>
                                        <p:cTn id="14" dur="1" fill="hold">
                                          <p:stCondLst>
                                            <p:cond delay="0"/>
                                          </p:stCondLst>
                                        </p:cTn>
                                        <p:tgtEl>
                                          <p:spTgt spid="143365"/>
                                        </p:tgtEl>
                                        <p:attrNameLst>
                                          <p:attrName>style.visibility</p:attrName>
                                        </p:attrNameLst>
                                      </p:cBhvr>
                                      <p:to>
                                        <p:strVal val="visible"/>
                                      </p:to>
                                    </p:set>
                                    <p:animEffect transition="in" filter="dissolve">
                                      <p:cBhvr>
                                        <p:cTn id="15" dur="500"/>
                                        <p:tgtEl>
                                          <p:spTgt spid="143365"/>
                                        </p:tgtEl>
                                      </p:cBhvr>
                                    </p:animEffect>
                                  </p:childTnLst>
                                </p:cTn>
                              </p:par>
                            </p:childTnLst>
                          </p:cTn>
                        </p:par>
                        <p:par>
                          <p:cTn id="16" fill="hold">
                            <p:stCondLst>
                              <p:cond delay="2500"/>
                            </p:stCondLst>
                            <p:childTnLst>
                              <p:par>
                                <p:cTn id="17" presetID="9" presetClass="entr" presetSubtype="0" fill="hold" grpId="0" nodeType="afterEffect">
                                  <p:stCondLst>
                                    <p:cond delay="0"/>
                                  </p:stCondLst>
                                  <p:childTnLst>
                                    <p:set>
                                      <p:cBhvr>
                                        <p:cTn id="18" dur="1" fill="hold">
                                          <p:stCondLst>
                                            <p:cond delay="0"/>
                                          </p:stCondLst>
                                        </p:cTn>
                                        <p:tgtEl>
                                          <p:spTgt spid="143366"/>
                                        </p:tgtEl>
                                        <p:attrNameLst>
                                          <p:attrName>style.visibility</p:attrName>
                                        </p:attrNameLst>
                                      </p:cBhvr>
                                      <p:to>
                                        <p:strVal val="visible"/>
                                      </p:to>
                                    </p:set>
                                    <p:animEffect transition="in" filter="dissolve">
                                      <p:cBhvr>
                                        <p:cTn id="19" dur="500"/>
                                        <p:tgtEl>
                                          <p:spTgt spid="143366"/>
                                        </p:tgtEl>
                                      </p:cBhvr>
                                    </p:animEffect>
                                  </p:childTnLst>
                                </p:cTn>
                              </p:par>
                            </p:childTnLst>
                          </p:cTn>
                        </p:par>
                        <p:par>
                          <p:cTn id="20" fill="hold">
                            <p:stCondLst>
                              <p:cond delay="3000"/>
                            </p:stCondLst>
                            <p:childTnLst>
                              <p:par>
                                <p:cTn id="21" presetID="9" presetClass="entr" presetSubtype="0" fill="hold" grpId="0" nodeType="afterEffect">
                                  <p:stCondLst>
                                    <p:cond delay="1000"/>
                                  </p:stCondLst>
                                  <p:childTnLst>
                                    <p:set>
                                      <p:cBhvr>
                                        <p:cTn id="22" dur="1" fill="hold">
                                          <p:stCondLst>
                                            <p:cond delay="0"/>
                                          </p:stCondLst>
                                        </p:cTn>
                                        <p:tgtEl>
                                          <p:spTgt spid="143367"/>
                                        </p:tgtEl>
                                        <p:attrNameLst>
                                          <p:attrName>style.visibility</p:attrName>
                                        </p:attrNameLst>
                                      </p:cBhvr>
                                      <p:to>
                                        <p:strVal val="visible"/>
                                      </p:to>
                                    </p:set>
                                    <p:animEffect transition="in" filter="dissolve">
                                      <p:cBhvr>
                                        <p:cTn id="23" dur="500"/>
                                        <p:tgtEl>
                                          <p:spTgt spid="143367"/>
                                        </p:tgtEl>
                                      </p:cBhvr>
                                    </p:animEffect>
                                  </p:childTnLst>
                                </p:cTn>
                              </p:par>
                            </p:childTnLst>
                          </p:cTn>
                        </p:par>
                        <p:par>
                          <p:cTn id="24" fill="hold">
                            <p:stCondLst>
                              <p:cond delay="4500"/>
                            </p:stCondLst>
                            <p:childTnLst>
                              <p:par>
                                <p:cTn id="25" presetID="9" presetClass="entr" presetSubtype="0" fill="hold" grpId="0" nodeType="afterEffect">
                                  <p:stCondLst>
                                    <p:cond delay="0"/>
                                  </p:stCondLst>
                                  <p:childTnLst>
                                    <p:set>
                                      <p:cBhvr>
                                        <p:cTn id="26" dur="1" fill="hold">
                                          <p:stCondLst>
                                            <p:cond delay="0"/>
                                          </p:stCondLst>
                                        </p:cTn>
                                        <p:tgtEl>
                                          <p:spTgt spid="143368"/>
                                        </p:tgtEl>
                                        <p:attrNameLst>
                                          <p:attrName>style.visibility</p:attrName>
                                        </p:attrNameLst>
                                      </p:cBhvr>
                                      <p:to>
                                        <p:strVal val="visible"/>
                                      </p:to>
                                    </p:set>
                                    <p:animEffect transition="in" filter="dissolve">
                                      <p:cBhvr>
                                        <p:cTn id="27" dur="500"/>
                                        <p:tgtEl>
                                          <p:spTgt spid="143368"/>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43369"/>
                                        </p:tgtEl>
                                        <p:attrNameLst>
                                          <p:attrName>style.visibility</p:attrName>
                                        </p:attrNameLst>
                                      </p:cBhvr>
                                      <p:to>
                                        <p:strVal val="visible"/>
                                      </p:to>
                                    </p:set>
                                    <p:animEffect transition="in" filter="dissolve">
                                      <p:cBhvr>
                                        <p:cTn id="32" dur="500"/>
                                        <p:tgtEl>
                                          <p:spTgt spid="143369"/>
                                        </p:tgtEl>
                                      </p:cBhvr>
                                    </p:animEffect>
                                  </p:childTnLst>
                                </p:cTn>
                              </p:par>
                            </p:childTnLst>
                          </p:cTn>
                        </p:par>
                        <p:par>
                          <p:cTn id="33" fill="hold">
                            <p:stCondLst>
                              <p:cond delay="500"/>
                            </p:stCondLst>
                            <p:childTnLst>
                              <p:par>
                                <p:cTn id="34" presetID="9" presetClass="entr" presetSubtype="0" fill="hold" grpId="0" nodeType="afterEffect">
                                  <p:stCondLst>
                                    <p:cond delay="0"/>
                                  </p:stCondLst>
                                  <p:childTnLst>
                                    <p:set>
                                      <p:cBhvr>
                                        <p:cTn id="35" dur="1" fill="hold">
                                          <p:stCondLst>
                                            <p:cond delay="0"/>
                                          </p:stCondLst>
                                        </p:cTn>
                                        <p:tgtEl>
                                          <p:spTgt spid="143370"/>
                                        </p:tgtEl>
                                        <p:attrNameLst>
                                          <p:attrName>style.visibility</p:attrName>
                                        </p:attrNameLst>
                                      </p:cBhvr>
                                      <p:to>
                                        <p:strVal val="visible"/>
                                      </p:to>
                                    </p:set>
                                    <p:animEffect transition="in" filter="dissolve">
                                      <p:cBhvr>
                                        <p:cTn id="36" dur="500"/>
                                        <p:tgtEl>
                                          <p:spTgt spid="143370"/>
                                        </p:tgtEl>
                                      </p:cBhvr>
                                    </p:animEffect>
                                  </p:childTnLst>
                                </p:cTn>
                              </p:par>
                            </p:childTnLst>
                          </p:cTn>
                        </p:par>
                        <p:par>
                          <p:cTn id="37" fill="hold">
                            <p:stCondLst>
                              <p:cond delay="1000"/>
                            </p:stCondLst>
                            <p:childTnLst>
                              <p:par>
                                <p:cTn id="38" presetID="9" presetClass="entr" presetSubtype="0" fill="hold" grpId="0" nodeType="afterEffect">
                                  <p:stCondLst>
                                    <p:cond delay="0"/>
                                  </p:stCondLst>
                                  <p:childTnLst>
                                    <p:set>
                                      <p:cBhvr>
                                        <p:cTn id="39" dur="1" fill="hold">
                                          <p:stCondLst>
                                            <p:cond delay="0"/>
                                          </p:stCondLst>
                                        </p:cTn>
                                        <p:tgtEl>
                                          <p:spTgt spid="143376"/>
                                        </p:tgtEl>
                                        <p:attrNameLst>
                                          <p:attrName>style.visibility</p:attrName>
                                        </p:attrNameLst>
                                      </p:cBhvr>
                                      <p:to>
                                        <p:strVal val="visible"/>
                                      </p:to>
                                    </p:set>
                                    <p:animEffect transition="in" filter="dissolve">
                                      <p:cBhvr>
                                        <p:cTn id="40" dur="500"/>
                                        <p:tgtEl>
                                          <p:spTgt spid="143376"/>
                                        </p:tgtEl>
                                      </p:cBhvr>
                                    </p:animEffect>
                                  </p:childTnLst>
                                </p:cTn>
                              </p:par>
                            </p:childTnLst>
                          </p:cTn>
                        </p:par>
                        <p:par>
                          <p:cTn id="41" fill="hold">
                            <p:stCondLst>
                              <p:cond delay="1500"/>
                            </p:stCondLst>
                            <p:childTnLst>
                              <p:par>
                                <p:cTn id="42" presetID="2" presetClass="entr" presetSubtype="8" fill="hold" grpId="0" nodeType="afterEffect">
                                  <p:stCondLst>
                                    <p:cond delay="0"/>
                                  </p:stCondLst>
                                  <p:childTnLst>
                                    <p:set>
                                      <p:cBhvr>
                                        <p:cTn id="43" dur="1" fill="hold">
                                          <p:stCondLst>
                                            <p:cond delay="0"/>
                                          </p:stCondLst>
                                        </p:cTn>
                                        <p:tgtEl>
                                          <p:spTgt spid="143374"/>
                                        </p:tgtEl>
                                        <p:attrNameLst>
                                          <p:attrName>style.visibility</p:attrName>
                                        </p:attrNameLst>
                                      </p:cBhvr>
                                      <p:to>
                                        <p:strVal val="visible"/>
                                      </p:to>
                                    </p:set>
                                    <p:anim calcmode="lin" valueType="num">
                                      <p:cBhvr additive="base">
                                        <p:cTn id="44" dur="500" fill="hold"/>
                                        <p:tgtEl>
                                          <p:spTgt spid="143374"/>
                                        </p:tgtEl>
                                        <p:attrNameLst>
                                          <p:attrName>ppt_x</p:attrName>
                                        </p:attrNameLst>
                                      </p:cBhvr>
                                      <p:tavLst>
                                        <p:tav tm="0">
                                          <p:val>
                                            <p:strVal val="0-#ppt_w/2"/>
                                          </p:val>
                                        </p:tav>
                                        <p:tav tm="100000">
                                          <p:val>
                                            <p:strVal val="#ppt_x"/>
                                          </p:val>
                                        </p:tav>
                                      </p:tavLst>
                                    </p:anim>
                                    <p:anim calcmode="lin" valueType="num">
                                      <p:cBhvr additive="base">
                                        <p:cTn id="45" dur="500" fill="hold"/>
                                        <p:tgtEl>
                                          <p:spTgt spid="143374"/>
                                        </p:tgtEl>
                                        <p:attrNameLst>
                                          <p:attrName>ppt_y</p:attrName>
                                        </p:attrNameLst>
                                      </p:cBhvr>
                                      <p:tavLst>
                                        <p:tav tm="0">
                                          <p:val>
                                            <p:strVal val="#ppt_y"/>
                                          </p:val>
                                        </p:tav>
                                        <p:tav tm="100000">
                                          <p:val>
                                            <p:strVal val="#ppt_y"/>
                                          </p:val>
                                        </p:tav>
                                      </p:tavLst>
                                    </p:anim>
                                  </p:childTnLst>
                                </p:cTn>
                              </p:par>
                            </p:childTnLst>
                          </p:cTn>
                        </p:par>
                        <p:par>
                          <p:cTn id="46" fill="hold">
                            <p:stCondLst>
                              <p:cond delay="2000"/>
                            </p:stCondLst>
                            <p:childTnLst>
                              <p:par>
                                <p:cTn id="47" presetID="9" presetClass="entr" presetSubtype="0" fill="hold" grpId="0" nodeType="afterEffect">
                                  <p:stCondLst>
                                    <p:cond delay="0"/>
                                  </p:stCondLst>
                                  <p:childTnLst>
                                    <p:set>
                                      <p:cBhvr>
                                        <p:cTn id="48" dur="1" fill="hold">
                                          <p:stCondLst>
                                            <p:cond delay="0"/>
                                          </p:stCondLst>
                                        </p:cTn>
                                        <p:tgtEl>
                                          <p:spTgt spid="143375"/>
                                        </p:tgtEl>
                                        <p:attrNameLst>
                                          <p:attrName>style.visibility</p:attrName>
                                        </p:attrNameLst>
                                      </p:cBhvr>
                                      <p:to>
                                        <p:strVal val="visible"/>
                                      </p:to>
                                    </p:set>
                                    <p:animEffect transition="in" filter="dissolve">
                                      <p:cBhvr>
                                        <p:cTn id="49" dur="500"/>
                                        <p:tgtEl>
                                          <p:spTgt spid="143375"/>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143371"/>
                                        </p:tgtEl>
                                        <p:attrNameLst>
                                          <p:attrName>style.visibility</p:attrName>
                                        </p:attrNameLst>
                                      </p:cBhvr>
                                      <p:to>
                                        <p:strVal val="visible"/>
                                      </p:to>
                                    </p:set>
                                    <p:anim calcmode="lin" valueType="num">
                                      <p:cBhvr additive="base">
                                        <p:cTn id="54" dur="500" fill="hold"/>
                                        <p:tgtEl>
                                          <p:spTgt spid="143371"/>
                                        </p:tgtEl>
                                        <p:attrNameLst>
                                          <p:attrName>ppt_x</p:attrName>
                                        </p:attrNameLst>
                                      </p:cBhvr>
                                      <p:tavLst>
                                        <p:tav tm="0">
                                          <p:val>
                                            <p:strVal val="0-#ppt_w/2"/>
                                          </p:val>
                                        </p:tav>
                                        <p:tav tm="100000">
                                          <p:val>
                                            <p:strVal val="#ppt_x"/>
                                          </p:val>
                                        </p:tav>
                                      </p:tavLst>
                                    </p:anim>
                                    <p:anim calcmode="lin" valueType="num">
                                      <p:cBhvr additive="base">
                                        <p:cTn id="55" dur="500" fill="hold"/>
                                        <p:tgtEl>
                                          <p:spTgt spid="143371"/>
                                        </p:tgtEl>
                                        <p:attrNameLst>
                                          <p:attrName>ppt_y</p:attrName>
                                        </p:attrNameLst>
                                      </p:cBhvr>
                                      <p:tavLst>
                                        <p:tav tm="0">
                                          <p:val>
                                            <p:strVal val="#ppt_y"/>
                                          </p:val>
                                        </p:tav>
                                        <p:tav tm="100000">
                                          <p:val>
                                            <p:strVal val="#ppt_y"/>
                                          </p:val>
                                        </p:tav>
                                      </p:tavLst>
                                    </p:anim>
                                  </p:childTnLst>
                                </p:cTn>
                              </p:par>
                            </p:childTnLst>
                          </p:cTn>
                        </p:par>
                        <p:par>
                          <p:cTn id="56" fill="hold">
                            <p:stCondLst>
                              <p:cond delay="500"/>
                            </p:stCondLst>
                            <p:childTnLst>
                              <p:par>
                                <p:cTn id="57" presetID="9" presetClass="entr" presetSubtype="0" fill="hold" grpId="0" nodeType="afterEffect">
                                  <p:stCondLst>
                                    <p:cond delay="0"/>
                                  </p:stCondLst>
                                  <p:childTnLst>
                                    <p:set>
                                      <p:cBhvr>
                                        <p:cTn id="58" dur="1" fill="hold">
                                          <p:stCondLst>
                                            <p:cond delay="0"/>
                                          </p:stCondLst>
                                        </p:cTn>
                                        <p:tgtEl>
                                          <p:spTgt spid="143372"/>
                                        </p:tgtEl>
                                        <p:attrNameLst>
                                          <p:attrName>style.visibility</p:attrName>
                                        </p:attrNameLst>
                                      </p:cBhvr>
                                      <p:to>
                                        <p:strVal val="visible"/>
                                      </p:to>
                                    </p:set>
                                    <p:animEffect transition="in" filter="dissolve">
                                      <p:cBhvr>
                                        <p:cTn id="59" dur="500"/>
                                        <p:tgtEl>
                                          <p:spTgt spid="143372"/>
                                        </p:tgtEl>
                                      </p:cBhvr>
                                    </p:animEffect>
                                  </p:childTnLst>
                                </p:cTn>
                              </p:par>
                            </p:childTnLst>
                          </p:cTn>
                        </p:par>
                      </p:childTnLst>
                    </p:cTn>
                  </p:par>
                  <p:par>
                    <p:cTn id="60" fill="hold">
                      <p:stCondLst>
                        <p:cond delay="indefinite"/>
                      </p:stCondLst>
                      <p:childTnLst>
                        <p:par>
                          <p:cTn id="61" fill="hold">
                            <p:stCondLst>
                              <p:cond delay="0"/>
                            </p:stCondLst>
                            <p:childTnLst>
                              <p:par>
                                <p:cTn id="62" presetID="9" presetClass="entr" presetSubtype="0" fill="hold" grpId="0" nodeType="clickEffect">
                                  <p:stCondLst>
                                    <p:cond delay="0"/>
                                  </p:stCondLst>
                                  <p:childTnLst>
                                    <p:set>
                                      <p:cBhvr>
                                        <p:cTn id="63" dur="1" fill="hold">
                                          <p:stCondLst>
                                            <p:cond delay="0"/>
                                          </p:stCondLst>
                                        </p:cTn>
                                        <p:tgtEl>
                                          <p:spTgt spid="143378"/>
                                        </p:tgtEl>
                                        <p:attrNameLst>
                                          <p:attrName>style.visibility</p:attrName>
                                        </p:attrNameLst>
                                      </p:cBhvr>
                                      <p:to>
                                        <p:strVal val="visible"/>
                                      </p:to>
                                    </p:set>
                                    <p:animEffect transition="in" filter="dissolve">
                                      <p:cBhvr>
                                        <p:cTn id="64" dur="500"/>
                                        <p:tgtEl>
                                          <p:spTgt spid="143378"/>
                                        </p:tgtEl>
                                      </p:cBhvr>
                                    </p:animEffect>
                                  </p:childTnLst>
                                </p:cTn>
                              </p:par>
                            </p:childTnLst>
                          </p:cTn>
                        </p:par>
                        <p:par>
                          <p:cTn id="65" fill="hold">
                            <p:stCondLst>
                              <p:cond delay="500"/>
                            </p:stCondLst>
                            <p:childTnLst>
                              <p:par>
                                <p:cTn id="66" presetID="9" presetClass="entr" presetSubtype="0" fill="hold" grpId="0" nodeType="afterEffect">
                                  <p:stCondLst>
                                    <p:cond delay="0"/>
                                  </p:stCondLst>
                                  <p:childTnLst>
                                    <p:set>
                                      <p:cBhvr>
                                        <p:cTn id="67" dur="1" fill="hold">
                                          <p:stCondLst>
                                            <p:cond delay="0"/>
                                          </p:stCondLst>
                                        </p:cTn>
                                        <p:tgtEl>
                                          <p:spTgt spid="143373"/>
                                        </p:tgtEl>
                                        <p:attrNameLst>
                                          <p:attrName>style.visibility</p:attrName>
                                        </p:attrNameLst>
                                      </p:cBhvr>
                                      <p:to>
                                        <p:strVal val="visible"/>
                                      </p:to>
                                    </p:set>
                                    <p:animEffect transition="in" filter="dissolve">
                                      <p:cBhvr>
                                        <p:cTn id="68" dur="500"/>
                                        <p:tgtEl>
                                          <p:spTgt spid="143373"/>
                                        </p:tgtEl>
                                      </p:cBhvr>
                                    </p:animEffect>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2"/>
                                        </p:tgtEl>
                                        <p:attrNameLst>
                                          <p:attrName>style.visibility</p:attrName>
                                        </p:attrNameLst>
                                      </p:cBhvr>
                                      <p:to>
                                        <p:strVal val="visible"/>
                                      </p:to>
                                    </p:set>
                                    <p:animEffect transition="in" filter="fade">
                                      <p:cBhvr>
                                        <p:cTn id="73" dur="1000"/>
                                        <p:tgtEl>
                                          <p:spTgt spid="2"/>
                                        </p:tgtEl>
                                      </p:cBhvr>
                                    </p:animEffect>
                                    <p:anim calcmode="lin" valueType="num">
                                      <p:cBhvr>
                                        <p:cTn id="74" dur="1000" fill="hold"/>
                                        <p:tgtEl>
                                          <p:spTgt spid="2"/>
                                        </p:tgtEl>
                                        <p:attrNameLst>
                                          <p:attrName>ppt_x</p:attrName>
                                        </p:attrNameLst>
                                      </p:cBhvr>
                                      <p:tavLst>
                                        <p:tav tm="0">
                                          <p:val>
                                            <p:strVal val="#ppt_x"/>
                                          </p:val>
                                        </p:tav>
                                        <p:tav tm="100000">
                                          <p:val>
                                            <p:strVal val="#ppt_x"/>
                                          </p:val>
                                        </p:tav>
                                      </p:tavLst>
                                    </p:anim>
                                    <p:anim calcmode="lin" valueType="num">
                                      <p:cBhvr>
                                        <p:cTn id="75" dur="1000" fill="hold"/>
                                        <p:tgtEl>
                                          <p:spTgt spid="2"/>
                                        </p:tgtEl>
                                        <p:attrNameLst>
                                          <p:attrName>ppt_y</p:attrName>
                                        </p:attrNameLst>
                                      </p:cBhvr>
                                      <p:tavLst>
                                        <p:tav tm="0">
                                          <p:val>
                                            <p:strVal val="#ppt_y+.1"/>
                                          </p:val>
                                        </p:tav>
                                        <p:tav tm="100000">
                                          <p:val>
                                            <p:strVal val="#ppt_y"/>
                                          </p:val>
                                        </p:tav>
                                      </p:tavLst>
                                    </p:anim>
                                  </p:childTnLst>
                                </p:cTn>
                              </p:par>
                            </p:childTnLst>
                          </p:cTn>
                        </p:par>
                        <p:par>
                          <p:cTn id="76" fill="hold">
                            <p:stCondLst>
                              <p:cond delay="1000"/>
                            </p:stCondLst>
                            <p:childTnLst>
                              <p:par>
                                <p:cTn id="77" presetID="10" presetClass="entr" presetSubtype="0" fill="hold" grpId="0" nodeType="afterEffect">
                                  <p:stCondLst>
                                    <p:cond delay="0"/>
                                  </p:stCondLst>
                                  <p:childTnLst>
                                    <p:set>
                                      <p:cBhvr>
                                        <p:cTn id="78" dur="1" fill="hold">
                                          <p:stCondLst>
                                            <p:cond delay="0"/>
                                          </p:stCondLst>
                                        </p:cTn>
                                        <p:tgtEl>
                                          <p:spTgt spid="3"/>
                                        </p:tgtEl>
                                        <p:attrNameLst>
                                          <p:attrName>style.visibility</p:attrName>
                                        </p:attrNameLst>
                                      </p:cBhvr>
                                      <p:to>
                                        <p:strVal val="visible"/>
                                      </p:to>
                                    </p:set>
                                    <p:animEffect transition="in" filter="fade">
                                      <p:cBhvr>
                                        <p:cTn id="79" dur="500"/>
                                        <p:tgtEl>
                                          <p:spTgt spid="3"/>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4"/>
                                        </p:tgtEl>
                                        <p:attrNameLst>
                                          <p:attrName>style.visibility</p:attrName>
                                        </p:attrNameLst>
                                      </p:cBhvr>
                                      <p:to>
                                        <p:strVal val="visible"/>
                                      </p:to>
                                    </p:set>
                                    <p:animEffect transition="in" filter="fade">
                                      <p:cBhvr>
                                        <p:cTn id="8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3" grpId="0" animBg="1"/>
      <p:bldP spid="143364" grpId="0" autoUpdateAnimBg="0"/>
      <p:bldP spid="143365" grpId="0" animBg="1"/>
      <p:bldP spid="143366" grpId="0" autoUpdateAnimBg="0"/>
      <p:bldP spid="143367" grpId="0" animBg="1"/>
      <p:bldP spid="143368" grpId="0" autoUpdateAnimBg="0"/>
      <p:bldP spid="143369" grpId="0" animBg="1"/>
      <p:bldP spid="143370" grpId="0" autoUpdateAnimBg="0"/>
      <p:bldP spid="143371" grpId="0" animBg="1"/>
      <p:bldP spid="143372" grpId="0" autoUpdateAnimBg="0"/>
      <p:bldP spid="143373" grpId="0" autoUpdateAnimBg="0"/>
      <p:bldP spid="143374" grpId="0" animBg="1"/>
      <p:bldP spid="143375" grpId="0" autoUpdateAnimBg="0"/>
      <p:bldP spid="143376" grpId="0"/>
      <p:bldP spid="143378" grpId="0"/>
      <p:bldP spid="2" grpId="0" animBg="1"/>
      <p:bldP spid="3" grpId="0" animBg="1"/>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2"/>
          <p:cNvSpPr>
            <a:spLocks noGrp="1" noChangeArrowheads="1"/>
          </p:cNvSpPr>
          <p:nvPr>
            <p:ph type="title"/>
          </p:nvPr>
        </p:nvSpPr>
        <p:spPr>
          <a:xfrm>
            <a:off x="76200" y="76200"/>
            <a:ext cx="8991600" cy="685800"/>
          </a:xfrm>
        </p:spPr>
        <p:txBody>
          <a:bodyPr/>
          <a:lstStyle/>
          <a:p>
            <a:pPr algn="ctr"/>
            <a:r>
              <a:rPr lang="en-US" sz="2800" dirty="0" smtClean="0">
                <a:solidFill>
                  <a:srgbClr val="FF0000"/>
                </a:solidFill>
                <a:latin typeface="Comic Sans MS" pitchFamily="66" charset="0"/>
              </a:rPr>
              <a:t>Comparing drought to other </a:t>
            </a:r>
            <a:r>
              <a:rPr lang="en-US" sz="2800" dirty="0">
                <a:solidFill>
                  <a:srgbClr val="FF0000"/>
                </a:solidFill>
                <a:latin typeface="Comic Sans MS" pitchFamily="66" charset="0"/>
              </a:rPr>
              <a:t>natural </a:t>
            </a:r>
            <a:r>
              <a:rPr lang="en-US" sz="2800" dirty="0" smtClean="0">
                <a:solidFill>
                  <a:srgbClr val="FF0000"/>
                </a:solidFill>
                <a:latin typeface="Comic Sans MS" pitchFamily="66" charset="0"/>
              </a:rPr>
              <a:t>hazards–  </a:t>
            </a:r>
            <a:endParaRPr lang="en-US" sz="2800" dirty="0">
              <a:solidFill>
                <a:srgbClr val="FF0000"/>
              </a:solidFill>
              <a:latin typeface="Comic Sans MS" pitchFamily="66" charset="0"/>
            </a:endParaRPr>
          </a:p>
        </p:txBody>
      </p:sp>
      <p:sp>
        <p:nvSpPr>
          <p:cNvPr id="457731" name="Rectangle 3"/>
          <p:cNvSpPr>
            <a:spLocks noGrp="1" noChangeArrowheads="1"/>
          </p:cNvSpPr>
          <p:nvPr>
            <p:ph type="body" idx="1"/>
          </p:nvPr>
        </p:nvSpPr>
        <p:spPr>
          <a:xfrm>
            <a:off x="762000" y="838200"/>
            <a:ext cx="7848600" cy="5181600"/>
          </a:xfrm>
          <a:solidFill>
            <a:schemeClr val="bg2">
              <a:lumMod val="20000"/>
              <a:lumOff val="80000"/>
            </a:schemeClr>
          </a:solidFill>
        </p:spPr>
        <p:txBody>
          <a:bodyPr/>
          <a:lstStyle/>
          <a:p>
            <a:pPr>
              <a:lnSpc>
                <a:spcPct val="90000"/>
              </a:lnSpc>
            </a:pPr>
            <a:r>
              <a:rPr lang="en-US" sz="2800" dirty="0">
                <a:solidFill>
                  <a:schemeClr val="tx1"/>
                </a:solidFill>
                <a:latin typeface="Arial" pitchFamily="34" charset="0"/>
                <a:cs typeface="Arial" pitchFamily="34" charset="0"/>
              </a:rPr>
              <a:t>slow onset, “creeping phenomenon”, a non-event</a:t>
            </a:r>
          </a:p>
          <a:p>
            <a:pPr lvl="1">
              <a:lnSpc>
                <a:spcPct val="90000"/>
              </a:lnSpc>
            </a:pPr>
            <a:r>
              <a:rPr lang="en-US" sz="2400" dirty="0" smtClean="0">
                <a:solidFill>
                  <a:schemeClr val="tx1"/>
                </a:solidFill>
                <a:latin typeface="Arial" pitchFamily="34" charset="0"/>
                <a:cs typeface="Arial" pitchFamily="34" charset="0"/>
              </a:rPr>
              <a:t>drought </a:t>
            </a:r>
            <a:r>
              <a:rPr lang="en-US" sz="2400" dirty="0">
                <a:solidFill>
                  <a:schemeClr val="tx1"/>
                </a:solidFill>
                <a:latin typeface="Arial" pitchFamily="34" charset="0"/>
                <a:cs typeface="Arial" pitchFamily="34" charset="0"/>
              </a:rPr>
              <a:t>onset and </a:t>
            </a:r>
            <a:r>
              <a:rPr lang="en-US" sz="2400" dirty="0" smtClean="0">
                <a:solidFill>
                  <a:schemeClr val="tx1"/>
                </a:solidFill>
                <a:latin typeface="Arial" pitchFamily="34" charset="0"/>
                <a:cs typeface="Arial" pitchFamily="34" charset="0"/>
              </a:rPr>
              <a:t>end difficult to determine</a:t>
            </a:r>
          </a:p>
          <a:p>
            <a:pPr lvl="1">
              <a:lnSpc>
                <a:spcPct val="90000"/>
              </a:lnSpc>
            </a:pPr>
            <a:r>
              <a:rPr lang="en-US" sz="2400" dirty="0">
                <a:solidFill>
                  <a:schemeClr val="tx1"/>
                </a:solidFill>
                <a:latin typeface="Arial" pitchFamily="34" charset="0"/>
                <a:cs typeface="Arial" pitchFamily="34" charset="0"/>
              </a:rPr>
              <a:t>c</a:t>
            </a:r>
            <a:r>
              <a:rPr lang="en-US" sz="2400" dirty="0" smtClean="0">
                <a:solidFill>
                  <a:schemeClr val="tx1"/>
                </a:solidFill>
                <a:latin typeface="Arial" pitchFamily="34" charset="0"/>
                <a:cs typeface="Arial" pitchFamily="34" charset="0"/>
              </a:rPr>
              <a:t>ommonality with climate change</a:t>
            </a:r>
            <a:endParaRPr lang="en-US" sz="24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24093863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57731">
                                            <p:bg/>
                                          </p:spTgt>
                                        </p:tgtEl>
                                        <p:attrNameLst>
                                          <p:attrName>style.visibility</p:attrName>
                                        </p:attrNameLst>
                                      </p:cBhvr>
                                      <p:to>
                                        <p:strVal val="visible"/>
                                      </p:to>
                                    </p:set>
                                    <p:animEffect transition="in" filter="blinds(horizontal)">
                                      <p:cBhvr>
                                        <p:cTn id="7" dur="500"/>
                                        <p:tgtEl>
                                          <p:spTgt spid="457731">
                                            <p:bg/>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57731">
                                            <p:txEl>
                                              <p:pRg st="0" end="0"/>
                                            </p:txEl>
                                          </p:spTgt>
                                        </p:tgtEl>
                                        <p:attrNameLst>
                                          <p:attrName>style.visibility</p:attrName>
                                        </p:attrNameLst>
                                      </p:cBhvr>
                                      <p:to>
                                        <p:strVal val="visible"/>
                                      </p:to>
                                    </p:set>
                                    <p:animEffect transition="in" filter="blinds(horizontal)">
                                      <p:cBhvr>
                                        <p:cTn id="10" dur="500"/>
                                        <p:tgtEl>
                                          <p:spTgt spid="457731">
                                            <p:txEl>
                                              <p:pRg st="0" end="0"/>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57731">
                                            <p:txEl>
                                              <p:pRg st="1" end="1"/>
                                            </p:txEl>
                                          </p:spTgt>
                                        </p:tgtEl>
                                        <p:attrNameLst>
                                          <p:attrName>style.visibility</p:attrName>
                                        </p:attrNameLst>
                                      </p:cBhvr>
                                      <p:to>
                                        <p:strVal val="visible"/>
                                      </p:to>
                                    </p:set>
                                    <p:animEffect transition="in" filter="blinds(horizontal)">
                                      <p:cBhvr>
                                        <p:cTn id="13" dur="500"/>
                                        <p:tgtEl>
                                          <p:spTgt spid="457731">
                                            <p:txEl>
                                              <p:pRg st="1" end="1"/>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457731">
                                            <p:txEl>
                                              <p:pRg st="2" end="2"/>
                                            </p:txEl>
                                          </p:spTgt>
                                        </p:tgtEl>
                                        <p:attrNameLst>
                                          <p:attrName>style.visibility</p:attrName>
                                        </p:attrNameLst>
                                      </p:cBhvr>
                                      <p:to>
                                        <p:strVal val="visible"/>
                                      </p:to>
                                    </p:set>
                                    <p:animEffect transition="in" filter="blinds(horizontal)">
                                      <p:cBhvr>
                                        <p:cTn id="16" dur="500"/>
                                        <p:tgtEl>
                                          <p:spTgt spid="4577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7731" grpId="0" uiExpand="1" build="p"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cf4424fd-6413-4aa2-a970-a22707235d2b" descr="653BE2A8-2E59-45CA-9A42-398935B95E3E@doma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848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52400" y="5830669"/>
            <a:ext cx="7561685" cy="707886"/>
          </a:xfrm>
          <a:prstGeom prst="rect">
            <a:avLst/>
          </a:prstGeom>
          <a:noFill/>
        </p:spPr>
        <p:txBody>
          <a:bodyPr wrap="none" rtlCol="0">
            <a:spAutoFit/>
          </a:bodyPr>
          <a:lstStyle/>
          <a:p>
            <a:r>
              <a:rPr lang="en-US" sz="4000" b="1" dirty="0" smtClean="0">
                <a:solidFill>
                  <a:srgbClr val="FFFF00"/>
                </a:solidFill>
              </a:rPr>
              <a:t>Drought,  it sneaks up on you</a:t>
            </a:r>
            <a:r>
              <a:rPr lang="en-US" sz="4000" b="1" dirty="0" smtClean="0">
                <a:solidFill>
                  <a:schemeClr val="bg1"/>
                </a:solidFill>
              </a:rPr>
              <a:t>!</a:t>
            </a:r>
            <a:endParaRPr lang="en-US" sz="4000" b="1" dirty="0">
              <a:solidFill>
                <a:schemeClr val="bg1"/>
              </a:solidFill>
            </a:endParaRPr>
          </a:p>
        </p:txBody>
      </p:sp>
    </p:spTree>
    <p:extLst>
      <p:ext uri="{BB962C8B-B14F-4D97-AF65-F5344CB8AC3E}">
        <p14:creationId xmlns:p14="http://schemas.microsoft.com/office/powerpoint/2010/main" val="22284706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4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2"/>
          <p:cNvSpPr>
            <a:spLocks noGrp="1" noChangeArrowheads="1"/>
          </p:cNvSpPr>
          <p:nvPr>
            <p:ph type="title"/>
          </p:nvPr>
        </p:nvSpPr>
        <p:spPr>
          <a:xfrm>
            <a:off x="76200" y="76200"/>
            <a:ext cx="8991600" cy="685800"/>
          </a:xfrm>
        </p:spPr>
        <p:txBody>
          <a:bodyPr/>
          <a:lstStyle/>
          <a:p>
            <a:pPr algn="ctr"/>
            <a:r>
              <a:rPr lang="en-US" sz="2800" dirty="0" smtClean="0">
                <a:solidFill>
                  <a:srgbClr val="FF0000"/>
                </a:solidFill>
                <a:latin typeface="Comic Sans MS" pitchFamily="66" charset="0"/>
              </a:rPr>
              <a:t>Comparing drought to other </a:t>
            </a:r>
            <a:r>
              <a:rPr lang="en-US" sz="2800" dirty="0">
                <a:solidFill>
                  <a:srgbClr val="FF0000"/>
                </a:solidFill>
                <a:latin typeface="Comic Sans MS" pitchFamily="66" charset="0"/>
              </a:rPr>
              <a:t>natural </a:t>
            </a:r>
            <a:r>
              <a:rPr lang="en-US" sz="2800" dirty="0" smtClean="0">
                <a:solidFill>
                  <a:srgbClr val="FF0000"/>
                </a:solidFill>
                <a:latin typeface="Comic Sans MS" pitchFamily="66" charset="0"/>
              </a:rPr>
              <a:t>hazards–  </a:t>
            </a:r>
            <a:endParaRPr lang="en-US" sz="2800" dirty="0">
              <a:solidFill>
                <a:srgbClr val="FF0000"/>
              </a:solidFill>
              <a:latin typeface="Comic Sans MS" pitchFamily="66" charset="0"/>
            </a:endParaRPr>
          </a:p>
        </p:txBody>
      </p:sp>
      <p:sp>
        <p:nvSpPr>
          <p:cNvPr id="457731" name="Rectangle 3"/>
          <p:cNvSpPr>
            <a:spLocks noGrp="1" noChangeArrowheads="1"/>
          </p:cNvSpPr>
          <p:nvPr>
            <p:ph type="body" idx="1"/>
          </p:nvPr>
        </p:nvSpPr>
        <p:spPr>
          <a:xfrm>
            <a:off x="762000" y="838200"/>
            <a:ext cx="7848600" cy="5181600"/>
          </a:xfrm>
          <a:solidFill>
            <a:schemeClr val="bg2">
              <a:lumMod val="20000"/>
              <a:lumOff val="80000"/>
            </a:schemeClr>
          </a:solidFill>
        </p:spPr>
        <p:txBody>
          <a:bodyPr/>
          <a:lstStyle/>
          <a:p>
            <a:pPr>
              <a:lnSpc>
                <a:spcPct val="90000"/>
              </a:lnSpc>
            </a:pPr>
            <a:r>
              <a:rPr lang="en-US" sz="2800" dirty="0">
                <a:solidFill>
                  <a:schemeClr val="tx1"/>
                </a:solidFill>
                <a:latin typeface="Arial" pitchFamily="34" charset="0"/>
                <a:cs typeface="Arial" pitchFamily="34" charset="0"/>
              </a:rPr>
              <a:t>slow onset, “creeping phenomenon”, a non-event</a:t>
            </a:r>
          </a:p>
          <a:p>
            <a:pPr lvl="1">
              <a:lnSpc>
                <a:spcPct val="90000"/>
              </a:lnSpc>
            </a:pPr>
            <a:r>
              <a:rPr lang="en-US" sz="2400" dirty="0" smtClean="0">
                <a:solidFill>
                  <a:schemeClr val="tx1"/>
                </a:solidFill>
                <a:latin typeface="Arial" pitchFamily="34" charset="0"/>
                <a:cs typeface="Arial" pitchFamily="34" charset="0"/>
              </a:rPr>
              <a:t>drought </a:t>
            </a:r>
            <a:r>
              <a:rPr lang="en-US" sz="2400" dirty="0">
                <a:solidFill>
                  <a:schemeClr val="tx1"/>
                </a:solidFill>
                <a:latin typeface="Arial" pitchFamily="34" charset="0"/>
                <a:cs typeface="Arial" pitchFamily="34" charset="0"/>
              </a:rPr>
              <a:t>onset and </a:t>
            </a:r>
            <a:r>
              <a:rPr lang="en-US" sz="2400" dirty="0" smtClean="0">
                <a:solidFill>
                  <a:schemeClr val="tx1"/>
                </a:solidFill>
                <a:latin typeface="Arial" pitchFamily="34" charset="0"/>
                <a:cs typeface="Arial" pitchFamily="34" charset="0"/>
              </a:rPr>
              <a:t>end difficult to determine</a:t>
            </a:r>
          </a:p>
          <a:p>
            <a:pPr lvl="1">
              <a:lnSpc>
                <a:spcPct val="90000"/>
              </a:lnSpc>
            </a:pPr>
            <a:r>
              <a:rPr lang="en-US" sz="2400" dirty="0">
                <a:solidFill>
                  <a:schemeClr val="tx1"/>
                </a:solidFill>
                <a:latin typeface="Arial" pitchFamily="34" charset="0"/>
                <a:cs typeface="Arial" pitchFamily="34" charset="0"/>
              </a:rPr>
              <a:t>c</a:t>
            </a:r>
            <a:r>
              <a:rPr lang="en-US" sz="2400" dirty="0" smtClean="0">
                <a:solidFill>
                  <a:schemeClr val="tx1"/>
                </a:solidFill>
                <a:latin typeface="Arial" pitchFamily="34" charset="0"/>
                <a:cs typeface="Arial" pitchFamily="34" charset="0"/>
              </a:rPr>
              <a:t>ommonality with climate change</a:t>
            </a:r>
            <a:endParaRPr lang="en-US" sz="2400" dirty="0">
              <a:solidFill>
                <a:schemeClr val="tx1"/>
              </a:solidFill>
              <a:latin typeface="Arial" pitchFamily="34" charset="0"/>
              <a:cs typeface="Arial" pitchFamily="34" charset="0"/>
            </a:endParaRPr>
          </a:p>
          <a:p>
            <a:pPr>
              <a:lnSpc>
                <a:spcPct val="90000"/>
              </a:lnSpc>
            </a:pPr>
            <a:r>
              <a:rPr lang="en-US" sz="2800" dirty="0">
                <a:solidFill>
                  <a:schemeClr val="tx1"/>
                </a:solidFill>
                <a:latin typeface="Arial" pitchFamily="34" charset="0"/>
                <a:cs typeface="Arial" pitchFamily="34" charset="0"/>
              </a:rPr>
              <a:t>absence of a </a:t>
            </a:r>
            <a:r>
              <a:rPr lang="en-US" sz="2800" dirty="0" smtClean="0">
                <a:solidFill>
                  <a:schemeClr val="tx1"/>
                </a:solidFill>
                <a:latin typeface="Arial" pitchFamily="34" charset="0"/>
                <a:cs typeface="Arial" pitchFamily="34" charset="0"/>
              </a:rPr>
              <a:t>universal </a:t>
            </a:r>
            <a:r>
              <a:rPr lang="en-US" sz="2800" dirty="0">
                <a:solidFill>
                  <a:schemeClr val="tx1"/>
                </a:solidFill>
                <a:latin typeface="Arial" pitchFamily="34" charset="0"/>
                <a:cs typeface="Arial" pitchFamily="34" charset="0"/>
              </a:rPr>
              <a:t>definition</a:t>
            </a:r>
          </a:p>
          <a:p>
            <a:pPr>
              <a:lnSpc>
                <a:spcPct val="90000"/>
              </a:lnSpc>
            </a:pPr>
            <a:r>
              <a:rPr lang="en-US" sz="2800" dirty="0">
                <a:solidFill>
                  <a:schemeClr val="tx1"/>
                </a:solidFill>
                <a:latin typeface="Arial" pitchFamily="34" charset="0"/>
                <a:cs typeface="Arial" pitchFamily="34" charset="0"/>
              </a:rPr>
              <a:t>impacts are nonstructural and spread over large areas</a:t>
            </a:r>
          </a:p>
          <a:p>
            <a:pPr>
              <a:lnSpc>
                <a:spcPct val="90000"/>
              </a:lnSpc>
            </a:pPr>
            <a:r>
              <a:rPr lang="en-US" sz="2800" dirty="0">
                <a:solidFill>
                  <a:schemeClr val="tx1"/>
                </a:solidFill>
                <a:latin typeface="Arial" pitchFamily="34" charset="0"/>
                <a:cs typeface="Arial" pitchFamily="34" charset="0"/>
              </a:rPr>
              <a:t>severity and impacts best defined by multiple </a:t>
            </a:r>
            <a:r>
              <a:rPr lang="en-US" sz="2800" i="1" u="sng" dirty="0" smtClean="0">
                <a:solidFill>
                  <a:schemeClr val="tx1"/>
                </a:solidFill>
                <a:latin typeface="Arial" pitchFamily="34" charset="0"/>
                <a:cs typeface="Arial" pitchFamily="34" charset="0"/>
              </a:rPr>
              <a:t>indices</a:t>
            </a:r>
            <a:r>
              <a:rPr lang="en-US" sz="2800" dirty="0" smtClean="0">
                <a:solidFill>
                  <a:schemeClr val="tx1"/>
                </a:solidFill>
                <a:latin typeface="Arial" pitchFamily="34" charset="0"/>
                <a:cs typeface="Arial" pitchFamily="34" charset="0"/>
              </a:rPr>
              <a:t> and </a:t>
            </a:r>
            <a:r>
              <a:rPr lang="en-US" sz="2800" i="1" u="sng" dirty="0" smtClean="0">
                <a:solidFill>
                  <a:schemeClr val="tx1"/>
                </a:solidFill>
                <a:latin typeface="Arial" pitchFamily="34" charset="0"/>
                <a:cs typeface="Arial" pitchFamily="34" charset="0"/>
              </a:rPr>
              <a:t>indicators</a:t>
            </a:r>
            <a:r>
              <a:rPr lang="en-US" sz="2800" dirty="0" smtClean="0">
                <a:solidFill>
                  <a:schemeClr val="tx1"/>
                </a:solidFill>
                <a:latin typeface="Arial" pitchFamily="34" charset="0"/>
                <a:cs typeface="Arial" pitchFamily="34" charset="0"/>
              </a:rPr>
              <a:t> </a:t>
            </a:r>
          </a:p>
          <a:p>
            <a:pPr>
              <a:lnSpc>
                <a:spcPct val="90000"/>
              </a:lnSpc>
            </a:pPr>
            <a:r>
              <a:rPr lang="en-US" sz="2800" dirty="0">
                <a:solidFill>
                  <a:schemeClr val="tx1"/>
                </a:solidFill>
                <a:latin typeface="Arial" pitchFamily="34" charset="0"/>
                <a:cs typeface="Arial" pitchFamily="34" charset="0"/>
              </a:rPr>
              <a:t>impacts are complex, affect many people, and vary on </a:t>
            </a:r>
            <a:r>
              <a:rPr lang="en-US" sz="2800" i="1" u="sng" dirty="0">
                <a:solidFill>
                  <a:schemeClr val="tx1"/>
                </a:solidFill>
                <a:latin typeface="Arial" pitchFamily="34" charset="0"/>
                <a:cs typeface="Arial" pitchFamily="34" charset="0"/>
              </a:rPr>
              <a:t>spatial</a:t>
            </a:r>
            <a:r>
              <a:rPr lang="en-US" sz="2800" dirty="0">
                <a:solidFill>
                  <a:schemeClr val="tx1"/>
                </a:solidFill>
                <a:latin typeface="Arial" pitchFamily="34" charset="0"/>
                <a:cs typeface="Arial" pitchFamily="34" charset="0"/>
              </a:rPr>
              <a:t> and </a:t>
            </a:r>
            <a:r>
              <a:rPr lang="en-US" sz="2800" i="1" u="sng" dirty="0">
                <a:solidFill>
                  <a:schemeClr val="tx1"/>
                </a:solidFill>
                <a:latin typeface="Arial" pitchFamily="34" charset="0"/>
                <a:cs typeface="Arial" pitchFamily="34" charset="0"/>
              </a:rPr>
              <a:t>temporal</a:t>
            </a:r>
            <a:r>
              <a:rPr lang="en-US" sz="2800" dirty="0">
                <a:solidFill>
                  <a:schemeClr val="tx1"/>
                </a:solidFill>
                <a:latin typeface="Arial" pitchFamily="34" charset="0"/>
                <a:cs typeface="Arial" pitchFamily="34" charset="0"/>
              </a:rPr>
              <a:t> timescales, multiple and </a:t>
            </a:r>
            <a:r>
              <a:rPr lang="en-US" sz="2800" i="1" u="sng" dirty="0">
                <a:solidFill>
                  <a:schemeClr val="tx1"/>
                </a:solidFill>
                <a:latin typeface="Arial" pitchFamily="34" charset="0"/>
                <a:cs typeface="Arial" pitchFamily="34" charset="0"/>
              </a:rPr>
              <a:t>migrating epicenters</a:t>
            </a:r>
          </a:p>
          <a:p>
            <a:pPr>
              <a:lnSpc>
                <a:spcPct val="90000"/>
              </a:lnSpc>
            </a:pPr>
            <a:endParaRPr lang="en-US" sz="3200" dirty="0">
              <a:latin typeface="Arial" pitchFamily="34" charset="0"/>
              <a:cs typeface="Arial" pitchFamily="34" charset="0"/>
            </a:endParaRPr>
          </a:p>
        </p:txBody>
      </p:sp>
    </p:spTree>
    <p:extLst>
      <p:ext uri="{BB962C8B-B14F-4D97-AF65-F5344CB8AC3E}">
        <p14:creationId xmlns:p14="http://schemas.microsoft.com/office/powerpoint/2010/main" val="7294623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57731">
                                            <p:bg/>
                                          </p:spTgt>
                                        </p:tgtEl>
                                        <p:attrNameLst>
                                          <p:attrName>style.visibility</p:attrName>
                                        </p:attrNameLst>
                                      </p:cBhvr>
                                      <p:to>
                                        <p:strVal val="visible"/>
                                      </p:to>
                                    </p:set>
                                    <p:animEffect transition="in" filter="blinds(horizontal)">
                                      <p:cBhvr>
                                        <p:cTn id="7" dur="500"/>
                                        <p:tgtEl>
                                          <p:spTgt spid="457731">
                                            <p:bg/>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57731">
                                            <p:txEl>
                                              <p:pRg st="0" end="0"/>
                                            </p:txEl>
                                          </p:spTgt>
                                        </p:tgtEl>
                                        <p:attrNameLst>
                                          <p:attrName>style.visibility</p:attrName>
                                        </p:attrNameLst>
                                      </p:cBhvr>
                                      <p:to>
                                        <p:strVal val="visible"/>
                                      </p:to>
                                    </p:set>
                                    <p:animEffect transition="in" filter="blinds(horizontal)">
                                      <p:cBhvr>
                                        <p:cTn id="10" dur="500"/>
                                        <p:tgtEl>
                                          <p:spTgt spid="457731">
                                            <p:txEl>
                                              <p:pRg st="0" end="0"/>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57731">
                                            <p:txEl>
                                              <p:pRg st="1" end="1"/>
                                            </p:txEl>
                                          </p:spTgt>
                                        </p:tgtEl>
                                        <p:attrNameLst>
                                          <p:attrName>style.visibility</p:attrName>
                                        </p:attrNameLst>
                                      </p:cBhvr>
                                      <p:to>
                                        <p:strVal val="visible"/>
                                      </p:to>
                                    </p:set>
                                    <p:animEffect transition="in" filter="blinds(horizontal)">
                                      <p:cBhvr>
                                        <p:cTn id="13" dur="500"/>
                                        <p:tgtEl>
                                          <p:spTgt spid="457731">
                                            <p:txEl>
                                              <p:pRg st="1" end="1"/>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457731">
                                            <p:txEl>
                                              <p:pRg st="2" end="2"/>
                                            </p:txEl>
                                          </p:spTgt>
                                        </p:tgtEl>
                                        <p:attrNameLst>
                                          <p:attrName>style.visibility</p:attrName>
                                        </p:attrNameLst>
                                      </p:cBhvr>
                                      <p:to>
                                        <p:strVal val="visible"/>
                                      </p:to>
                                    </p:set>
                                    <p:animEffect transition="in" filter="blinds(horizontal)">
                                      <p:cBhvr>
                                        <p:cTn id="16" dur="500"/>
                                        <p:tgtEl>
                                          <p:spTgt spid="457731">
                                            <p:txEl>
                                              <p:pRg st="2" end="2"/>
                                            </p:txEl>
                                          </p:spTgt>
                                        </p:tgtEl>
                                      </p:cBhvr>
                                    </p:animEffect>
                                  </p:childTnLst>
                                </p:cTn>
                              </p:par>
                            </p:childTnLst>
                          </p:cTn>
                        </p:par>
                        <p:par>
                          <p:cTn id="17" fill="hold">
                            <p:stCondLst>
                              <p:cond delay="500"/>
                            </p:stCondLst>
                            <p:childTnLst>
                              <p:par>
                                <p:cTn id="18" presetID="3" presetClass="entr" presetSubtype="10" fill="hold" grpId="0" nodeType="afterEffect">
                                  <p:stCondLst>
                                    <p:cond delay="1500"/>
                                  </p:stCondLst>
                                  <p:childTnLst>
                                    <p:set>
                                      <p:cBhvr>
                                        <p:cTn id="19" dur="1" fill="hold">
                                          <p:stCondLst>
                                            <p:cond delay="0"/>
                                          </p:stCondLst>
                                        </p:cTn>
                                        <p:tgtEl>
                                          <p:spTgt spid="457731">
                                            <p:txEl>
                                              <p:pRg st="3" end="3"/>
                                            </p:txEl>
                                          </p:spTgt>
                                        </p:tgtEl>
                                        <p:attrNameLst>
                                          <p:attrName>style.visibility</p:attrName>
                                        </p:attrNameLst>
                                      </p:cBhvr>
                                      <p:to>
                                        <p:strVal val="visible"/>
                                      </p:to>
                                    </p:set>
                                    <p:animEffect transition="in" filter="blinds(horizontal)">
                                      <p:cBhvr>
                                        <p:cTn id="20" dur="500"/>
                                        <p:tgtEl>
                                          <p:spTgt spid="457731">
                                            <p:txEl>
                                              <p:pRg st="3" end="3"/>
                                            </p:txEl>
                                          </p:spTgt>
                                        </p:tgtEl>
                                      </p:cBhvr>
                                    </p:animEffect>
                                  </p:childTnLst>
                                </p:cTn>
                              </p:par>
                              <p:par>
                                <p:cTn id="21" presetID="3" presetClass="entr" presetSubtype="10" fill="hold" grpId="0" nodeType="withEffect">
                                  <p:stCondLst>
                                    <p:cond delay="1500"/>
                                  </p:stCondLst>
                                  <p:childTnLst>
                                    <p:set>
                                      <p:cBhvr>
                                        <p:cTn id="22" dur="1" fill="hold">
                                          <p:stCondLst>
                                            <p:cond delay="0"/>
                                          </p:stCondLst>
                                        </p:cTn>
                                        <p:tgtEl>
                                          <p:spTgt spid="457731">
                                            <p:txEl>
                                              <p:pRg st="4" end="4"/>
                                            </p:txEl>
                                          </p:spTgt>
                                        </p:tgtEl>
                                        <p:attrNameLst>
                                          <p:attrName>style.visibility</p:attrName>
                                        </p:attrNameLst>
                                      </p:cBhvr>
                                      <p:to>
                                        <p:strVal val="visible"/>
                                      </p:to>
                                    </p:set>
                                    <p:animEffect transition="in" filter="blinds(horizontal)">
                                      <p:cBhvr>
                                        <p:cTn id="23" dur="500"/>
                                        <p:tgtEl>
                                          <p:spTgt spid="457731">
                                            <p:txEl>
                                              <p:pRg st="4" end="4"/>
                                            </p:txEl>
                                          </p:spTgt>
                                        </p:tgtEl>
                                      </p:cBhvr>
                                    </p:animEffect>
                                  </p:childTnLst>
                                </p:cTn>
                              </p:par>
                              <p:par>
                                <p:cTn id="24" presetID="3" presetClass="entr" presetSubtype="10" fill="hold" grpId="0" nodeType="withEffect">
                                  <p:stCondLst>
                                    <p:cond delay="1500"/>
                                  </p:stCondLst>
                                  <p:childTnLst>
                                    <p:set>
                                      <p:cBhvr>
                                        <p:cTn id="25" dur="1" fill="hold">
                                          <p:stCondLst>
                                            <p:cond delay="0"/>
                                          </p:stCondLst>
                                        </p:cTn>
                                        <p:tgtEl>
                                          <p:spTgt spid="457731">
                                            <p:txEl>
                                              <p:pRg st="5" end="5"/>
                                            </p:txEl>
                                          </p:spTgt>
                                        </p:tgtEl>
                                        <p:attrNameLst>
                                          <p:attrName>style.visibility</p:attrName>
                                        </p:attrNameLst>
                                      </p:cBhvr>
                                      <p:to>
                                        <p:strVal val="visible"/>
                                      </p:to>
                                    </p:set>
                                    <p:animEffect transition="in" filter="blinds(horizontal)">
                                      <p:cBhvr>
                                        <p:cTn id="26" dur="500"/>
                                        <p:tgtEl>
                                          <p:spTgt spid="457731">
                                            <p:txEl>
                                              <p:pRg st="5" end="5"/>
                                            </p:txEl>
                                          </p:spTgt>
                                        </p:tgtEl>
                                      </p:cBhvr>
                                    </p:animEffect>
                                  </p:childTnLst>
                                </p:cTn>
                              </p:par>
                              <p:par>
                                <p:cTn id="27" presetID="3" presetClass="entr" presetSubtype="10" fill="hold" grpId="0" nodeType="withEffect">
                                  <p:stCondLst>
                                    <p:cond delay="1500"/>
                                  </p:stCondLst>
                                  <p:childTnLst>
                                    <p:set>
                                      <p:cBhvr>
                                        <p:cTn id="28" dur="1" fill="hold">
                                          <p:stCondLst>
                                            <p:cond delay="0"/>
                                          </p:stCondLst>
                                        </p:cTn>
                                        <p:tgtEl>
                                          <p:spTgt spid="457731">
                                            <p:txEl>
                                              <p:pRg st="6" end="6"/>
                                            </p:txEl>
                                          </p:spTgt>
                                        </p:tgtEl>
                                        <p:attrNameLst>
                                          <p:attrName>style.visibility</p:attrName>
                                        </p:attrNameLst>
                                      </p:cBhvr>
                                      <p:to>
                                        <p:strVal val="visible"/>
                                      </p:to>
                                    </p:set>
                                    <p:animEffect transition="in" filter="blinds(horizontal)">
                                      <p:cBhvr>
                                        <p:cTn id="29" dur="500"/>
                                        <p:tgtEl>
                                          <p:spTgt spid="45773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7731" grpId="0" build="p"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6802" name="Picture 2" descr="August 8, 2000 US Drought Monitor"/>
          <p:cNvPicPr>
            <a:picLocks noChangeAspect="1" noChangeArrowheads="1"/>
          </p:cNvPicPr>
          <p:nvPr/>
        </p:nvPicPr>
        <p:blipFill>
          <a:blip r:embed="rId3" cstate="print"/>
          <a:srcRect/>
          <a:stretch>
            <a:fillRect/>
          </a:stretch>
        </p:blipFill>
        <p:spPr bwMode="auto">
          <a:xfrm>
            <a:off x="228600" y="1519237"/>
            <a:ext cx="2667000" cy="2062163"/>
          </a:xfrm>
          <a:prstGeom prst="rect">
            <a:avLst/>
          </a:prstGeom>
          <a:noFill/>
        </p:spPr>
      </p:pic>
      <p:pic>
        <p:nvPicPr>
          <p:cNvPr id="1356803" name="Picture 3" descr="August 7, 2001 US Drought Monitor"/>
          <p:cNvPicPr>
            <a:picLocks noChangeAspect="1" noChangeArrowheads="1"/>
          </p:cNvPicPr>
          <p:nvPr/>
        </p:nvPicPr>
        <p:blipFill>
          <a:blip r:embed="rId4" cstate="print"/>
          <a:srcRect/>
          <a:stretch>
            <a:fillRect/>
          </a:stretch>
        </p:blipFill>
        <p:spPr bwMode="auto">
          <a:xfrm>
            <a:off x="3124200" y="1519237"/>
            <a:ext cx="2819400" cy="2062163"/>
          </a:xfrm>
          <a:prstGeom prst="rect">
            <a:avLst/>
          </a:prstGeom>
          <a:noFill/>
        </p:spPr>
      </p:pic>
      <p:pic>
        <p:nvPicPr>
          <p:cNvPr id="1356804" name="Picture 4" descr="August 6, 2002 US Drought Monitor"/>
          <p:cNvPicPr>
            <a:picLocks noChangeAspect="1" noChangeArrowheads="1"/>
          </p:cNvPicPr>
          <p:nvPr/>
        </p:nvPicPr>
        <p:blipFill>
          <a:blip r:embed="rId5" cstate="print"/>
          <a:srcRect/>
          <a:stretch>
            <a:fillRect/>
          </a:stretch>
        </p:blipFill>
        <p:spPr bwMode="auto">
          <a:xfrm>
            <a:off x="6096000" y="1519237"/>
            <a:ext cx="2590800" cy="2062163"/>
          </a:xfrm>
          <a:prstGeom prst="rect">
            <a:avLst/>
          </a:prstGeom>
          <a:noFill/>
        </p:spPr>
      </p:pic>
      <p:pic>
        <p:nvPicPr>
          <p:cNvPr id="1356805" name="Picture 5" descr="August 5, 2003 US Drought Monitor"/>
          <p:cNvPicPr>
            <a:picLocks noChangeAspect="1" noChangeArrowheads="1"/>
          </p:cNvPicPr>
          <p:nvPr/>
        </p:nvPicPr>
        <p:blipFill>
          <a:blip r:embed="rId6" cstate="print"/>
          <a:srcRect/>
          <a:stretch>
            <a:fillRect/>
          </a:stretch>
        </p:blipFill>
        <p:spPr bwMode="auto">
          <a:xfrm>
            <a:off x="228600" y="4503737"/>
            <a:ext cx="2743200" cy="2125663"/>
          </a:xfrm>
          <a:prstGeom prst="rect">
            <a:avLst/>
          </a:prstGeom>
          <a:noFill/>
        </p:spPr>
      </p:pic>
      <p:sp>
        <p:nvSpPr>
          <p:cNvPr id="1356806" name="Text Box 6"/>
          <p:cNvSpPr txBox="1">
            <a:spLocks noChangeArrowheads="1"/>
          </p:cNvSpPr>
          <p:nvPr/>
        </p:nvSpPr>
        <p:spPr bwMode="auto">
          <a:xfrm>
            <a:off x="381000" y="1050925"/>
            <a:ext cx="2438400" cy="396875"/>
          </a:xfrm>
          <a:prstGeom prst="rect">
            <a:avLst/>
          </a:prstGeom>
          <a:noFill/>
          <a:ln w="9525">
            <a:noFill/>
            <a:miter lim="800000"/>
            <a:headEnd/>
            <a:tailEnd/>
          </a:ln>
          <a:effectLst/>
        </p:spPr>
        <p:txBody>
          <a:bodyPr>
            <a:spAutoFit/>
          </a:bodyPr>
          <a:lstStyle/>
          <a:p>
            <a:pPr algn="ctr">
              <a:spcBef>
                <a:spcPct val="50000"/>
              </a:spcBef>
            </a:pPr>
            <a:r>
              <a:rPr lang="en-US" sz="2000" b="1" dirty="0"/>
              <a:t>2000</a:t>
            </a:r>
          </a:p>
        </p:txBody>
      </p:sp>
      <p:sp>
        <p:nvSpPr>
          <p:cNvPr id="1356807" name="Text Box 7"/>
          <p:cNvSpPr txBox="1">
            <a:spLocks noChangeArrowheads="1"/>
          </p:cNvSpPr>
          <p:nvPr/>
        </p:nvSpPr>
        <p:spPr bwMode="auto">
          <a:xfrm>
            <a:off x="3733800" y="1066800"/>
            <a:ext cx="1600200" cy="396875"/>
          </a:xfrm>
          <a:prstGeom prst="rect">
            <a:avLst/>
          </a:prstGeom>
          <a:noFill/>
          <a:ln w="9525">
            <a:noFill/>
            <a:miter lim="800000"/>
            <a:headEnd/>
            <a:tailEnd/>
          </a:ln>
          <a:effectLst/>
        </p:spPr>
        <p:txBody>
          <a:bodyPr>
            <a:spAutoFit/>
          </a:bodyPr>
          <a:lstStyle/>
          <a:p>
            <a:pPr algn="ctr">
              <a:spcBef>
                <a:spcPct val="50000"/>
              </a:spcBef>
            </a:pPr>
            <a:r>
              <a:rPr lang="en-US" sz="2000" b="1" dirty="0"/>
              <a:t>2001</a:t>
            </a:r>
          </a:p>
        </p:txBody>
      </p:sp>
      <p:sp>
        <p:nvSpPr>
          <p:cNvPr id="1356808" name="Text Box 8"/>
          <p:cNvSpPr txBox="1">
            <a:spLocks noChangeArrowheads="1"/>
          </p:cNvSpPr>
          <p:nvPr/>
        </p:nvSpPr>
        <p:spPr bwMode="auto">
          <a:xfrm>
            <a:off x="6629400" y="1050925"/>
            <a:ext cx="1752600" cy="396875"/>
          </a:xfrm>
          <a:prstGeom prst="rect">
            <a:avLst/>
          </a:prstGeom>
          <a:noFill/>
          <a:ln w="9525">
            <a:noFill/>
            <a:miter lim="800000"/>
            <a:headEnd/>
            <a:tailEnd/>
          </a:ln>
          <a:effectLst/>
        </p:spPr>
        <p:txBody>
          <a:bodyPr>
            <a:spAutoFit/>
          </a:bodyPr>
          <a:lstStyle/>
          <a:p>
            <a:pPr algn="ctr">
              <a:spcBef>
                <a:spcPct val="50000"/>
              </a:spcBef>
            </a:pPr>
            <a:r>
              <a:rPr lang="en-US" sz="2000" b="1" dirty="0"/>
              <a:t>2002</a:t>
            </a:r>
          </a:p>
        </p:txBody>
      </p:sp>
      <p:sp>
        <p:nvSpPr>
          <p:cNvPr id="1356809" name="Text Box 9"/>
          <p:cNvSpPr txBox="1">
            <a:spLocks noChangeArrowheads="1"/>
          </p:cNvSpPr>
          <p:nvPr/>
        </p:nvSpPr>
        <p:spPr bwMode="auto">
          <a:xfrm>
            <a:off x="609600" y="4098925"/>
            <a:ext cx="1905000" cy="396875"/>
          </a:xfrm>
          <a:prstGeom prst="rect">
            <a:avLst/>
          </a:prstGeom>
          <a:noFill/>
          <a:ln w="9525">
            <a:noFill/>
            <a:miter lim="800000"/>
            <a:headEnd/>
            <a:tailEnd/>
          </a:ln>
          <a:effectLst/>
        </p:spPr>
        <p:txBody>
          <a:bodyPr>
            <a:spAutoFit/>
          </a:bodyPr>
          <a:lstStyle/>
          <a:p>
            <a:pPr algn="ctr">
              <a:spcBef>
                <a:spcPct val="50000"/>
              </a:spcBef>
            </a:pPr>
            <a:r>
              <a:rPr lang="en-US" sz="2000" b="1" dirty="0"/>
              <a:t>2003</a:t>
            </a:r>
          </a:p>
        </p:txBody>
      </p:sp>
      <p:sp>
        <p:nvSpPr>
          <p:cNvPr id="1356810" name="Text Box 10"/>
          <p:cNvSpPr txBox="1">
            <a:spLocks noChangeArrowheads="1"/>
          </p:cNvSpPr>
          <p:nvPr/>
        </p:nvSpPr>
        <p:spPr bwMode="auto">
          <a:xfrm>
            <a:off x="3733800" y="4114800"/>
            <a:ext cx="1600200" cy="396875"/>
          </a:xfrm>
          <a:prstGeom prst="rect">
            <a:avLst/>
          </a:prstGeom>
          <a:noFill/>
          <a:ln w="9525">
            <a:noFill/>
            <a:miter lim="800000"/>
            <a:headEnd/>
            <a:tailEnd/>
          </a:ln>
          <a:effectLst/>
        </p:spPr>
        <p:txBody>
          <a:bodyPr>
            <a:spAutoFit/>
          </a:bodyPr>
          <a:lstStyle/>
          <a:p>
            <a:pPr algn="ctr">
              <a:spcBef>
                <a:spcPct val="50000"/>
              </a:spcBef>
            </a:pPr>
            <a:r>
              <a:rPr lang="en-US" sz="2000" b="1" dirty="0"/>
              <a:t>2004</a:t>
            </a:r>
          </a:p>
        </p:txBody>
      </p:sp>
      <p:pic>
        <p:nvPicPr>
          <p:cNvPr id="1356812" name="Picture 12" descr="total_dm_040803"/>
          <p:cNvPicPr>
            <a:picLocks noChangeAspect="1" noChangeArrowheads="1"/>
          </p:cNvPicPr>
          <p:nvPr/>
        </p:nvPicPr>
        <p:blipFill>
          <a:blip r:embed="rId7" cstate="print"/>
          <a:srcRect/>
          <a:stretch>
            <a:fillRect/>
          </a:stretch>
        </p:blipFill>
        <p:spPr bwMode="auto">
          <a:xfrm>
            <a:off x="3124200" y="4533900"/>
            <a:ext cx="2819400" cy="2095500"/>
          </a:xfrm>
          <a:prstGeom prst="rect">
            <a:avLst/>
          </a:prstGeom>
          <a:noFill/>
        </p:spPr>
      </p:pic>
      <p:pic>
        <p:nvPicPr>
          <p:cNvPr id="18434" name="Picture 2" descr="http://drought.unl.edu/dm/archive/2005/drmon0802.gif"/>
          <p:cNvPicPr>
            <a:picLocks noChangeAspect="1" noChangeArrowheads="1"/>
          </p:cNvPicPr>
          <p:nvPr/>
        </p:nvPicPr>
        <p:blipFill>
          <a:blip r:embed="rId8" cstate="print"/>
          <a:srcRect/>
          <a:stretch>
            <a:fillRect/>
          </a:stretch>
        </p:blipFill>
        <p:spPr bwMode="auto">
          <a:xfrm>
            <a:off x="6096000" y="4561915"/>
            <a:ext cx="2667000" cy="2067485"/>
          </a:xfrm>
          <a:prstGeom prst="rect">
            <a:avLst/>
          </a:prstGeom>
          <a:noFill/>
        </p:spPr>
      </p:pic>
      <p:sp>
        <p:nvSpPr>
          <p:cNvPr id="16" name="TextBox 15"/>
          <p:cNvSpPr txBox="1"/>
          <p:nvPr/>
        </p:nvSpPr>
        <p:spPr>
          <a:xfrm>
            <a:off x="6629400" y="4114800"/>
            <a:ext cx="1676400" cy="400110"/>
          </a:xfrm>
          <a:prstGeom prst="rect">
            <a:avLst/>
          </a:prstGeom>
          <a:noFill/>
        </p:spPr>
        <p:txBody>
          <a:bodyPr wrap="square" rtlCol="0">
            <a:spAutoFit/>
          </a:bodyPr>
          <a:lstStyle/>
          <a:p>
            <a:pPr algn="ctr"/>
            <a:r>
              <a:rPr lang="en-US" sz="2000" b="1" dirty="0" smtClean="0"/>
              <a:t>2005</a:t>
            </a:r>
            <a:endParaRPr lang="en-US" sz="2000" b="1" dirty="0"/>
          </a:p>
        </p:txBody>
      </p:sp>
      <p:sp>
        <p:nvSpPr>
          <p:cNvPr id="2" name="Title 1"/>
          <p:cNvSpPr>
            <a:spLocks noGrp="1"/>
          </p:cNvSpPr>
          <p:nvPr>
            <p:ph type="title"/>
          </p:nvPr>
        </p:nvSpPr>
        <p:spPr>
          <a:xfrm>
            <a:off x="685800" y="0"/>
            <a:ext cx="7772400" cy="762000"/>
          </a:xfrm>
        </p:spPr>
        <p:txBody>
          <a:bodyPr/>
          <a:lstStyle/>
          <a:p>
            <a:pPr algn="ctr"/>
            <a:r>
              <a:rPr lang="en-US" dirty="0" smtClean="0">
                <a:solidFill>
                  <a:srgbClr val="FF0000"/>
                </a:solidFill>
                <a:latin typeface="Comic Sans MS" pitchFamily="66" charset="0"/>
              </a:rPr>
              <a:t>U.S. Drought Patterns, 2000-2005</a:t>
            </a:r>
            <a:endParaRPr lang="en-US" dirty="0">
              <a:solidFill>
                <a:srgbClr val="FF0000"/>
              </a:solidFill>
              <a:latin typeface="Comic Sans MS" pitchFamily="66" charset="0"/>
            </a:endParaRPr>
          </a:p>
        </p:txBody>
      </p:sp>
    </p:spTree>
    <p:extLst>
      <p:ext uri="{BB962C8B-B14F-4D97-AF65-F5344CB8AC3E}">
        <p14:creationId xmlns:p14="http://schemas.microsoft.com/office/powerpoint/2010/main" val="22525980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66800" y="152400"/>
            <a:ext cx="7086600" cy="646331"/>
          </a:xfrm>
          <a:prstGeom prst="rect">
            <a:avLst/>
          </a:prstGeom>
          <a:noFill/>
        </p:spPr>
        <p:txBody>
          <a:bodyPr wrap="square" rtlCol="0">
            <a:spAutoFit/>
          </a:bodyPr>
          <a:lstStyle/>
          <a:p>
            <a:pPr algn="ctr"/>
            <a:r>
              <a:rPr lang="en-US" sz="3600" b="1" dirty="0" smtClean="0">
                <a:solidFill>
                  <a:srgbClr val="FF0000"/>
                </a:solidFill>
                <a:latin typeface="Comic Sans MS" pitchFamily="66" charset="0"/>
                <a:cs typeface="Arial" pitchFamily="34" charset="0"/>
              </a:rPr>
              <a:t>Presentation Outline</a:t>
            </a:r>
            <a:endParaRPr lang="en-US" sz="3600" b="1" dirty="0">
              <a:solidFill>
                <a:srgbClr val="FF0000"/>
              </a:solidFill>
              <a:latin typeface="Comic Sans MS" pitchFamily="66" charset="0"/>
              <a:cs typeface="Arial" pitchFamily="34" charset="0"/>
            </a:endParaRPr>
          </a:p>
        </p:txBody>
      </p:sp>
      <p:sp>
        <p:nvSpPr>
          <p:cNvPr id="4" name="TextBox 3"/>
          <p:cNvSpPr txBox="1"/>
          <p:nvPr/>
        </p:nvSpPr>
        <p:spPr>
          <a:xfrm>
            <a:off x="381000" y="914400"/>
            <a:ext cx="2133600" cy="646331"/>
          </a:xfrm>
          <a:prstGeom prst="rect">
            <a:avLst/>
          </a:prstGeom>
          <a:noFill/>
        </p:spPr>
        <p:txBody>
          <a:bodyPr wrap="square" rtlCol="0">
            <a:spAutoFit/>
          </a:bodyPr>
          <a:lstStyle/>
          <a:p>
            <a:r>
              <a:rPr lang="en-US" sz="3600" b="1" dirty="0" smtClean="0">
                <a:latin typeface="Comic Sans MS" pitchFamily="66" charset="0"/>
              </a:rPr>
              <a:t>Parts:</a:t>
            </a:r>
            <a:endParaRPr lang="en-US" sz="3600" b="1" dirty="0">
              <a:latin typeface="Comic Sans MS" pitchFamily="66" charset="0"/>
            </a:endParaRPr>
          </a:p>
        </p:txBody>
      </p:sp>
      <p:pic>
        <p:nvPicPr>
          <p:cNvPr id="5" name="Picture 4" descr="NRM-Drought FX-331 © Lochman Transparencies"/>
          <p:cNvPicPr>
            <a:picLocks noChangeAspect="1" noChangeArrowheads="1"/>
          </p:cNvPicPr>
          <p:nvPr/>
        </p:nvPicPr>
        <p:blipFill>
          <a:blip r:embed="rId2" cstate="print"/>
          <a:srcRect/>
          <a:stretch>
            <a:fillRect/>
          </a:stretch>
        </p:blipFill>
        <p:spPr bwMode="auto">
          <a:xfrm>
            <a:off x="1295400" y="1560730"/>
            <a:ext cx="6629400" cy="4992470"/>
          </a:xfrm>
          <a:prstGeom prst="rect">
            <a:avLst/>
          </a:prstGeom>
          <a:solidFill>
            <a:schemeClr val="accent1">
              <a:alpha val="46000"/>
            </a:schemeClr>
          </a:solidFill>
          <a:ln>
            <a:noFill/>
          </a:ln>
        </p:spPr>
      </p:pic>
      <p:sp>
        <p:nvSpPr>
          <p:cNvPr id="7" name="Content Placeholder 1"/>
          <p:cNvSpPr>
            <a:spLocks noGrp="1"/>
          </p:cNvSpPr>
          <p:nvPr>
            <p:ph/>
          </p:nvPr>
        </p:nvSpPr>
        <p:spPr>
          <a:xfrm>
            <a:off x="1308100" y="1600200"/>
            <a:ext cx="6235700" cy="4953000"/>
          </a:xfrm>
          <a:noFill/>
          <a:effectLst>
            <a:glow rad="127000">
              <a:schemeClr val="accent1">
                <a:alpha val="51000"/>
              </a:schemeClr>
            </a:glow>
          </a:effectLst>
        </p:spPr>
        <p:txBody>
          <a:bodyPr/>
          <a:lstStyle/>
          <a:p>
            <a:r>
              <a:rPr lang="en-US" b="1" dirty="0" smtClean="0">
                <a:latin typeface="Arial" pitchFamily="34" charset="0"/>
                <a:cs typeface="Arial" pitchFamily="34" charset="0"/>
              </a:rPr>
              <a:t>Introduction</a:t>
            </a:r>
          </a:p>
          <a:p>
            <a:r>
              <a:rPr lang="en-US" b="1" dirty="0" smtClean="0">
                <a:latin typeface="Arial" pitchFamily="34" charset="0"/>
                <a:cs typeface="Arial" pitchFamily="34" charset="0"/>
              </a:rPr>
              <a:t>The Climate Challenge</a:t>
            </a:r>
          </a:p>
          <a:p>
            <a:r>
              <a:rPr lang="en-US" b="1" dirty="0" smtClean="0">
                <a:latin typeface="Arial" pitchFamily="34" charset="0"/>
                <a:cs typeface="Arial" pitchFamily="34" charset="0"/>
              </a:rPr>
              <a:t>The Enigma of Drought</a:t>
            </a:r>
          </a:p>
          <a:p>
            <a:pPr lvl="1"/>
            <a:r>
              <a:rPr lang="en-US" b="1" dirty="0" smtClean="0">
                <a:latin typeface="Arial" pitchFamily="34" charset="0"/>
                <a:cs typeface="Arial" pitchFamily="34" charset="0"/>
              </a:rPr>
              <a:t>Drought 101</a:t>
            </a:r>
          </a:p>
          <a:p>
            <a:r>
              <a:rPr lang="en-US" b="1" dirty="0" smtClean="0">
                <a:latin typeface="Arial" pitchFamily="34" charset="0"/>
                <a:cs typeface="Arial" pitchFamily="34" charset="0"/>
              </a:rPr>
              <a:t>Our Changing Vulnerability</a:t>
            </a:r>
          </a:p>
          <a:p>
            <a:r>
              <a:rPr lang="en-US" b="1" dirty="0" smtClean="0">
                <a:latin typeface="Arial" pitchFamily="34" charset="0"/>
                <a:cs typeface="Arial" pitchFamily="34" charset="0"/>
              </a:rPr>
              <a:t>Reducing Societal Vulnerability to Drought</a:t>
            </a:r>
          </a:p>
          <a:p>
            <a:pPr lvl="1"/>
            <a:r>
              <a:rPr lang="en-US" sz="2000" b="1" dirty="0" smtClean="0">
                <a:latin typeface="Arial" pitchFamily="34" charset="0"/>
                <a:cs typeface="Arial" pitchFamily="34" charset="0"/>
              </a:rPr>
              <a:t>Building resilience/coping capacity</a:t>
            </a:r>
          </a:p>
          <a:p>
            <a:pPr lvl="1"/>
            <a:r>
              <a:rPr lang="en-US" sz="2000" b="1" dirty="0" smtClean="0">
                <a:latin typeface="Arial" pitchFamily="34" charset="0"/>
                <a:cs typeface="Arial" pitchFamily="34" charset="0"/>
              </a:rPr>
              <a:t>Are we making progress?</a:t>
            </a:r>
          </a:p>
          <a:p>
            <a:r>
              <a:rPr lang="en-US" b="1" dirty="0" smtClean="0">
                <a:latin typeface="Arial" pitchFamily="34" charset="0"/>
                <a:cs typeface="Arial" pitchFamily="34" charset="0"/>
              </a:rPr>
              <a:t>Takeaway Points</a:t>
            </a:r>
            <a:endParaRPr lang="en-US" b="1" dirty="0">
              <a:latin typeface="Arial" pitchFamily="34" charset="0"/>
              <a:cs typeface="Arial" pitchFamily="34" charset="0"/>
            </a:endParaRPr>
          </a:p>
        </p:txBody>
      </p:sp>
    </p:spTree>
    <p:extLst>
      <p:ext uri="{BB962C8B-B14F-4D97-AF65-F5344CB8AC3E}">
        <p14:creationId xmlns:p14="http://schemas.microsoft.com/office/powerpoint/2010/main" val="1335520797"/>
      </p:ext>
    </p:extLst>
  </p:cSld>
  <p:clrMapOvr>
    <a:masterClrMapping/>
  </p:clrMapOvr>
  <p:transition spd="slow">
    <p:cove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descr="total_dm_060801"/>
          <p:cNvPicPr>
            <a:picLocks noChangeAspect="1" noChangeArrowheads="1"/>
          </p:cNvPicPr>
          <p:nvPr/>
        </p:nvPicPr>
        <p:blipFill>
          <a:blip r:embed="rId2" cstate="print"/>
          <a:srcRect/>
          <a:stretch>
            <a:fillRect/>
          </a:stretch>
        </p:blipFill>
        <p:spPr bwMode="auto">
          <a:xfrm>
            <a:off x="76200" y="1600200"/>
            <a:ext cx="2971800" cy="2214787"/>
          </a:xfrm>
          <a:prstGeom prst="rect">
            <a:avLst/>
          </a:prstGeom>
          <a:noFill/>
        </p:spPr>
      </p:pic>
      <p:sp>
        <p:nvSpPr>
          <p:cNvPr id="3" name="Text Box 11"/>
          <p:cNvSpPr txBox="1">
            <a:spLocks noChangeArrowheads="1"/>
          </p:cNvSpPr>
          <p:nvPr/>
        </p:nvSpPr>
        <p:spPr bwMode="auto">
          <a:xfrm>
            <a:off x="762000" y="1066800"/>
            <a:ext cx="1447800" cy="396875"/>
          </a:xfrm>
          <a:prstGeom prst="rect">
            <a:avLst/>
          </a:prstGeom>
          <a:noFill/>
          <a:ln w="9525">
            <a:noFill/>
            <a:miter lim="800000"/>
            <a:headEnd/>
            <a:tailEnd/>
          </a:ln>
          <a:effectLst/>
        </p:spPr>
        <p:txBody>
          <a:bodyPr>
            <a:spAutoFit/>
          </a:bodyPr>
          <a:lstStyle/>
          <a:p>
            <a:pPr algn="ctr">
              <a:spcBef>
                <a:spcPct val="50000"/>
              </a:spcBef>
            </a:pPr>
            <a:r>
              <a:rPr lang="en-US" sz="2000" b="1" dirty="0"/>
              <a:t>2006</a:t>
            </a:r>
          </a:p>
        </p:txBody>
      </p:sp>
      <p:pic>
        <p:nvPicPr>
          <p:cNvPr id="4" name="Picture 5" descr="US Drought Monitor, July 10, 2007"/>
          <p:cNvPicPr>
            <a:picLocks noChangeAspect="1" noChangeArrowheads="1"/>
          </p:cNvPicPr>
          <p:nvPr/>
        </p:nvPicPr>
        <p:blipFill>
          <a:blip r:embed="rId3" cstate="print"/>
          <a:srcRect/>
          <a:stretch>
            <a:fillRect/>
          </a:stretch>
        </p:blipFill>
        <p:spPr bwMode="auto">
          <a:xfrm>
            <a:off x="3200399" y="1600200"/>
            <a:ext cx="2921659" cy="2177115"/>
          </a:xfrm>
          <a:prstGeom prst="rect">
            <a:avLst/>
          </a:prstGeom>
          <a:noFill/>
        </p:spPr>
      </p:pic>
      <p:sp>
        <p:nvSpPr>
          <p:cNvPr id="5" name="TextBox 4"/>
          <p:cNvSpPr txBox="1"/>
          <p:nvPr/>
        </p:nvSpPr>
        <p:spPr>
          <a:xfrm>
            <a:off x="3886200" y="1066800"/>
            <a:ext cx="1219200" cy="400110"/>
          </a:xfrm>
          <a:prstGeom prst="rect">
            <a:avLst/>
          </a:prstGeom>
          <a:noFill/>
        </p:spPr>
        <p:txBody>
          <a:bodyPr wrap="square" rtlCol="0">
            <a:spAutoFit/>
          </a:bodyPr>
          <a:lstStyle/>
          <a:p>
            <a:pPr algn="ctr"/>
            <a:r>
              <a:rPr lang="en-US" sz="2000" b="1" dirty="0" smtClean="0"/>
              <a:t>2007</a:t>
            </a:r>
            <a:endParaRPr lang="en-US" sz="2000" b="1" dirty="0"/>
          </a:p>
        </p:txBody>
      </p:sp>
      <p:pic>
        <p:nvPicPr>
          <p:cNvPr id="17410" name="Picture 2" descr="http://drought.unl.edu/dm/archive/2008/drmon0805.gif"/>
          <p:cNvPicPr>
            <a:picLocks noChangeAspect="1" noChangeArrowheads="1"/>
          </p:cNvPicPr>
          <p:nvPr/>
        </p:nvPicPr>
        <p:blipFill>
          <a:blip r:embed="rId4" cstate="print"/>
          <a:srcRect/>
          <a:stretch>
            <a:fillRect/>
          </a:stretch>
        </p:blipFill>
        <p:spPr bwMode="auto">
          <a:xfrm>
            <a:off x="6318250" y="1566577"/>
            <a:ext cx="2749550" cy="2167223"/>
          </a:xfrm>
          <a:prstGeom prst="rect">
            <a:avLst/>
          </a:prstGeom>
          <a:noFill/>
        </p:spPr>
      </p:pic>
      <p:sp>
        <p:nvSpPr>
          <p:cNvPr id="7" name="TextBox 6"/>
          <p:cNvSpPr txBox="1"/>
          <p:nvPr/>
        </p:nvSpPr>
        <p:spPr>
          <a:xfrm>
            <a:off x="7086600" y="1066800"/>
            <a:ext cx="1295400" cy="400110"/>
          </a:xfrm>
          <a:prstGeom prst="rect">
            <a:avLst/>
          </a:prstGeom>
          <a:noFill/>
        </p:spPr>
        <p:txBody>
          <a:bodyPr wrap="square" rtlCol="0">
            <a:spAutoFit/>
          </a:bodyPr>
          <a:lstStyle/>
          <a:p>
            <a:pPr algn="ctr"/>
            <a:r>
              <a:rPr lang="en-US" sz="2000" b="1" dirty="0" smtClean="0"/>
              <a:t>2008</a:t>
            </a:r>
            <a:endParaRPr lang="en-US" sz="2000" b="1" dirty="0"/>
          </a:p>
        </p:txBody>
      </p:sp>
      <p:pic>
        <p:nvPicPr>
          <p:cNvPr id="17412" name="Picture 4" descr="http://drought.unl.edu/dm/archive/2009/drmon0721.gif"/>
          <p:cNvPicPr>
            <a:picLocks noChangeAspect="1" noChangeArrowheads="1"/>
          </p:cNvPicPr>
          <p:nvPr/>
        </p:nvPicPr>
        <p:blipFill>
          <a:blip r:embed="rId5" cstate="print"/>
          <a:srcRect/>
          <a:stretch>
            <a:fillRect/>
          </a:stretch>
        </p:blipFill>
        <p:spPr bwMode="auto">
          <a:xfrm>
            <a:off x="76200" y="4414858"/>
            <a:ext cx="2971800" cy="2214542"/>
          </a:xfrm>
          <a:prstGeom prst="rect">
            <a:avLst/>
          </a:prstGeom>
          <a:noFill/>
        </p:spPr>
      </p:pic>
      <p:sp>
        <p:nvSpPr>
          <p:cNvPr id="9" name="TextBox 8"/>
          <p:cNvSpPr txBox="1"/>
          <p:nvPr/>
        </p:nvSpPr>
        <p:spPr>
          <a:xfrm>
            <a:off x="838200" y="3867090"/>
            <a:ext cx="1371600" cy="400110"/>
          </a:xfrm>
          <a:prstGeom prst="rect">
            <a:avLst/>
          </a:prstGeom>
          <a:noFill/>
        </p:spPr>
        <p:txBody>
          <a:bodyPr wrap="square" rtlCol="0">
            <a:spAutoFit/>
          </a:bodyPr>
          <a:lstStyle/>
          <a:p>
            <a:pPr algn="ctr"/>
            <a:r>
              <a:rPr lang="en-US" sz="2000" b="1" dirty="0" smtClean="0"/>
              <a:t>2009</a:t>
            </a:r>
            <a:endParaRPr lang="en-US" sz="2000" b="1" dirty="0"/>
          </a:p>
        </p:txBody>
      </p:sp>
      <p:sp>
        <p:nvSpPr>
          <p:cNvPr id="11" name="TextBox 10"/>
          <p:cNvSpPr txBox="1"/>
          <p:nvPr/>
        </p:nvSpPr>
        <p:spPr>
          <a:xfrm>
            <a:off x="3733800" y="3867090"/>
            <a:ext cx="1600200" cy="400110"/>
          </a:xfrm>
          <a:prstGeom prst="rect">
            <a:avLst/>
          </a:prstGeom>
          <a:noFill/>
        </p:spPr>
        <p:txBody>
          <a:bodyPr wrap="square" rtlCol="0">
            <a:spAutoFit/>
          </a:bodyPr>
          <a:lstStyle/>
          <a:p>
            <a:pPr algn="ctr"/>
            <a:r>
              <a:rPr lang="en-US" sz="2000" b="1" dirty="0" smtClean="0"/>
              <a:t>2010</a:t>
            </a:r>
            <a:endParaRPr lang="en-US" sz="2000" b="1" dirty="0"/>
          </a:p>
        </p:txBody>
      </p:sp>
      <p:pic>
        <p:nvPicPr>
          <p:cNvPr id="7170" name="Picture 2" descr="US Drought Monitor, September 7, 2010"/>
          <p:cNvPicPr>
            <a:picLocks noChangeAspect="1" noChangeArrowheads="1"/>
          </p:cNvPicPr>
          <p:nvPr/>
        </p:nvPicPr>
        <p:blipFill>
          <a:blip r:embed="rId6" cstate="print"/>
          <a:srcRect/>
          <a:stretch>
            <a:fillRect/>
          </a:stretch>
        </p:blipFill>
        <p:spPr bwMode="auto">
          <a:xfrm>
            <a:off x="3200400" y="4418709"/>
            <a:ext cx="2966634" cy="2210691"/>
          </a:xfrm>
          <a:prstGeom prst="rect">
            <a:avLst/>
          </a:prstGeom>
          <a:noFill/>
        </p:spPr>
      </p:pic>
      <p:sp>
        <p:nvSpPr>
          <p:cNvPr id="6" name="TextBox 5"/>
          <p:cNvSpPr txBox="1"/>
          <p:nvPr/>
        </p:nvSpPr>
        <p:spPr>
          <a:xfrm>
            <a:off x="7086600" y="3881735"/>
            <a:ext cx="1295400" cy="400110"/>
          </a:xfrm>
          <a:prstGeom prst="rect">
            <a:avLst/>
          </a:prstGeom>
          <a:noFill/>
        </p:spPr>
        <p:txBody>
          <a:bodyPr wrap="square" rtlCol="0">
            <a:spAutoFit/>
          </a:bodyPr>
          <a:lstStyle/>
          <a:p>
            <a:pPr algn="ctr"/>
            <a:r>
              <a:rPr lang="en-US" sz="2000" b="1" dirty="0" smtClean="0"/>
              <a:t>2011</a:t>
            </a:r>
            <a:endParaRPr lang="en-US" sz="2000" b="1" dirty="0"/>
          </a:p>
        </p:txBody>
      </p:sp>
      <p:pic>
        <p:nvPicPr>
          <p:cNvPr id="13" name="Picture 16" descr="http://droughtmonitor.unl.edu/2011/drmon0830.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18250" y="4414222"/>
            <a:ext cx="2749550" cy="2215178"/>
          </a:xfrm>
          <a:prstGeom prst="rect">
            <a:avLst/>
          </a:prstGeom>
          <a:noFill/>
          <a:extLst>
            <a:ext uri="{909E8E84-426E-40DD-AFC4-6F175D3DCCD1}">
              <a14:hiddenFill xmlns:a14="http://schemas.microsoft.com/office/drawing/2010/main">
                <a:solidFill>
                  <a:srgbClr val="FFFFFF"/>
                </a:solidFill>
              </a14:hiddenFill>
            </a:ext>
          </a:extLst>
        </p:spPr>
      </p:pic>
      <p:sp>
        <p:nvSpPr>
          <p:cNvPr id="8" name="Title 7"/>
          <p:cNvSpPr>
            <a:spLocks noGrp="1"/>
          </p:cNvSpPr>
          <p:nvPr>
            <p:ph type="title"/>
          </p:nvPr>
        </p:nvSpPr>
        <p:spPr>
          <a:xfrm>
            <a:off x="685800" y="0"/>
            <a:ext cx="7772400" cy="685800"/>
          </a:xfrm>
        </p:spPr>
        <p:txBody>
          <a:bodyPr/>
          <a:lstStyle/>
          <a:p>
            <a:pPr algn="ctr"/>
            <a:r>
              <a:rPr lang="en-US" dirty="0" smtClean="0">
                <a:solidFill>
                  <a:srgbClr val="FF0000"/>
                </a:solidFill>
                <a:latin typeface="Comic Sans MS" pitchFamily="66" charset="0"/>
              </a:rPr>
              <a:t>U.S. Drought Patterns, 2006-2011</a:t>
            </a:r>
            <a:endParaRPr lang="en-US" dirty="0">
              <a:solidFill>
                <a:srgbClr val="FF0000"/>
              </a:solidFill>
              <a:latin typeface="Comic Sans MS" pitchFamily="66" charset="0"/>
            </a:endParaRPr>
          </a:p>
        </p:txBody>
      </p:sp>
    </p:spTree>
    <p:extLst>
      <p:ext uri="{BB962C8B-B14F-4D97-AF65-F5344CB8AC3E}">
        <p14:creationId xmlns:p14="http://schemas.microsoft.com/office/powerpoint/2010/main" val="21149000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4" name="Picture 4" descr="rodeo"/>
          <p:cNvPicPr>
            <a:picLocks noChangeAspect="1" noChangeArrowheads="1"/>
          </p:cNvPicPr>
          <p:nvPr/>
        </p:nvPicPr>
        <p:blipFill>
          <a:blip r:embed="rId3" cstate="print"/>
          <a:srcRect/>
          <a:stretch>
            <a:fillRect/>
          </a:stretch>
        </p:blipFill>
        <p:spPr bwMode="auto">
          <a:xfrm>
            <a:off x="0" y="762001"/>
            <a:ext cx="4343400" cy="3352800"/>
          </a:xfrm>
          <a:prstGeom prst="rect">
            <a:avLst/>
          </a:prstGeom>
          <a:noFill/>
          <a:effectLst>
            <a:innerShdw blurRad="114300">
              <a:prstClr val="black"/>
            </a:innerShdw>
          </a:effectLst>
        </p:spPr>
      </p:pic>
      <p:pic>
        <p:nvPicPr>
          <p:cNvPr id="343045" name="Picture 5" descr="Lake Powell drought slide3"/>
          <p:cNvPicPr>
            <a:picLocks noChangeAspect="1" noChangeArrowheads="1"/>
          </p:cNvPicPr>
          <p:nvPr/>
        </p:nvPicPr>
        <p:blipFill>
          <a:blip r:embed="rId4" cstate="print"/>
          <a:srcRect/>
          <a:stretch>
            <a:fillRect/>
          </a:stretch>
        </p:blipFill>
        <p:spPr bwMode="auto">
          <a:xfrm>
            <a:off x="3657600" y="739676"/>
            <a:ext cx="5486400" cy="3662462"/>
          </a:xfrm>
          <a:prstGeom prst="rect">
            <a:avLst/>
          </a:prstGeom>
          <a:noFill/>
          <a:effectLst>
            <a:innerShdw blurRad="114300">
              <a:prstClr val="black"/>
            </a:innerShdw>
          </a:effectLst>
        </p:spPr>
      </p:pic>
      <p:pic>
        <p:nvPicPr>
          <p:cNvPr id="343046" name="Picture 6" descr="DrySpillwayHooverRd"/>
          <p:cNvPicPr>
            <a:picLocks noChangeAspect="1" noChangeArrowheads="1"/>
          </p:cNvPicPr>
          <p:nvPr/>
        </p:nvPicPr>
        <p:blipFill>
          <a:blip r:embed="rId5" cstate="print"/>
          <a:srcRect/>
          <a:stretch>
            <a:fillRect/>
          </a:stretch>
        </p:blipFill>
        <p:spPr bwMode="auto">
          <a:xfrm>
            <a:off x="0" y="4114800"/>
            <a:ext cx="4648200" cy="2743200"/>
          </a:xfrm>
          <a:prstGeom prst="rect">
            <a:avLst/>
          </a:prstGeom>
          <a:noFill/>
          <a:ln w="9525">
            <a:solidFill>
              <a:srgbClr val="FF0000"/>
            </a:solidFill>
            <a:miter lim="800000"/>
            <a:headEnd/>
            <a:tailEnd/>
          </a:ln>
          <a:effectLst>
            <a:innerShdw blurRad="114300">
              <a:prstClr val="black"/>
            </a:innerShdw>
          </a:effectLst>
        </p:spPr>
      </p:pic>
      <p:sp>
        <p:nvSpPr>
          <p:cNvPr id="343048" name="Text Box 8"/>
          <p:cNvSpPr txBox="1">
            <a:spLocks noChangeArrowheads="1"/>
          </p:cNvSpPr>
          <p:nvPr/>
        </p:nvSpPr>
        <p:spPr bwMode="auto">
          <a:xfrm>
            <a:off x="0" y="762000"/>
            <a:ext cx="5029200" cy="2677656"/>
          </a:xfrm>
          <a:prstGeom prst="rect">
            <a:avLst/>
          </a:prstGeom>
          <a:solidFill>
            <a:srgbClr val="FFFFCC"/>
          </a:solidFill>
          <a:ln w="28575">
            <a:solidFill>
              <a:schemeClr val="tx1"/>
            </a:solidFill>
            <a:miter lim="800000"/>
            <a:headEnd/>
            <a:tailEnd/>
          </a:ln>
          <a:effectLst/>
        </p:spPr>
        <p:txBody>
          <a:bodyPr wrap="square">
            <a:spAutoFit/>
          </a:bodyPr>
          <a:lstStyle/>
          <a:p>
            <a:pPr algn="ctr">
              <a:spcBef>
                <a:spcPct val="50000"/>
              </a:spcBef>
            </a:pPr>
            <a:r>
              <a:rPr lang="en-US" b="1" dirty="0">
                <a:latin typeface="Arial" charset="0"/>
              </a:rPr>
              <a:t>Drought impacts </a:t>
            </a:r>
            <a:r>
              <a:rPr lang="en-US" b="1" dirty="0" smtClean="0">
                <a:latin typeface="Arial" charset="0"/>
              </a:rPr>
              <a:t>are more complex today as </a:t>
            </a:r>
            <a:r>
              <a:rPr lang="en-US" b="1" dirty="0">
                <a:latin typeface="Arial" charset="0"/>
              </a:rPr>
              <a:t>more economic sectors are affected, creating more conflicts between water </a:t>
            </a:r>
            <a:r>
              <a:rPr lang="en-US" b="1" dirty="0" smtClean="0">
                <a:latin typeface="Arial" charset="0"/>
              </a:rPr>
              <a:t>users, i.e., </a:t>
            </a:r>
            <a:r>
              <a:rPr lang="en-US" b="1" i="1" u="sng" dirty="0" smtClean="0">
                <a:latin typeface="Arial" charset="0"/>
              </a:rPr>
              <a:t>societal vulnerability is dramatically different</a:t>
            </a:r>
            <a:r>
              <a:rPr lang="en-US" b="1" dirty="0" smtClean="0">
                <a:latin typeface="Arial" charset="0"/>
              </a:rPr>
              <a:t>.</a:t>
            </a:r>
            <a:endParaRPr lang="en-US" b="1" dirty="0">
              <a:latin typeface="Arial" charset="0"/>
            </a:endParaRPr>
          </a:p>
        </p:txBody>
      </p:sp>
      <p:pic>
        <p:nvPicPr>
          <p:cNvPr id="7" name="Picture 4" descr="kl_300_no_water_no_life"/>
          <p:cNvPicPr>
            <a:picLocks noChangeAspect="1" noChangeArrowheads="1"/>
          </p:cNvPicPr>
          <p:nvPr/>
        </p:nvPicPr>
        <p:blipFill>
          <a:blip r:embed="rId6" cstate="print"/>
          <a:srcRect t="3206"/>
          <a:stretch>
            <a:fillRect/>
          </a:stretch>
        </p:blipFill>
        <p:spPr bwMode="auto">
          <a:xfrm>
            <a:off x="4648200" y="4338638"/>
            <a:ext cx="4495800" cy="2519362"/>
          </a:xfrm>
          <a:prstGeom prst="rect">
            <a:avLst/>
          </a:prstGeom>
          <a:noFill/>
          <a:ln w="38100">
            <a:solidFill>
              <a:srgbClr val="000000"/>
            </a:solidFill>
            <a:miter lim="800000"/>
            <a:headEnd/>
            <a:tailEnd/>
          </a:ln>
          <a:effectLst>
            <a:innerShdw blurRad="114300">
              <a:prstClr val="black"/>
            </a:innerShdw>
          </a:effectLst>
        </p:spPr>
      </p:pic>
      <p:sp>
        <p:nvSpPr>
          <p:cNvPr id="8" name="TextBox 7"/>
          <p:cNvSpPr txBox="1"/>
          <p:nvPr/>
        </p:nvSpPr>
        <p:spPr>
          <a:xfrm>
            <a:off x="1066800" y="3657600"/>
            <a:ext cx="3352800" cy="3139321"/>
          </a:xfrm>
          <a:prstGeom prst="rect">
            <a:avLst/>
          </a:prstGeom>
          <a:solidFill>
            <a:srgbClr val="FFFFCC"/>
          </a:solidFill>
          <a:ln w="19050">
            <a:solidFill>
              <a:schemeClr val="tx1"/>
            </a:solidFill>
          </a:ln>
        </p:spPr>
        <p:txBody>
          <a:bodyPr wrap="square" rtlCol="0">
            <a:spAutoFit/>
          </a:bodyPr>
          <a:lstStyle/>
          <a:p>
            <a:pPr>
              <a:buFont typeface="Arial" pitchFamily="34" charset="0"/>
              <a:buChar char="•"/>
            </a:pPr>
            <a:r>
              <a:rPr lang="en-US" sz="1800" dirty="0" smtClean="0"/>
              <a:t> </a:t>
            </a:r>
            <a:r>
              <a:rPr lang="en-US" sz="1800" b="1" dirty="0" smtClean="0"/>
              <a:t>Agricultural production</a:t>
            </a:r>
          </a:p>
          <a:p>
            <a:pPr>
              <a:buFont typeface="Arial" pitchFamily="34" charset="0"/>
              <a:buChar char="•"/>
            </a:pPr>
            <a:r>
              <a:rPr lang="en-US" sz="1800" b="1" dirty="0"/>
              <a:t> </a:t>
            </a:r>
            <a:r>
              <a:rPr lang="en-US" sz="1800" b="1" dirty="0" smtClean="0"/>
              <a:t>Food security</a:t>
            </a:r>
          </a:p>
          <a:p>
            <a:pPr>
              <a:buFont typeface="Arial" pitchFamily="34" charset="0"/>
              <a:buChar char="•"/>
            </a:pPr>
            <a:r>
              <a:rPr lang="en-US" sz="1800" b="1" dirty="0"/>
              <a:t> </a:t>
            </a:r>
            <a:r>
              <a:rPr lang="en-US" sz="1800" b="1" dirty="0" smtClean="0"/>
              <a:t>Energy</a:t>
            </a:r>
          </a:p>
          <a:p>
            <a:pPr>
              <a:buFont typeface="Arial" pitchFamily="34" charset="0"/>
              <a:buChar char="•"/>
            </a:pPr>
            <a:r>
              <a:rPr lang="en-US" sz="1800" b="1" dirty="0" smtClean="0"/>
              <a:t> Transportation</a:t>
            </a:r>
          </a:p>
          <a:p>
            <a:pPr>
              <a:buFont typeface="Arial" pitchFamily="34" charset="0"/>
              <a:buChar char="•"/>
            </a:pPr>
            <a:r>
              <a:rPr lang="en-US" sz="1800" b="1" dirty="0" smtClean="0"/>
              <a:t> Tourism/Recreation</a:t>
            </a:r>
          </a:p>
          <a:p>
            <a:pPr>
              <a:buFont typeface="Arial" pitchFamily="34" charset="0"/>
              <a:buChar char="•"/>
            </a:pPr>
            <a:r>
              <a:rPr lang="en-US" sz="1800" b="1" dirty="0"/>
              <a:t> </a:t>
            </a:r>
            <a:r>
              <a:rPr lang="en-US" sz="1800" b="1" dirty="0" smtClean="0"/>
              <a:t>Forest/rangeland fires</a:t>
            </a:r>
          </a:p>
          <a:p>
            <a:pPr>
              <a:buFont typeface="Arial" pitchFamily="34" charset="0"/>
              <a:buChar char="•"/>
            </a:pPr>
            <a:r>
              <a:rPr lang="en-US" sz="1800" b="1" dirty="0" smtClean="0"/>
              <a:t> Municipal water</a:t>
            </a:r>
          </a:p>
          <a:p>
            <a:pPr>
              <a:buFont typeface="Arial" pitchFamily="34" charset="0"/>
              <a:buChar char="•"/>
            </a:pPr>
            <a:r>
              <a:rPr lang="en-US" sz="1800" b="1" dirty="0" smtClean="0"/>
              <a:t> Water quality/quantity</a:t>
            </a:r>
          </a:p>
          <a:p>
            <a:pPr>
              <a:buFont typeface="Arial" pitchFamily="34" charset="0"/>
              <a:buChar char="•"/>
            </a:pPr>
            <a:r>
              <a:rPr lang="en-US" sz="1800" b="1" dirty="0" smtClean="0"/>
              <a:t> Environment </a:t>
            </a:r>
          </a:p>
          <a:p>
            <a:pPr>
              <a:buFont typeface="Arial" pitchFamily="34" charset="0"/>
              <a:buChar char="•"/>
            </a:pPr>
            <a:r>
              <a:rPr lang="en-US" sz="1800" b="1" dirty="0"/>
              <a:t> </a:t>
            </a:r>
            <a:r>
              <a:rPr lang="en-US" sz="1800" b="1" dirty="0" smtClean="0"/>
              <a:t>Ecosystem services</a:t>
            </a:r>
          </a:p>
          <a:p>
            <a:pPr>
              <a:buFont typeface="Arial" pitchFamily="34" charset="0"/>
              <a:buChar char="•"/>
            </a:pPr>
            <a:r>
              <a:rPr lang="en-US" sz="1800" b="1" dirty="0" smtClean="0"/>
              <a:t> Health</a:t>
            </a:r>
            <a:endParaRPr lang="en-US" sz="1800" b="1" dirty="0"/>
          </a:p>
        </p:txBody>
      </p:sp>
      <p:sp>
        <p:nvSpPr>
          <p:cNvPr id="2" name="Title 1"/>
          <p:cNvSpPr>
            <a:spLocks noGrp="1"/>
          </p:cNvSpPr>
          <p:nvPr>
            <p:ph type="title"/>
          </p:nvPr>
        </p:nvSpPr>
        <p:spPr>
          <a:xfrm>
            <a:off x="0" y="0"/>
            <a:ext cx="9144000" cy="762001"/>
          </a:xfrm>
        </p:spPr>
        <p:txBody>
          <a:bodyPr/>
          <a:lstStyle/>
          <a:p>
            <a:pPr algn="ctr"/>
            <a:r>
              <a:rPr lang="en-US" dirty="0" smtClean="0">
                <a:solidFill>
                  <a:srgbClr val="FF0000"/>
                </a:solidFill>
                <a:latin typeface="Comic Sans MS" pitchFamily="66" charset="0"/>
              </a:rPr>
              <a:t>Part 3:  Our Changing Vulnerability</a:t>
            </a:r>
            <a:endParaRPr lang="en-US" dirty="0">
              <a:solidFill>
                <a:srgbClr val="FF0000"/>
              </a:solidFill>
              <a:latin typeface="Comic Sans MS" pitchFamily="66" charset="0"/>
            </a:endParaRPr>
          </a:p>
        </p:txBody>
      </p:sp>
    </p:spTree>
    <p:extLst>
      <p:ext uri="{BB962C8B-B14F-4D97-AF65-F5344CB8AC3E}">
        <p14:creationId xmlns:p14="http://schemas.microsoft.com/office/powerpoint/2010/main" val="349232999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5000"/>
                                  </p:stCondLst>
                                  <p:childTnLst>
                                    <p:set>
                                      <p:cBhvr>
                                        <p:cTn id="6" dur="1" fill="hold">
                                          <p:stCondLst>
                                            <p:cond delay="0"/>
                                          </p:stCondLst>
                                        </p:cTn>
                                        <p:tgtEl>
                                          <p:spTgt spid="343048"/>
                                        </p:tgtEl>
                                        <p:attrNameLst>
                                          <p:attrName>style.visibility</p:attrName>
                                        </p:attrNameLst>
                                      </p:cBhvr>
                                      <p:to>
                                        <p:strVal val="visible"/>
                                      </p:to>
                                    </p:set>
                                    <p:animEffect transition="in" filter="dissolve">
                                      <p:cBhvr>
                                        <p:cTn id="7" dur="500"/>
                                        <p:tgtEl>
                                          <p:spTgt spid="343048"/>
                                        </p:tgtEl>
                                      </p:cBhvr>
                                    </p:animEffect>
                                  </p:childTnLst>
                                </p:cTn>
                              </p:par>
                            </p:childTnLst>
                          </p:cTn>
                        </p:par>
                        <p:par>
                          <p:cTn id="8" fill="hold">
                            <p:stCondLst>
                              <p:cond delay="5500"/>
                            </p:stCondLst>
                            <p:childTnLst>
                              <p:par>
                                <p:cTn id="9" presetID="10" presetClass="entr" presetSubtype="0" fill="hold" grpId="0" nodeType="afterEffect">
                                  <p:stCondLst>
                                    <p:cond delay="70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048"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228599"/>
            <a:ext cx="7010400" cy="610388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TextBox 2"/>
          <p:cNvSpPr txBox="1"/>
          <p:nvPr/>
        </p:nvSpPr>
        <p:spPr>
          <a:xfrm>
            <a:off x="381000" y="6412468"/>
            <a:ext cx="2895600" cy="369332"/>
          </a:xfrm>
          <a:prstGeom prst="rect">
            <a:avLst/>
          </a:prstGeom>
          <a:noFill/>
        </p:spPr>
        <p:txBody>
          <a:bodyPr wrap="square" rtlCol="0">
            <a:spAutoFit/>
          </a:bodyPr>
          <a:lstStyle/>
          <a:p>
            <a:r>
              <a:rPr lang="en-US" sz="1800" dirty="0" smtClean="0"/>
              <a:t>New Yorker, Sept. 3, 2012</a:t>
            </a:r>
            <a:endParaRPr lang="en-US" sz="1800" dirty="0"/>
          </a:p>
        </p:txBody>
      </p:sp>
      <p:sp>
        <p:nvSpPr>
          <p:cNvPr id="2" name="TextBox 1"/>
          <p:cNvSpPr txBox="1"/>
          <p:nvPr/>
        </p:nvSpPr>
        <p:spPr>
          <a:xfrm>
            <a:off x="1219200" y="5867400"/>
            <a:ext cx="6324600" cy="461665"/>
          </a:xfrm>
          <a:prstGeom prst="rect">
            <a:avLst/>
          </a:prstGeom>
          <a:solidFill>
            <a:schemeClr val="bg1"/>
          </a:solidFill>
        </p:spPr>
        <p:txBody>
          <a:bodyPr wrap="square" rtlCol="0">
            <a:spAutoFit/>
          </a:bodyPr>
          <a:lstStyle/>
          <a:p>
            <a:pPr algn="ctr"/>
            <a:r>
              <a:rPr lang="en-US" b="1" dirty="0" smtClean="0">
                <a:latin typeface="Comic Sans MS" pitchFamily="66" charset="0"/>
              </a:rPr>
              <a:t>“I’ve never seen corn this bad.”</a:t>
            </a:r>
            <a:endParaRPr lang="en-US" b="1" dirty="0">
              <a:latin typeface="Comic Sans MS" pitchFamily="66" charset="0"/>
            </a:endParaRPr>
          </a:p>
        </p:txBody>
      </p:sp>
    </p:spTree>
    <p:extLst>
      <p:ext uri="{BB962C8B-B14F-4D97-AF65-F5344CB8AC3E}">
        <p14:creationId xmlns:p14="http://schemas.microsoft.com/office/powerpoint/2010/main" val="22196167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3" name="Text Box 3"/>
          <p:cNvSpPr txBox="1">
            <a:spLocks noChangeArrowheads="1"/>
          </p:cNvSpPr>
          <p:nvPr/>
        </p:nvSpPr>
        <p:spPr bwMode="auto">
          <a:xfrm>
            <a:off x="5867400" y="4052888"/>
            <a:ext cx="2743200" cy="519112"/>
          </a:xfrm>
          <a:prstGeom prst="rect">
            <a:avLst/>
          </a:prstGeom>
          <a:noFill/>
          <a:ln w="9525">
            <a:noFill/>
            <a:miter lim="800000"/>
            <a:headEnd/>
            <a:tailEnd/>
          </a:ln>
          <a:effectLst/>
        </p:spPr>
        <p:txBody>
          <a:bodyPr>
            <a:spAutoFit/>
          </a:bodyPr>
          <a:lstStyle/>
          <a:p>
            <a:pPr algn="ctr" eaLnBrk="0" hangingPunct="0"/>
            <a:r>
              <a:rPr lang="en-US" sz="2800" dirty="0">
                <a:solidFill>
                  <a:schemeClr val="bg1"/>
                </a:solidFill>
                <a:latin typeface="Arial" charset="0"/>
              </a:rPr>
              <a:t>(social factors)</a:t>
            </a:r>
            <a:endParaRPr lang="en-US" dirty="0">
              <a:solidFill>
                <a:schemeClr val="bg1"/>
              </a:solidFill>
              <a:latin typeface="Arial" charset="0"/>
            </a:endParaRPr>
          </a:p>
        </p:txBody>
      </p:sp>
      <p:sp>
        <p:nvSpPr>
          <p:cNvPr id="501764" name="WordArt 4"/>
          <p:cNvSpPr>
            <a:spLocks noChangeArrowheads="1" noChangeShapeType="1" noTextEdit="1"/>
          </p:cNvSpPr>
          <p:nvPr/>
        </p:nvSpPr>
        <p:spPr bwMode="auto">
          <a:xfrm>
            <a:off x="381000" y="1"/>
            <a:ext cx="1371600" cy="776494"/>
          </a:xfrm>
          <a:prstGeom prst="rect">
            <a:avLst/>
          </a:prstGeom>
        </p:spPr>
        <p:txBody>
          <a:bodyPr wrap="none" fromWordArt="1">
            <a:prstTxWarp prst="textPlain">
              <a:avLst>
                <a:gd name="adj" fmla="val 50000"/>
              </a:avLst>
            </a:prstTxWarp>
          </a:bodyPr>
          <a:lstStyle/>
          <a:p>
            <a:pPr algn="ctr"/>
            <a:r>
              <a:rPr lang="en-US" sz="3600" kern="10" dirty="0">
                <a:ln w="9525">
                  <a:solidFill>
                    <a:schemeClr val="tx1"/>
                  </a:solidFill>
                  <a:round/>
                  <a:headEnd/>
                  <a:tailEnd/>
                </a:ln>
                <a:solidFill>
                  <a:srgbClr val="FFFF00"/>
                </a:solidFill>
                <a:latin typeface="Arial Black"/>
              </a:rPr>
              <a:t>Hazard</a:t>
            </a:r>
          </a:p>
        </p:txBody>
      </p:sp>
      <p:sp>
        <p:nvSpPr>
          <p:cNvPr id="501766" name="WordArt 6"/>
          <p:cNvSpPr>
            <a:spLocks noChangeArrowheads="1" noChangeShapeType="1" noTextEdit="1"/>
          </p:cNvSpPr>
          <p:nvPr/>
        </p:nvSpPr>
        <p:spPr bwMode="auto">
          <a:xfrm>
            <a:off x="7391400" y="0"/>
            <a:ext cx="914400" cy="742950"/>
          </a:xfrm>
          <a:prstGeom prst="rect">
            <a:avLst/>
          </a:prstGeom>
        </p:spPr>
        <p:txBody>
          <a:bodyPr wrap="none" fromWordArt="1">
            <a:prstTxWarp prst="textPlain">
              <a:avLst>
                <a:gd name="adj" fmla="val 50000"/>
              </a:avLst>
            </a:prstTxWarp>
          </a:bodyPr>
          <a:lstStyle/>
          <a:p>
            <a:pPr algn="ctr"/>
            <a:r>
              <a:rPr lang="en-US" sz="3600" kern="10" dirty="0">
                <a:ln w="9525">
                  <a:solidFill>
                    <a:schemeClr val="tx1"/>
                  </a:solidFill>
                  <a:round/>
                  <a:headEnd/>
                  <a:tailEnd/>
                </a:ln>
                <a:solidFill>
                  <a:srgbClr val="FF0000"/>
                </a:solidFill>
                <a:latin typeface="Arial Black"/>
              </a:rPr>
              <a:t>Risk</a:t>
            </a:r>
          </a:p>
        </p:txBody>
      </p:sp>
      <p:sp>
        <p:nvSpPr>
          <p:cNvPr id="501767" name="WordArt 7"/>
          <p:cNvSpPr>
            <a:spLocks noChangeArrowheads="1" noChangeShapeType="1" noTextEdit="1"/>
          </p:cNvSpPr>
          <p:nvPr/>
        </p:nvSpPr>
        <p:spPr bwMode="auto">
          <a:xfrm>
            <a:off x="2209800" y="228600"/>
            <a:ext cx="381000" cy="462643"/>
          </a:xfrm>
          <a:prstGeom prst="rect">
            <a:avLst/>
          </a:prstGeom>
        </p:spPr>
        <p:txBody>
          <a:bodyPr wrap="none" fromWordArt="1">
            <a:prstTxWarp prst="textPlain">
              <a:avLst>
                <a:gd name="adj" fmla="val 50000"/>
              </a:avLst>
            </a:prstTxWarp>
          </a:bodyPr>
          <a:lstStyle/>
          <a:p>
            <a:pPr algn="ctr"/>
            <a:r>
              <a:rPr lang="en-US" sz="3600" kern="10" dirty="0">
                <a:ln w="9525">
                  <a:solidFill>
                    <a:srgbClr val="000000"/>
                  </a:solidFill>
                  <a:round/>
                  <a:headEnd/>
                  <a:tailEnd/>
                </a:ln>
                <a:latin typeface="Arial Black"/>
              </a:rPr>
              <a:t>x</a:t>
            </a:r>
          </a:p>
        </p:txBody>
      </p:sp>
      <p:sp>
        <p:nvSpPr>
          <p:cNvPr id="501768" name="WordArt 8"/>
          <p:cNvSpPr>
            <a:spLocks noChangeArrowheads="1" noChangeShapeType="1" noTextEdit="1"/>
          </p:cNvSpPr>
          <p:nvPr/>
        </p:nvSpPr>
        <p:spPr bwMode="auto">
          <a:xfrm>
            <a:off x="6172200" y="228600"/>
            <a:ext cx="534988" cy="428625"/>
          </a:xfrm>
          <a:prstGeom prst="rect">
            <a:avLst/>
          </a:prstGeom>
          <a:solidFill>
            <a:schemeClr val="bg1"/>
          </a:solidFill>
        </p:spPr>
        <p:txBody>
          <a:bodyPr wrap="none" fromWordArt="1">
            <a:prstTxWarp prst="textPlain">
              <a:avLst>
                <a:gd name="adj" fmla="val 50000"/>
              </a:avLst>
            </a:prstTxWarp>
          </a:bodyPr>
          <a:lstStyle/>
          <a:p>
            <a:pPr algn="ctr"/>
            <a:r>
              <a:rPr lang="en-US" sz="3600" kern="10" dirty="0">
                <a:ln w="9525">
                  <a:solidFill>
                    <a:srgbClr val="000000"/>
                  </a:solidFill>
                  <a:round/>
                  <a:headEnd/>
                  <a:tailEnd/>
                </a:ln>
                <a:latin typeface="Arial Black"/>
              </a:rPr>
              <a:t>=</a:t>
            </a:r>
          </a:p>
        </p:txBody>
      </p:sp>
      <p:sp>
        <p:nvSpPr>
          <p:cNvPr id="501769" name="WordArt 9"/>
          <p:cNvSpPr>
            <a:spLocks noChangeArrowheads="1" noChangeShapeType="1" noTextEdit="1"/>
          </p:cNvSpPr>
          <p:nvPr/>
        </p:nvSpPr>
        <p:spPr bwMode="auto">
          <a:xfrm>
            <a:off x="3124200" y="0"/>
            <a:ext cx="2438400" cy="998863"/>
          </a:xfrm>
          <a:prstGeom prst="rect">
            <a:avLst/>
          </a:prstGeom>
        </p:spPr>
        <p:txBody>
          <a:bodyPr wrap="none" fromWordArt="1">
            <a:prstTxWarp prst="textPlain">
              <a:avLst>
                <a:gd name="adj" fmla="val 50000"/>
              </a:avLst>
            </a:prstTxWarp>
          </a:bodyPr>
          <a:lstStyle/>
          <a:p>
            <a:pPr algn="ctr"/>
            <a:r>
              <a:rPr lang="en-US" sz="3600" kern="10" dirty="0">
                <a:ln w="9525">
                  <a:solidFill>
                    <a:schemeClr val="tx1"/>
                  </a:solidFill>
                  <a:round/>
                  <a:headEnd/>
                  <a:tailEnd/>
                </a:ln>
                <a:solidFill>
                  <a:srgbClr val="0070C0"/>
                </a:solidFill>
                <a:latin typeface="Arial Black"/>
              </a:rPr>
              <a:t>Vulnerability</a:t>
            </a:r>
          </a:p>
        </p:txBody>
      </p:sp>
      <p:graphicFrame>
        <p:nvGraphicFramePr>
          <p:cNvPr id="11" name="Table 10"/>
          <p:cNvGraphicFramePr>
            <a:graphicFrameLocks noGrp="1"/>
          </p:cNvGraphicFramePr>
          <p:nvPr>
            <p:extLst>
              <p:ext uri="{D42A27DB-BD31-4B8C-83A1-F6EECF244321}">
                <p14:modId xmlns:p14="http://schemas.microsoft.com/office/powerpoint/2010/main" val="3835383994"/>
              </p:ext>
            </p:extLst>
          </p:nvPr>
        </p:nvGraphicFramePr>
        <p:xfrm>
          <a:off x="971550" y="1219200"/>
          <a:ext cx="7467600" cy="4655403"/>
        </p:xfrm>
        <a:graphic>
          <a:graphicData uri="http://schemas.openxmlformats.org/drawingml/2006/table">
            <a:tbl>
              <a:tblPr firstRow="1" lastRow="1" bandRow="1">
                <a:effectLst>
                  <a:outerShdw blurRad="76200" dist="12700" dir="8100000" sy="-23000" kx="800400" algn="br" rotWithShape="0">
                    <a:prstClr val="black">
                      <a:alpha val="20000"/>
                    </a:prstClr>
                  </a:outerShdw>
                </a:effectLst>
                <a:tableStyleId>{073A0DAA-6AF3-43AB-8588-CEC1D06C72B9}</a:tableStyleId>
              </a:tblPr>
              <a:tblGrid>
                <a:gridCol w="2489200"/>
                <a:gridCol w="2489200"/>
                <a:gridCol w="2489200"/>
              </a:tblGrid>
              <a:tr h="4655403">
                <a:tc>
                  <a:txBody>
                    <a:bodyPr/>
                    <a:lstStyle/>
                    <a:p>
                      <a:pPr algn="ctr">
                        <a:buFont typeface="Arial" pitchFamily="34" charset="0"/>
                        <a:buNone/>
                      </a:pPr>
                      <a:r>
                        <a:rPr lang="en-US" u="sng" dirty="0" smtClean="0">
                          <a:solidFill>
                            <a:schemeClr val="tx1"/>
                          </a:solidFill>
                          <a:effectLst>
                            <a:outerShdw blurRad="38100" dist="38100" dir="2700000" algn="tl">
                              <a:srgbClr val="000000">
                                <a:alpha val="43137"/>
                              </a:srgbClr>
                            </a:outerShdw>
                          </a:effectLst>
                          <a:latin typeface="Arial" pitchFamily="34" charset="0"/>
                          <a:cs typeface="Arial" pitchFamily="34" charset="0"/>
                        </a:rPr>
                        <a:t>EXPOSURE</a:t>
                      </a:r>
                    </a:p>
                    <a:p>
                      <a:pPr>
                        <a:buFont typeface="Arial" pitchFamily="34" charset="0"/>
                        <a:buChar char="•"/>
                      </a:pPr>
                      <a:r>
                        <a:rPr lang="en-US" dirty="0" smtClean="0">
                          <a:solidFill>
                            <a:schemeClr val="tx1"/>
                          </a:solidFill>
                          <a:latin typeface="Arial" pitchFamily="34" charset="0"/>
                          <a:cs typeface="Arial" pitchFamily="34" charset="0"/>
                        </a:rPr>
                        <a:t> Severity/Magnitude</a:t>
                      </a:r>
                    </a:p>
                    <a:p>
                      <a:r>
                        <a:rPr lang="en-US" dirty="0" smtClean="0">
                          <a:solidFill>
                            <a:schemeClr val="tx1"/>
                          </a:solidFill>
                          <a:latin typeface="Arial" pitchFamily="34" charset="0"/>
                          <a:cs typeface="Arial" pitchFamily="34" charset="0"/>
                        </a:rPr>
                        <a:t>    - </a:t>
                      </a:r>
                      <a:r>
                        <a:rPr lang="en-US" sz="1600" dirty="0" smtClean="0">
                          <a:solidFill>
                            <a:schemeClr val="tx1"/>
                          </a:solidFill>
                          <a:latin typeface="Arial" pitchFamily="34" charset="0"/>
                          <a:cs typeface="Arial" pitchFamily="34" charset="0"/>
                        </a:rPr>
                        <a:t>Intensity/Duration</a:t>
                      </a:r>
                    </a:p>
                    <a:p>
                      <a:pPr>
                        <a:buFont typeface="Arial" pitchFamily="34" charset="0"/>
                        <a:buChar char="•"/>
                      </a:pPr>
                      <a:r>
                        <a:rPr lang="en-US" dirty="0" smtClean="0">
                          <a:solidFill>
                            <a:schemeClr val="tx1"/>
                          </a:solidFill>
                          <a:latin typeface="Arial" pitchFamily="34" charset="0"/>
                          <a:cs typeface="Arial" pitchFamily="34" charset="0"/>
                        </a:rPr>
                        <a:t> Frequency</a:t>
                      </a:r>
                    </a:p>
                    <a:p>
                      <a:pPr>
                        <a:buFont typeface="Arial" pitchFamily="34" charset="0"/>
                        <a:buChar char="•"/>
                      </a:pPr>
                      <a:r>
                        <a:rPr lang="en-US" baseline="0" dirty="0" smtClean="0">
                          <a:solidFill>
                            <a:schemeClr val="tx1"/>
                          </a:solidFill>
                          <a:latin typeface="Arial" pitchFamily="34" charset="0"/>
                          <a:cs typeface="Arial" pitchFamily="34" charset="0"/>
                        </a:rPr>
                        <a:t> Spatial extent</a:t>
                      </a:r>
                    </a:p>
                    <a:p>
                      <a:pPr>
                        <a:buFont typeface="Arial" pitchFamily="34" charset="0"/>
                        <a:buChar char="•"/>
                      </a:pPr>
                      <a:r>
                        <a:rPr lang="en-US" baseline="0" dirty="0" smtClean="0">
                          <a:solidFill>
                            <a:schemeClr val="tx1"/>
                          </a:solidFill>
                          <a:latin typeface="Arial" pitchFamily="34" charset="0"/>
                          <a:cs typeface="Arial" pitchFamily="34" charset="0"/>
                        </a:rPr>
                        <a:t> Trends</a:t>
                      </a:r>
                    </a:p>
                    <a:p>
                      <a:pPr>
                        <a:buFont typeface="Arial" pitchFamily="34" charset="0"/>
                        <a:buNone/>
                      </a:pPr>
                      <a:r>
                        <a:rPr lang="en-US" baseline="0" dirty="0" smtClean="0">
                          <a:solidFill>
                            <a:schemeClr val="tx1"/>
                          </a:solidFill>
                          <a:latin typeface="Arial" pitchFamily="34" charset="0"/>
                          <a:cs typeface="Arial" pitchFamily="34" charset="0"/>
                        </a:rPr>
                        <a:t>   - Historical</a:t>
                      </a:r>
                    </a:p>
                    <a:p>
                      <a:pPr>
                        <a:buFont typeface="Arial" pitchFamily="34" charset="0"/>
                        <a:buNone/>
                      </a:pPr>
                      <a:r>
                        <a:rPr lang="en-US" baseline="0" dirty="0" smtClean="0">
                          <a:solidFill>
                            <a:schemeClr val="tx1"/>
                          </a:solidFill>
                          <a:latin typeface="Arial" pitchFamily="34" charset="0"/>
                          <a:cs typeface="Arial" pitchFamily="34" charset="0"/>
                        </a:rPr>
                        <a:t>   - Future</a:t>
                      </a:r>
                    </a:p>
                    <a:p>
                      <a:pPr>
                        <a:buFont typeface="Arial" pitchFamily="34" charset="0"/>
                        <a:buChar char="•"/>
                      </a:pPr>
                      <a:r>
                        <a:rPr lang="en-US" baseline="0" dirty="0" smtClean="0">
                          <a:solidFill>
                            <a:schemeClr val="tx1"/>
                          </a:solidFill>
                          <a:latin typeface="Arial" pitchFamily="34" charset="0"/>
                          <a:cs typeface="Arial" pitchFamily="34" charset="0"/>
                        </a:rPr>
                        <a:t> Impacts</a:t>
                      </a:r>
                    </a:p>
                    <a:p>
                      <a:pPr>
                        <a:buFont typeface="Arial" pitchFamily="34" charset="0"/>
                        <a:buChar char="•"/>
                      </a:pPr>
                      <a:r>
                        <a:rPr lang="en-US" baseline="0" dirty="0" smtClean="0">
                          <a:solidFill>
                            <a:schemeClr val="tx1"/>
                          </a:solidFill>
                          <a:latin typeface="Arial" pitchFamily="34" charset="0"/>
                          <a:cs typeface="Arial" pitchFamily="34" charset="0"/>
                        </a:rPr>
                        <a:t> Early warning</a:t>
                      </a:r>
                    </a:p>
                    <a:p>
                      <a:pPr>
                        <a:buFont typeface="Arial" pitchFamily="34" charset="0"/>
                        <a:buChar char="•"/>
                      </a:pPr>
                      <a:endParaRPr lang="en-US" baseline="0" dirty="0" smtClean="0">
                        <a:solidFill>
                          <a:schemeClr val="tx1"/>
                        </a:solidFill>
                      </a:endParaRPr>
                    </a:p>
                    <a:p>
                      <a:pPr>
                        <a:buFont typeface="Arial" pitchFamily="34" charset="0"/>
                        <a:buChar char="•"/>
                      </a:pPr>
                      <a:endParaRPr lang="en-US" baseline="0" dirty="0" smtClean="0">
                        <a:solidFill>
                          <a:schemeClr val="tx1"/>
                        </a:solidFill>
                      </a:endParaRPr>
                    </a:p>
                    <a:p>
                      <a:pPr>
                        <a:buFont typeface="Arial" pitchFamily="34" charset="0"/>
                        <a:buNone/>
                      </a:pPr>
                      <a:endParaRPr lang="en-US" dirty="0" smtClean="0">
                        <a:solidFill>
                          <a:schemeClr val="tx1"/>
                        </a:solidFill>
                      </a:endParaRPr>
                    </a:p>
                    <a:p>
                      <a:endParaRPr lang="en-US" dirty="0" smtClean="0">
                        <a:solidFill>
                          <a:schemeClr val="tx1"/>
                        </a:solidFill>
                      </a:endParaRPr>
                    </a:p>
                    <a:p>
                      <a:endParaRPr lang="en-US" dirty="0">
                        <a:solidFill>
                          <a:schemeClr val="tx1"/>
                        </a:solidFill>
                      </a:endParaRPr>
                    </a:p>
                  </a:txBody>
                  <a:tcPr>
                    <a:solidFill>
                      <a:srgbClr val="FFFF00"/>
                    </a:solidFill>
                  </a:tcPr>
                </a:tc>
                <a:tc>
                  <a:txBody>
                    <a:bodyPr/>
                    <a:lstStyle/>
                    <a:p>
                      <a:pPr algn="ctr">
                        <a:buFont typeface="Arial" pitchFamily="34" charset="0"/>
                        <a:buNone/>
                      </a:pPr>
                      <a:r>
                        <a:rPr lang="en-US" u="sng" dirty="0" smtClean="0">
                          <a:effectLst>
                            <a:outerShdw blurRad="38100" dist="38100" dir="2700000" algn="tl">
                              <a:srgbClr val="000000">
                                <a:alpha val="43137"/>
                              </a:srgbClr>
                            </a:outerShdw>
                          </a:effectLst>
                          <a:latin typeface="Arial" pitchFamily="34" charset="0"/>
                          <a:cs typeface="Arial" pitchFamily="34" charset="0"/>
                        </a:rPr>
                        <a:t>SOCIAL</a:t>
                      </a:r>
                      <a:r>
                        <a:rPr lang="en-US" u="sng" baseline="0" dirty="0" smtClean="0">
                          <a:effectLst>
                            <a:outerShdw blurRad="38100" dist="38100" dir="2700000" algn="tl">
                              <a:srgbClr val="000000">
                                <a:alpha val="43137"/>
                              </a:srgbClr>
                            </a:outerShdw>
                          </a:effectLst>
                          <a:latin typeface="Arial" pitchFamily="34" charset="0"/>
                          <a:cs typeface="Arial" pitchFamily="34" charset="0"/>
                        </a:rPr>
                        <a:t> FACTORS</a:t>
                      </a:r>
                      <a:r>
                        <a:rPr lang="en-US" u="sng" dirty="0" smtClean="0">
                          <a:effectLst>
                            <a:outerShdw blurRad="38100" dist="38100" dir="2700000" algn="tl">
                              <a:srgbClr val="000000">
                                <a:alpha val="43137"/>
                              </a:srgbClr>
                            </a:outerShdw>
                          </a:effectLst>
                          <a:latin typeface="Arial" pitchFamily="34" charset="0"/>
                          <a:cs typeface="Arial" pitchFamily="34" charset="0"/>
                        </a:rPr>
                        <a:t> </a:t>
                      </a:r>
                    </a:p>
                    <a:p>
                      <a:pPr>
                        <a:buFont typeface="Arial" pitchFamily="34" charset="0"/>
                        <a:buChar char="•"/>
                      </a:pPr>
                      <a:r>
                        <a:rPr lang="en-US" dirty="0" smtClean="0">
                          <a:latin typeface="Arial" pitchFamily="34" charset="0"/>
                          <a:cs typeface="Arial" pitchFamily="34" charset="0"/>
                        </a:rPr>
                        <a:t> Population</a:t>
                      </a:r>
                      <a:r>
                        <a:rPr lang="en-US" baseline="0" dirty="0" smtClean="0">
                          <a:latin typeface="Arial" pitchFamily="34" charset="0"/>
                          <a:cs typeface="Arial" pitchFamily="34" charset="0"/>
                        </a:rPr>
                        <a:t> growth</a:t>
                      </a:r>
                    </a:p>
                    <a:p>
                      <a:pPr>
                        <a:buFont typeface="Arial" pitchFamily="34" charset="0"/>
                        <a:buChar char="•"/>
                      </a:pPr>
                      <a:r>
                        <a:rPr lang="en-US" baseline="0" dirty="0" smtClean="0">
                          <a:latin typeface="Arial" pitchFamily="34" charset="0"/>
                          <a:cs typeface="Arial" pitchFamily="34" charset="0"/>
                        </a:rPr>
                        <a:t> Population shifts</a:t>
                      </a:r>
                    </a:p>
                    <a:p>
                      <a:pPr>
                        <a:buFont typeface="Arial" pitchFamily="34" charset="0"/>
                        <a:buChar char="•"/>
                      </a:pPr>
                      <a:r>
                        <a:rPr lang="en-US" baseline="0" dirty="0" smtClean="0">
                          <a:latin typeface="Arial" pitchFamily="34" charset="0"/>
                          <a:cs typeface="Arial" pitchFamily="34" charset="0"/>
                        </a:rPr>
                        <a:t> Urbanization</a:t>
                      </a:r>
                    </a:p>
                    <a:p>
                      <a:pPr>
                        <a:buFont typeface="Arial" pitchFamily="34" charset="0"/>
                        <a:buChar char="•"/>
                      </a:pPr>
                      <a:r>
                        <a:rPr lang="en-US" baseline="0" dirty="0" smtClean="0">
                          <a:latin typeface="Arial" pitchFamily="34" charset="0"/>
                          <a:cs typeface="Arial" pitchFamily="34" charset="0"/>
                        </a:rPr>
                        <a:t> Technology</a:t>
                      </a:r>
                    </a:p>
                    <a:p>
                      <a:pPr>
                        <a:buFont typeface="Arial" pitchFamily="34" charset="0"/>
                        <a:buChar char="•"/>
                      </a:pPr>
                      <a:r>
                        <a:rPr lang="en-US" baseline="0" dirty="0" smtClean="0">
                          <a:latin typeface="Arial" pitchFamily="34" charset="0"/>
                          <a:cs typeface="Arial" pitchFamily="34" charset="0"/>
                        </a:rPr>
                        <a:t> Land use changes</a:t>
                      </a:r>
                    </a:p>
                    <a:p>
                      <a:pPr>
                        <a:buFont typeface="Arial" pitchFamily="34" charset="0"/>
                        <a:buChar char="•"/>
                      </a:pPr>
                      <a:r>
                        <a:rPr lang="en-US" baseline="0" dirty="0" smtClean="0">
                          <a:latin typeface="Arial" pitchFamily="34" charset="0"/>
                          <a:cs typeface="Arial" pitchFamily="34" charset="0"/>
                        </a:rPr>
                        <a:t> Environmental  </a:t>
                      </a:r>
                    </a:p>
                    <a:p>
                      <a:pPr>
                        <a:buFont typeface="Arial" pitchFamily="34" charset="0"/>
                        <a:buNone/>
                      </a:pPr>
                      <a:r>
                        <a:rPr lang="en-US" baseline="0" dirty="0" smtClean="0">
                          <a:latin typeface="Arial" pitchFamily="34" charset="0"/>
                          <a:cs typeface="Arial" pitchFamily="34" charset="0"/>
                        </a:rPr>
                        <a:t>      Degradation</a:t>
                      </a:r>
                    </a:p>
                    <a:p>
                      <a:pPr>
                        <a:buFont typeface="Arial" pitchFamily="34" charset="0"/>
                        <a:buChar char="•"/>
                      </a:pPr>
                      <a:r>
                        <a:rPr lang="en-US" baseline="0" dirty="0" smtClean="0">
                          <a:latin typeface="Arial" pitchFamily="34" charset="0"/>
                          <a:cs typeface="Arial" pitchFamily="34" charset="0"/>
                        </a:rPr>
                        <a:t> Water use trends</a:t>
                      </a:r>
                    </a:p>
                    <a:p>
                      <a:pPr>
                        <a:buFont typeface="Arial" pitchFamily="34" charset="0"/>
                        <a:buChar char="•"/>
                      </a:pPr>
                      <a:r>
                        <a:rPr lang="en-US" baseline="0" dirty="0" smtClean="0">
                          <a:latin typeface="Arial" pitchFamily="34" charset="0"/>
                          <a:cs typeface="Arial" pitchFamily="34" charset="0"/>
                        </a:rPr>
                        <a:t> Government  </a:t>
                      </a:r>
                    </a:p>
                    <a:p>
                      <a:pPr>
                        <a:buFont typeface="Arial" pitchFamily="34" charset="0"/>
                        <a:buNone/>
                      </a:pPr>
                      <a:r>
                        <a:rPr lang="en-US" baseline="0" dirty="0" smtClean="0">
                          <a:latin typeface="Arial" pitchFamily="34" charset="0"/>
                          <a:cs typeface="Arial" pitchFamily="34" charset="0"/>
                        </a:rPr>
                        <a:t>      policies</a:t>
                      </a:r>
                    </a:p>
                    <a:p>
                      <a:pPr>
                        <a:buFont typeface="Arial" pitchFamily="34" charset="0"/>
                        <a:buChar char="•"/>
                      </a:pPr>
                      <a:r>
                        <a:rPr lang="en-US" baseline="0" dirty="0" smtClean="0">
                          <a:latin typeface="Arial" pitchFamily="34" charset="0"/>
                          <a:cs typeface="Arial" pitchFamily="34" charset="0"/>
                        </a:rPr>
                        <a:t> Environmental </a:t>
                      </a:r>
                    </a:p>
                    <a:p>
                      <a:pPr>
                        <a:buFont typeface="Arial" pitchFamily="34" charset="0"/>
                        <a:buNone/>
                      </a:pPr>
                      <a:r>
                        <a:rPr lang="en-US" baseline="0" dirty="0" smtClean="0">
                          <a:latin typeface="Arial" pitchFamily="34" charset="0"/>
                          <a:cs typeface="Arial" pitchFamily="34" charset="0"/>
                        </a:rPr>
                        <a:t>      awareness</a:t>
                      </a:r>
                    </a:p>
                  </a:txBody>
                  <a:tcPr>
                    <a:solidFill>
                      <a:srgbClr val="0070C0"/>
                    </a:solidFill>
                  </a:tcPr>
                </a:tc>
                <a:tc>
                  <a:txBody>
                    <a:bodyPr/>
                    <a:lstStyle/>
                    <a:p>
                      <a:pPr algn="ctr"/>
                      <a:endParaRPr lang="en-US" dirty="0" smtClean="0">
                        <a:solidFill>
                          <a:schemeClr val="bg1"/>
                        </a:solidFill>
                      </a:endParaRPr>
                    </a:p>
                    <a:p>
                      <a:pPr algn="ctr"/>
                      <a:endParaRPr lang="en-US" dirty="0" smtClean="0">
                        <a:solidFill>
                          <a:schemeClr val="bg1"/>
                        </a:solidFill>
                      </a:endParaRPr>
                    </a:p>
                    <a:p>
                      <a:pPr algn="ctr"/>
                      <a:endParaRPr lang="en-US" dirty="0" smtClean="0">
                        <a:solidFill>
                          <a:schemeClr val="bg1"/>
                        </a:solidFill>
                      </a:endParaRPr>
                    </a:p>
                    <a:p>
                      <a:pPr algn="ctr"/>
                      <a:endParaRPr lang="en-US" dirty="0" smtClean="0">
                        <a:solidFill>
                          <a:schemeClr val="bg1"/>
                        </a:solidFill>
                      </a:endParaRPr>
                    </a:p>
                    <a:p>
                      <a:pPr algn="ctr"/>
                      <a:endParaRPr lang="en-US" dirty="0" smtClean="0">
                        <a:solidFill>
                          <a:schemeClr val="bg1"/>
                        </a:solidFill>
                      </a:endParaRPr>
                    </a:p>
                    <a:p>
                      <a:pPr algn="ctr"/>
                      <a:endParaRPr lang="en-US" dirty="0" smtClean="0">
                        <a:solidFill>
                          <a:schemeClr val="bg1"/>
                        </a:solidFill>
                      </a:endParaRPr>
                    </a:p>
                    <a:p>
                      <a:pPr algn="ctr"/>
                      <a:r>
                        <a:rPr lang="en-US" sz="40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RISK</a:t>
                      </a:r>
                      <a:endParaRPr lang="en-US" sz="4000" dirty="0">
                        <a:solidFill>
                          <a:schemeClr val="bg1"/>
                        </a:solidFill>
                        <a:effectLst>
                          <a:outerShdw blurRad="38100" dist="38100" dir="2700000" algn="tl">
                            <a:srgbClr val="000000">
                              <a:alpha val="43137"/>
                            </a:srgbClr>
                          </a:outerShdw>
                        </a:effectLst>
                        <a:latin typeface="Arial" pitchFamily="34" charset="0"/>
                        <a:cs typeface="Arial" pitchFamily="34" charset="0"/>
                      </a:endParaRPr>
                    </a:p>
                  </a:txBody>
                  <a:tcPr>
                    <a:solidFill>
                      <a:srgbClr val="FF0000"/>
                    </a:solidFill>
                  </a:tcPr>
                </a:tc>
              </a:tr>
            </a:tbl>
          </a:graphicData>
        </a:graphic>
      </p:graphicFrame>
      <p:sp>
        <p:nvSpPr>
          <p:cNvPr id="9" name="TextBox 8"/>
          <p:cNvSpPr txBox="1"/>
          <p:nvPr/>
        </p:nvSpPr>
        <p:spPr>
          <a:xfrm>
            <a:off x="263471" y="6027001"/>
            <a:ext cx="7924800" cy="830997"/>
          </a:xfrm>
          <a:prstGeom prst="rect">
            <a:avLst/>
          </a:prstGeom>
          <a:noFill/>
        </p:spPr>
        <p:txBody>
          <a:bodyPr wrap="square" rtlCol="0">
            <a:spAutoFit/>
          </a:bodyPr>
          <a:lstStyle/>
          <a:p>
            <a:pPr algn="ctr"/>
            <a:r>
              <a:rPr lang="en-US" b="1" dirty="0" smtClean="0">
                <a:solidFill>
                  <a:schemeClr val="bg1"/>
                </a:solidFill>
              </a:rPr>
              <a:t>Widely adopted as the new paradigm for drought  management.</a:t>
            </a:r>
            <a:endParaRPr lang="en-US" b="1" dirty="0">
              <a:solidFill>
                <a:schemeClr val="bg1"/>
              </a:solidFill>
            </a:endParaRPr>
          </a:p>
        </p:txBody>
      </p:sp>
      <p:sp>
        <p:nvSpPr>
          <p:cNvPr id="2" name="Rounded Rectangle 1"/>
          <p:cNvSpPr/>
          <p:nvPr/>
        </p:nvSpPr>
        <p:spPr bwMode="auto">
          <a:xfrm>
            <a:off x="3505200" y="1219200"/>
            <a:ext cx="2438400" cy="4648200"/>
          </a:xfrm>
          <a:prstGeom prst="roundRect">
            <a:avLst/>
          </a:prstGeom>
          <a:solidFill>
            <a:schemeClr val="bg2">
              <a:lumMod val="20000"/>
              <a:lumOff val="80000"/>
              <a:alpha val="40000"/>
            </a:schemeClr>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1" charset="-128"/>
            </a:endParaRPr>
          </a:p>
        </p:txBody>
      </p:sp>
    </p:spTree>
    <p:extLst>
      <p:ext uri="{BB962C8B-B14F-4D97-AF65-F5344CB8AC3E}">
        <p14:creationId xmlns:p14="http://schemas.microsoft.com/office/powerpoint/2010/main" val="42904062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dissolv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96863" y="990600"/>
            <a:ext cx="8542337" cy="50292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en-US" dirty="0">
              <a:solidFill>
                <a:prstClr val="white"/>
              </a:solidFill>
            </a:endParaRPr>
          </a:p>
        </p:txBody>
      </p:sp>
      <p:sp>
        <p:nvSpPr>
          <p:cNvPr id="191491" name="Titel 19"/>
          <p:cNvSpPr>
            <a:spLocks noGrp="1"/>
          </p:cNvSpPr>
          <p:nvPr>
            <p:ph type="title"/>
          </p:nvPr>
        </p:nvSpPr>
        <p:spPr>
          <a:xfrm>
            <a:off x="1" y="0"/>
            <a:ext cx="9101138" cy="719137"/>
          </a:xfrm>
        </p:spPr>
        <p:txBody>
          <a:bodyPr/>
          <a:lstStyle/>
          <a:p>
            <a:pPr algn="ctr" eaLnBrk="1" hangingPunct="1"/>
            <a:r>
              <a:rPr lang="de-DE" dirty="0" smtClean="0">
                <a:solidFill>
                  <a:srgbClr val="FF0000"/>
                </a:solidFill>
                <a:latin typeface="Comic Sans MS" pitchFamily="66" charset="0"/>
              </a:rPr>
              <a:t>Natural Disasters in the U.S., 1980-2011 </a:t>
            </a:r>
            <a:br>
              <a:rPr lang="de-DE" dirty="0" smtClean="0">
                <a:solidFill>
                  <a:srgbClr val="FF0000"/>
                </a:solidFill>
                <a:latin typeface="Comic Sans MS" pitchFamily="66" charset="0"/>
              </a:rPr>
            </a:br>
            <a:r>
              <a:rPr lang="en-US" sz="1600" dirty="0" smtClean="0">
                <a:solidFill>
                  <a:srgbClr val="FF0000"/>
                </a:solidFill>
                <a:latin typeface="Comic Sans MS" pitchFamily="66" charset="0"/>
              </a:rPr>
              <a:t>Number of Events, Annual Totals</a:t>
            </a:r>
            <a:endParaRPr lang="de-DE" sz="1600" dirty="0" smtClean="0">
              <a:solidFill>
                <a:srgbClr val="FF0000"/>
              </a:solidFill>
              <a:latin typeface="Comic Sans MS" pitchFamily="66" charset="0"/>
            </a:endParaRPr>
          </a:p>
        </p:txBody>
      </p:sp>
      <p:grpSp>
        <p:nvGrpSpPr>
          <p:cNvPr id="191492" name="Gruppieren 20"/>
          <p:cNvGrpSpPr>
            <a:grpSpLocks/>
          </p:cNvGrpSpPr>
          <p:nvPr>
            <p:custDataLst>
              <p:tags r:id="rId2"/>
            </p:custDataLst>
          </p:nvPr>
        </p:nvGrpSpPr>
        <p:grpSpPr bwMode="auto">
          <a:xfrm>
            <a:off x="757238" y="5410200"/>
            <a:ext cx="8089900" cy="554037"/>
            <a:chOff x="757672" y="5824704"/>
            <a:chExt cx="8089328" cy="553998"/>
          </a:xfrm>
        </p:grpSpPr>
        <p:grpSp>
          <p:nvGrpSpPr>
            <p:cNvPr id="191503" name="Gruppieren 37"/>
            <p:cNvGrpSpPr>
              <a:grpSpLocks/>
            </p:cNvGrpSpPr>
            <p:nvPr/>
          </p:nvGrpSpPr>
          <p:grpSpPr bwMode="auto">
            <a:xfrm>
              <a:off x="2857459" y="5824704"/>
              <a:ext cx="1964702" cy="400110"/>
              <a:chOff x="7409219" y="2981265"/>
              <a:chExt cx="1964702" cy="400110"/>
            </a:xfrm>
          </p:grpSpPr>
          <p:sp>
            <p:nvSpPr>
              <p:cNvPr id="191513" name="Text Box 34"/>
              <p:cNvSpPr txBox="1">
                <a:spLocks noChangeArrowheads="1"/>
              </p:cNvSpPr>
              <p:nvPr/>
            </p:nvSpPr>
            <p:spPr bwMode="auto">
              <a:xfrm>
                <a:off x="7551255" y="2981265"/>
                <a:ext cx="182266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eaLnBrk="1" hangingPunct="1"/>
                <a:r>
                  <a:rPr lang="en-GB" sz="1000" b="1" dirty="0">
                    <a:solidFill>
                      <a:srgbClr val="4D4E53"/>
                    </a:solidFill>
                    <a:cs typeface="Arial Unicode MS" pitchFamily="34" charset="-128"/>
                  </a:rPr>
                  <a:t>Meteorological</a:t>
                </a:r>
                <a:r>
                  <a:rPr lang="en-GB" sz="1000" dirty="0">
                    <a:solidFill>
                      <a:srgbClr val="4D4E53"/>
                    </a:solidFill>
                    <a:cs typeface="Arial Unicode MS" pitchFamily="34" charset="-128"/>
                  </a:rPr>
                  <a:t> </a:t>
                </a:r>
                <a:r>
                  <a:rPr lang="en-GB" sz="1000" b="1" dirty="0">
                    <a:solidFill>
                      <a:srgbClr val="4D4E53"/>
                    </a:solidFill>
                    <a:cs typeface="Arial Unicode MS" pitchFamily="34" charset="-128"/>
                  </a:rPr>
                  <a:t>events</a:t>
                </a:r>
              </a:p>
              <a:p>
                <a:pPr defTabSz="914400" eaLnBrk="1" hangingPunct="1"/>
                <a:r>
                  <a:rPr lang="en-GB" sz="1000" dirty="0">
                    <a:solidFill>
                      <a:srgbClr val="4D4E53"/>
                    </a:solidFill>
                    <a:cs typeface="Arial Unicode MS" pitchFamily="34" charset="-128"/>
                  </a:rPr>
                  <a:t>(Storm)</a:t>
                </a:r>
              </a:p>
            </p:txBody>
          </p:sp>
          <p:sp>
            <p:nvSpPr>
              <p:cNvPr id="19" name="Rectangle 29"/>
              <p:cNvSpPr>
                <a:spLocks noChangeArrowheads="1"/>
              </p:cNvSpPr>
              <p:nvPr/>
            </p:nvSpPr>
            <p:spPr bwMode="auto">
              <a:xfrm>
                <a:off x="7409546" y="3054285"/>
                <a:ext cx="144453" cy="142865"/>
              </a:xfrm>
              <a:prstGeom prst="rect">
                <a:avLst/>
              </a:prstGeom>
              <a:solidFill>
                <a:srgbClr val="00B050"/>
              </a:solidFill>
              <a:ln w="9525">
                <a:noFill/>
                <a:miter lim="800000"/>
                <a:headEnd/>
                <a:tailEnd/>
              </a:ln>
            </p:spPr>
            <p:txBody>
              <a:bodyPr wrap="none" anchor="ctr"/>
              <a:lstStyle/>
              <a:p>
                <a:pPr defTabSz="914400" fontAlgn="auto">
                  <a:spcBef>
                    <a:spcPts val="0"/>
                  </a:spcBef>
                  <a:spcAft>
                    <a:spcPts val="0"/>
                  </a:spcAft>
                  <a:defRPr/>
                </a:pPr>
                <a:endParaRPr lang="de-DE" sz="1000">
                  <a:solidFill>
                    <a:prstClr val="black"/>
                  </a:solidFill>
                  <a:latin typeface="Arial"/>
                  <a:cs typeface="Arial"/>
                </a:endParaRPr>
              </a:p>
            </p:txBody>
          </p:sp>
        </p:grpSp>
        <p:grpSp>
          <p:nvGrpSpPr>
            <p:cNvPr id="191504" name="Gruppieren 40"/>
            <p:cNvGrpSpPr>
              <a:grpSpLocks/>
            </p:cNvGrpSpPr>
            <p:nvPr/>
          </p:nvGrpSpPr>
          <p:grpSpPr bwMode="auto">
            <a:xfrm>
              <a:off x="4896904" y="5824704"/>
              <a:ext cx="1710926" cy="553998"/>
              <a:chOff x="7357463" y="3705385"/>
              <a:chExt cx="1710926" cy="553998"/>
            </a:xfrm>
          </p:grpSpPr>
          <p:sp>
            <p:nvSpPr>
              <p:cNvPr id="191511" name="Text Box 35"/>
              <p:cNvSpPr txBox="1">
                <a:spLocks noChangeArrowheads="1"/>
              </p:cNvSpPr>
              <p:nvPr/>
            </p:nvSpPr>
            <p:spPr bwMode="auto">
              <a:xfrm>
                <a:off x="7499498" y="3705385"/>
                <a:ext cx="156889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eaLnBrk="1" hangingPunct="1"/>
                <a:r>
                  <a:rPr lang="de-DE" sz="1000" b="1">
                    <a:solidFill>
                      <a:srgbClr val="4D4E53"/>
                    </a:solidFill>
                    <a:cs typeface="Arial Unicode MS" pitchFamily="34" charset="-128"/>
                  </a:rPr>
                  <a:t>Hydrological</a:t>
                </a:r>
                <a:r>
                  <a:rPr lang="de-DE" sz="1000">
                    <a:solidFill>
                      <a:srgbClr val="4D4E53"/>
                    </a:solidFill>
                    <a:cs typeface="Arial Unicode MS" pitchFamily="34" charset="-128"/>
                  </a:rPr>
                  <a:t> </a:t>
                </a:r>
                <a:r>
                  <a:rPr lang="de-DE" sz="1000" b="1">
                    <a:solidFill>
                      <a:srgbClr val="4D4E53"/>
                    </a:solidFill>
                    <a:cs typeface="Arial Unicode MS" pitchFamily="34" charset="-128"/>
                  </a:rPr>
                  <a:t>events</a:t>
                </a:r>
              </a:p>
              <a:p>
                <a:pPr defTabSz="914400" eaLnBrk="1" hangingPunct="1"/>
                <a:r>
                  <a:rPr lang="de-DE" sz="1000">
                    <a:solidFill>
                      <a:srgbClr val="4D4E53"/>
                    </a:solidFill>
                    <a:cs typeface="Arial Unicode MS" pitchFamily="34" charset="-128"/>
                  </a:rPr>
                  <a:t>(Flood, mass movement)</a:t>
                </a:r>
              </a:p>
            </p:txBody>
          </p:sp>
          <p:sp>
            <p:nvSpPr>
              <p:cNvPr id="17" name="Rectangle 30"/>
              <p:cNvSpPr>
                <a:spLocks noChangeArrowheads="1"/>
              </p:cNvSpPr>
              <p:nvPr/>
            </p:nvSpPr>
            <p:spPr bwMode="auto">
              <a:xfrm>
                <a:off x="7358138" y="3778405"/>
                <a:ext cx="144452" cy="142865"/>
              </a:xfrm>
              <a:prstGeom prst="rect">
                <a:avLst/>
              </a:prstGeom>
              <a:solidFill>
                <a:srgbClr val="008080"/>
              </a:solidFill>
              <a:ln w="9525">
                <a:noFill/>
                <a:miter lim="800000"/>
                <a:headEnd/>
                <a:tailEnd/>
              </a:ln>
            </p:spPr>
            <p:txBody>
              <a:bodyPr wrap="none" anchor="ctr"/>
              <a:lstStyle/>
              <a:p>
                <a:pPr defTabSz="914400" fontAlgn="auto">
                  <a:spcBef>
                    <a:spcPts val="0"/>
                  </a:spcBef>
                  <a:spcAft>
                    <a:spcPts val="0"/>
                  </a:spcAft>
                  <a:defRPr/>
                </a:pPr>
                <a:endParaRPr lang="de-DE" sz="1000">
                  <a:solidFill>
                    <a:prstClr val="black"/>
                  </a:solidFill>
                  <a:latin typeface="Arial"/>
                  <a:cs typeface="Arial"/>
                </a:endParaRPr>
              </a:p>
            </p:txBody>
          </p:sp>
        </p:grpSp>
        <p:grpSp>
          <p:nvGrpSpPr>
            <p:cNvPr id="191505" name="Gruppieren 43"/>
            <p:cNvGrpSpPr>
              <a:grpSpLocks/>
            </p:cNvGrpSpPr>
            <p:nvPr/>
          </p:nvGrpSpPr>
          <p:grpSpPr bwMode="auto">
            <a:xfrm>
              <a:off x="6819106" y="5824704"/>
              <a:ext cx="2027894" cy="553998"/>
              <a:chOff x="7297081" y="4495959"/>
              <a:chExt cx="1546036" cy="553998"/>
            </a:xfrm>
          </p:grpSpPr>
          <p:sp>
            <p:nvSpPr>
              <p:cNvPr id="191509" name="Text Box 33"/>
              <p:cNvSpPr txBox="1">
                <a:spLocks noChangeArrowheads="1"/>
              </p:cNvSpPr>
              <p:nvPr/>
            </p:nvSpPr>
            <p:spPr bwMode="auto">
              <a:xfrm>
                <a:off x="7439117" y="4495959"/>
                <a:ext cx="14040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eaLnBrk="1" hangingPunct="1"/>
                <a:r>
                  <a:rPr lang="de-DE" sz="1000" b="1">
                    <a:solidFill>
                      <a:srgbClr val="4D4E53"/>
                    </a:solidFill>
                    <a:cs typeface="Arial Unicode MS" pitchFamily="34" charset="-128"/>
                  </a:rPr>
                  <a:t>Climatological</a:t>
                </a:r>
                <a:r>
                  <a:rPr lang="de-DE" sz="1000">
                    <a:solidFill>
                      <a:srgbClr val="4D4E53"/>
                    </a:solidFill>
                    <a:cs typeface="Arial Unicode MS" pitchFamily="34" charset="-128"/>
                  </a:rPr>
                  <a:t> </a:t>
                </a:r>
                <a:r>
                  <a:rPr lang="de-DE" sz="1000" b="1">
                    <a:solidFill>
                      <a:srgbClr val="4D4E53"/>
                    </a:solidFill>
                    <a:cs typeface="Arial Unicode MS" pitchFamily="34" charset="-128"/>
                  </a:rPr>
                  <a:t>events</a:t>
                </a:r>
                <a:r>
                  <a:rPr lang="de-DE" sz="1000">
                    <a:solidFill>
                      <a:srgbClr val="4D4E53"/>
                    </a:solidFill>
                    <a:cs typeface="Arial Unicode MS" pitchFamily="34" charset="-128"/>
                  </a:rPr>
                  <a:t/>
                </a:r>
                <a:br>
                  <a:rPr lang="de-DE" sz="1000">
                    <a:solidFill>
                      <a:srgbClr val="4D4E53"/>
                    </a:solidFill>
                    <a:cs typeface="Arial Unicode MS" pitchFamily="34" charset="-128"/>
                  </a:rPr>
                </a:br>
                <a:r>
                  <a:rPr lang="de-DE" sz="1000">
                    <a:solidFill>
                      <a:srgbClr val="4D4E53"/>
                    </a:solidFill>
                    <a:cs typeface="Arial Unicode MS" pitchFamily="34" charset="-128"/>
                  </a:rPr>
                  <a:t>(Extreme temperature, </a:t>
                </a:r>
              </a:p>
              <a:p>
                <a:pPr defTabSz="914400" eaLnBrk="1" hangingPunct="1"/>
                <a:r>
                  <a:rPr lang="de-DE" sz="1000">
                    <a:solidFill>
                      <a:srgbClr val="4D4E53"/>
                    </a:solidFill>
                    <a:cs typeface="Arial Unicode MS" pitchFamily="34" charset="-128"/>
                  </a:rPr>
                  <a:t>drought, forest fire)</a:t>
                </a:r>
              </a:p>
            </p:txBody>
          </p:sp>
          <p:sp>
            <p:nvSpPr>
              <p:cNvPr id="191510" name="Rectangle 14"/>
              <p:cNvSpPr>
                <a:spLocks noChangeArrowheads="1"/>
              </p:cNvSpPr>
              <p:nvPr/>
            </p:nvSpPr>
            <p:spPr bwMode="auto">
              <a:xfrm>
                <a:off x="7297081" y="4568375"/>
                <a:ext cx="109783" cy="144000"/>
              </a:xfrm>
              <a:prstGeom prst="rect">
                <a:avLst/>
              </a:prstGeom>
              <a:solidFill>
                <a:srgbClr val="FF99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a:endParaRPr lang="de-DE" sz="1000">
                  <a:solidFill>
                    <a:srgbClr val="000000"/>
                  </a:solidFill>
                  <a:cs typeface="Arial Unicode MS" pitchFamily="34" charset="-128"/>
                </a:endParaRPr>
              </a:p>
            </p:txBody>
          </p:sp>
        </p:grpSp>
        <p:grpSp>
          <p:nvGrpSpPr>
            <p:cNvPr id="191506" name="Gruppieren 46"/>
            <p:cNvGrpSpPr>
              <a:grpSpLocks/>
            </p:cNvGrpSpPr>
            <p:nvPr/>
          </p:nvGrpSpPr>
          <p:grpSpPr bwMode="auto">
            <a:xfrm>
              <a:off x="757672" y="5824704"/>
              <a:ext cx="2052202" cy="553998"/>
              <a:chOff x="7297081" y="2133760"/>
              <a:chExt cx="2052202" cy="553998"/>
            </a:xfrm>
          </p:grpSpPr>
          <p:sp>
            <p:nvSpPr>
              <p:cNvPr id="191507" name="Text Box 32"/>
              <p:cNvSpPr txBox="1">
                <a:spLocks noChangeArrowheads="1"/>
              </p:cNvSpPr>
              <p:nvPr/>
            </p:nvSpPr>
            <p:spPr bwMode="auto">
              <a:xfrm>
                <a:off x="7439116" y="2133760"/>
                <a:ext cx="191016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eaLnBrk="1" hangingPunct="1"/>
                <a:r>
                  <a:rPr lang="en-GB" sz="1000" b="1" dirty="0">
                    <a:solidFill>
                      <a:srgbClr val="4D4E53"/>
                    </a:solidFill>
                    <a:cs typeface="Arial Unicode MS" pitchFamily="34" charset="-128"/>
                  </a:rPr>
                  <a:t>Geophysical</a:t>
                </a:r>
                <a:r>
                  <a:rPr lang="en-GB" sz="1000" dirty="0">
                    <a:solidFill>
                      <a:srgbClr val="4D4E53"/>
                    </a:solidFill>
                    <a:cs typeface="Arial Unicode MS" pitchFamily="34" charset="-128"/>
                  </a:rPr>
                  <a:t> </a:t>
                </a:r>
                <a:r>
                  <a:rPr lang="en-GB" sz="1000" b="1" dirty="0">
                    <a:solidFill>
                      <a:srgbClr val="4D4E53"/>
                    </a:solidFill>
                    <a:cs typeface="Arial Unicode MS" pitchFamily="34" charset="-128"/>
                  </a:rPr>
                  <a:t>events</a:t>
                </a:r>
                <a:r>
                  <a:rPr lang="en-GB" sz="1000" dirty="0">
                    <a:solidFill>
                      <a:srgbClr val="4D4E53"/>
                    </a:solidFill>
                    <a:cs typeface="Arial Unicode MS" pitchFamily="34" charset="-128"/>
                  </a:rPr>
                  <a:t/>
                </a:r>
                <a:br>
                  <a:rPr lang="en-GB" sz="1000" dirty="0">
                    <a:solidFill>
                      <a:srgbClr val="4D4E53"/>
                    </a:solidFill>
                    <a:cs typeface="Arial Unicode MS" pitchFamily="34" charset="-128"/>
                  </a:rPr>
                </a:br>
                <a:r>
                  <a:rPr lang="en-GB" sz="1000" dirty="0">
                    <a:solidFill>
                      <a:srgbClr val="4D4E53"/>
                    </a:solidFill>
                    <a:cs typeface="Arial Unicode MS" pitchFamily="34" charset="-128"/>
                  </a:rPr>
                  <a:t>(Earthquake, tsunami, </a:t>
                </a:r>
                <a:br>
                  <a:rPr lang="en-GB" sz="1000" dirty="0">
                    <a:solidFill>
                      <a:srgbClr val="4D4E53"/>
                    </a:solidFill>
                    <a:cs typeface="Arial Unicode MS" pitchFamily="34" charset="-128"/>
                  </a:rPr>
                </a:br>
                <a:r>
                  <a:rPr lang="en-GB" sz="1000" dirty="0">
                    <a:solidFill>
                      <a:srgbClr val="4D4E53"/>
                    </a:solidFill>
                    <a:cs typeface="Arial Unicode MS" pitchFamily="34" charset="-128"/>
                  </a:rPr>
                  <a:t>volcanic eruption)</a:t>
                </a:r>
              </a:p>
            </p:txBody>
          </p:sp>
          <p:sp>
            <p:nvSpPr>
              <p:cNvPr id="13" name="Rectangle 28"/>
              <p:cNvSpPr>
                <a:spLocks noChangeArrowheads="1"/>
              </p:cNvSpPr>
              <p:nvPr/>
            </p:nvSpPr>
            <p:spPr bwMode="auto">
              <a:xfrm>
                <a:off x="7297081" y="2206780"/>
                <a:ext cx="144452" cy="142865"/>
              </a:xfrm>
              <a:prstGeom prst="rect">
                <a:avLst/>
              </a:prstGeom>
              <a:solidFill>
                <a:srgbClr val="C00000"/>
              </a:solidFill>
              <a:ln w="9525">
                <a:noFill/>
                <a:miter lim="800000"/>
                <a:headEnd/>
                <a:tailEnd/>
              </a:ln>
            </p:spPr>
            <p:txBody>
              <a:bodyPr wrap="none" anchor="ctr"/>
              <a:lstStyle/>
              <a:p>
                <a:pPr defTabSz="914400" fontAlgn="auto">
                  <a:spcBef>
                    <a:spcPts val="0"/>
                  </a:spcBef>
                  <a:spcAft>
                    <a:spcPts val="0"/>
                  </a:spcAft>
                  <a:defRPr/>
                </a:pPr>
                <a:endParaRPr lang="de-DE" sz="1000">
                  <a:solidFill>
                    <a:prstClr val="black"/>
                  </a:solidFill>
                  <a:latin typeface="Arial"/>
                  <a:cs typeface="Arial"/>
                </a:endParaRPr>
              </a:p>
            </p:txBody>
          </p:sp>
        </p:grpSp>
      </p:grpSp>
      <p:pic>
        <p:nvPicPr>
          <p:cNvPr id="191493" name="Picture 2"/>
          <p:cNvPicPr>
            <a:picLocks noChangeAspect="1" noChangeArrowheads="1"/>
          </p:cNvPicPr>
          <p:nvPr>
            <p:custDataLst>
              <p:tags r:id="rId3"/>
            </p:custDataLst>
          </p:nvPr>
        </p:nvPicPr>
        <p:blipFill>
          <a:blip r:embed="rId6">
            <a:extLst>
              <a:ext uri="{28A0092B-C50C-407E-A947-70E740481C1C}">
                <a14:useLocalDpi xmlns:a14="http://schemas.microsoft.com/office/drawing/2010/main" val="0"/>
              </a:ext>
            </a:extLst>
          </a:blip>
          <a:srcRect t="10904"/>
          <a:stretch>
            <a:fillRect/>
          </a:stretch>
        </p:blipFill>
        <p:spPr bwMode="auto">
          <a:xfrm>
            <a:off x="214313" y="990600"/>
            <a:ext cx="8320087" cy="436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15"/>
          <p:cNvSpPr txBox="1">
            <a:spLocks noChangeArrowheads="1"/>
          </p:cNvSpPr>
          <p:nvPr/>
        </p:nvSpPr>
        <p:spPr bwMode="auto">
          <a:xfrm>
            <a:off x="5257800" y="1828800"/>
            <a:ext cx="2103438" cy="584200"/>
          </a:xfrm>
          <a:prstGeom prst="rect">
            <a:avLst/>
          </a:prstGeom>
          <a:solidFill>
            <a:schemeClr val="accent4"/>
          </a:solidFill>
          <a:ln w="9525" algn="ctr">
            <a:noFill/>
            <a:miter lim="800000"/>
            <a:headEnd/>
            <a:tailEnd/>
          </a:ln>
        </p:spPr>
        <p:txBody>
          <a:bodyPr>
            <a:spAutoFit/>
          </a:bodyPr>
          <a:lstStyle/>
          <a:p>
            <a:pPr algn="ctr" defTabSz="914400" fontAlgn="auto">
              <a:spcBef>
                <a:spcPts val="0"/>
              </a:spcBef>
              <a:spcAft>
                <a:spcPts val="0"/>
              </a:spcAft>
              <a:defRPr/>
            </a:pPr>
            <a:r>
              <a:rPr lang="en-US" sz="1600" b="1" dirty="0">
                <a:solidFill>
                  <a:prstClr val="white"/>
                </a:solidFill>
                <a:cs typeface="Arial"/>
              </a:rPr>
              <a:t>2011 Total</a:t>
            </a:r>
          </a:p>
          <a:p>
            <a:pPr algn="ctr" defTabSz="914400" fontAlgn="auto">
              <a:spcBef>
                <a:spcPts val="0"/>
              </a:spcBef>
              <a:spcAft>
                <a:spcPts val="0"/>
              </a:spcAft>
              <a:defRPr/>
            </a:pPr>
            <a:r>
              <a:rPr lang="en-US" sz="1600" dirty="0">
                <a:solidFill>
                  <a:prstClr val="white"/>
                </a:solidFill>
                <a:cs typeface="Arial"/>
              </a:rPr>
              <a:t>171 Events </a:t>
            </a:r>
          </a:p>
        </p:txBody>
      </p:sp>
      <p:sp>
        <p:nvSpPr>
          <p:cNvPr id="191495" name="Textfeld 24"/>
          <p:cNvSpPr txBox="1">
            <a:spLocks noChangeArrowheads="1"/>
          </p:cNvSpPr>
          <p:nvPr/>
        </p:nvSpPr>
        <p:spPr bwMode="auto">
          <a:xfrm>
            <a:off x="8367713" y="5016500"/>
            <a:ext cx="457200" cy="247650"/>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914400" eaLnBrk="1" hangingPunct="1"/>
            <a:r>
              <a:rPr lang="de-DE" sz="1000" b="1">
                <a:solidFill>
                  <a:srgbClr val="FFFFFF"/>
                </a:solidFill>
                <a:cs typeface="Arial Unicode MS" pitchFamily="34" charset="-128"/>
              </a:rPr>
              <a:t>5</a:t>
            </a:r>
          </a:p>
        </p:txBody>
      </p:sp>
      <p:sp>
        <p:nvSpPr>
          <p:cNvPr id="23" name="Textfeld 39"/>
          <p:cNvSpPr txBox="1"/>
          <p:nvPr/>
        </p:nvSpPr>
        <p:spPr>
          <a:xfrm>
            <a:off x="8367713" y="4635500"/>
            <a:ext cx="457200" cy="247650"/>
          </a:xfrm>
          <a:prstGeom prst="rect">
            <a:avLst/>
          </a:prstGeom>
          <a:solidFill>
            <a:srgbClr val="339933"/>
          </a:solidFill>
          <a:effectLst/>
        </p:spPr>
        <p:txBody>
          <a:bodyPr>
            <a:spAutoFit/>
          </a:bodyPr>
          <a:lstStyle/>
          <a:p>
            <a:pPr algn="ctr" defTabSz="914400" fontAlgn="auto">
              <a:spcBef>
                <a:spcPts val="0"/>
              </a:spcBef>
              <a:spcAft>
                <a:spcPts val="0"/>
              </a:spcAft>
              <a:defRPr/>
            </a:pPr>
            <a:r>
              <a:rPr lang="de-DE" sz="1000" b="1" dirty="0">
                <a:solidFill>
                  <a:prstClr val="white"/>
                </a:solidFill>
                <a:latin typeface="Arial"/>
                <a:cs typeface="Arial"/>
              </a:rPr>
              <a:t>92</a:t>
            </a:r>
          </a:p>
        </p:txBody>
      </p:sp>
      <p:sp>
        <p:nvSpPr>
          <p:cNvPr id="24" name="Textfeld 40"/>
          <p:cNvSpPr txBox="1"/>
          <p:nvPr/>
        </p:nvSpPr>
        <p:spPr>
          <a:xfrm>
            <a:off x="8367713" y="4237038"/>
            <a:ext cx="457200" cy="246062"/>
          </a:xfrm>
          <a:prstGeom prst="rect">
            <a:avLst/>
          </a:prstGeom>
          <a:solidFill>
            <a:srgbClr val="008080"/>
          </a:solidFill>
          <a:effectLst/>
        </p:spPr>
        <p:txBody>
          <a:bodyPr>
            <a:spAutoFit/>
          </a:bodyPr>
          <a:lstStyle/>
          <a:p>
            <a:pPr algn="ctr" defTabSz="914400" fontAlgn="auto">
              <a:spcBef>
                <a:spcPts val="0"/>
              </a:spcBef>
              <a:spcAft>
                <a:spcPts val="0"/>
              </a:spcAft>
              <a:defRPr/>
            </a:pPr>
            <a:r>
              <a:rPr lang="de-DE" sz="1000" b="1" dirty="0">
                <a:solidFill>
                  <a:prstClr val="white"/>
                </a:solidFill>
                <a:latin typeface="Arial"/>
                <a:cs typeface="Arial"/>
              </a:rPr>
              <a:t>14</a:t>
            </a:r>
          </a:p>
        </p:txBody>
      </p:sp>
      <p:sp>
        <p:nvSpPr>
          <p:cNvPr id="191498" name="Textfeld 41"/>
          <p:cNvSpPr txBox="1">
            <a:spLocks noChangeArrowheads="1"/>
          </p:cNvSpPr>
          <p:nvPr/>
        </p:nvSpPr>
        <p:spPr bwMode="auto">
          <a:xfrm>
            <a:off x="8367713" y="3856038"/>
            <a:ext cx="457200" cy="246062"/>
          </a:xfrm>
          <a:prstGeom prst="rect">
            <a:avLst/>
          </a:prstGeom>
          <a:solidFill>
            <a:srgbClr val="FF9933"/>
          </a:solid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914400" eaLnBrk="1" hangingPunct="1"/>
            <a:r>
              <a:rPr lang="de-DE" sz="1000" b="1">
                <a:solidFill>
                  <a:srgbClr val="FFFFFF"/>
                </a:solidFill>
                <a:cs typeface="Arial Unicode MS" pitchFamily="34" charset="-128"/>
              </a:rPr>
              <a:t>60</a:t>
            </a:r>
          </a:p>
        </p:txBody>
      </p:sp>
      <p:sp>
        <p:nvSpPr>
          <p:cNvPr id="191499" name="Text Box 49"/>
          <p:cNvSpPr txBox="1">
            <a:spLocks noChangeArrowheads="1"/>
          </p:cNvSpPr>
          <p:nvPr/>
        </p:nvSpPr>
        <p:spPr bwMode="auto">
          <a:xfrm>
            <a:off x="2667000" y="6324600"/>
            <a:ext cx="3810000" cy="271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914400" eaLnBrk="1" hangingPunct="1">
              <a:lnSpc>
                <a:spcPct val="130000"/>
              </a:lnSpc>
              <a:spcBef>
                <a:spcPct val="10000"/>
              </a:spcBef>
              <a:buFont typeface="Wingdings" pitchFamily="2" charset="2"/>
              <a:buNone/>
            </a:pPr>
            <a:r>
              <a:rPr lang="de-DE" sz="1000" dirty="0">
                <a:cs typeface="Arial Unicode MS" pitchFamily="34" charset="-128"/>
              </a:rPr>
              <a:t>© 2011 Munich Re</a:t>
            </a:r>
            <a:endParaRPr lang="en-US" sz="1000" dirty="0">
              <a:cs typeface="Arial Unicode MS" pitchFamily="34" charset="-128"/>
            </a:endParaRPr>
          </a:p>
        </p:txBody>
      </p:sp>
      <p:sp>
        <p:nvSpPr>
          <p:cNvPr id="191500" name="Rectangle 3"/>
          <p:cNvSpPr>
            <a:spLocks noChangeArrowheads="1"/>
          </p:cNvSpPr>
          <p:nvPr/>
        </p:nvSpPr>
        <p:spPr bwMode="auto">
          <a:xfrm>
            <a:off x="0" y="6324600"/>
            <a:ext cx="2895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p>
            <a:pPr defTabSz="914400"/>
            <a:r>
              <a:rPr lang="en-US" sz="1000" dirty="0">
                <a:cs typeface="Arial Unicode MS" pitchFamily="34" charset="-128"/>
              </a:rPr>
              <a:t>Source: MR NatCat</a:t>
            </a:r>
            <a:r>
              <a:rPr lang="en-US" sz="1000" i="1" dirty="0">
                <a:cs typeface="Arial Unicode MS" pitchFamily="34" charset="-128"/>
              </a:rPr>
              <a:t>SERVICE</a:t>
            </a:r>
            <a:endParaRPr lang="en-US" sz="1000" dirty="0">
              <a:cs typeface="Arial Unicode MS" pitchFamily="34" charset="-128"/>
            </a:endParaRPr>
          </a:p>
        </p:txBody>
      </p:sp>
      <p:sp>
        <p:nvSpPr>
          <p:cNvPr id="191502" name="TextBox 29"/>
          <p:cNvSpPr txBox="1">
            <a:spLocks noChangeArrowheads="1"/>
          </p:cNvSpPr>
          <p:nvPr/>
        </p:nvSpPr>
        <p:spPr bwMode="auto">
          <a:xfrm>
            <a:off x="8415338" y="6540500"/>
            <a:ext cx="685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defTabSz="914400" eaLnBrk="1" hangingPunct="1"/>
            <a:fld id="{78B8531C-71A3-4A52-96AB-BC4E06B6F317}" type="slidenum">
              <a:rPr lang="en-US" sz="1000">
                <a:solidFill>
                  <a:srgbClr val="7A94A3"/>
                </a:solidFill>
                <a:cs typeface="Arial Unicode MS" pitchFamily="34" charset="-128"/>
              </a:rPr>
              <a:pPr algn="r" defTabSz="914400" eaLnBrk="1" hangingPunct="1"/>
              <a:t>34</a:t>
            </a:fld>
            <a:endParaRPr lang="en-US" sz="1000" dirty="0">
              <a:solidFill>
                <a:srgbClr val="7A94A3"/>
              </a:solidFill>
              <a:cs typeface="Arial Unicode MS" pitchFamily="34" charset="-128"/>
            </a:endParaRPr>
          </a:p>
        </p:txBody>
      </p:sp>
      <p:sp>
        <p:nvSpPr>
          <p:cNvPr id="2" name="TextBox 1"/>
          <p:cNvSpPr txBox="1"/>
          <p:nvPr/>
        </p:nvSpPr>
        <p:spPr>
          <a:xfrm>
            <a:off x="838200" y="2445603"/>
            <a:ext cx="4419600" cy="461665"/>
          </a:xfrm>
          <a:prstGeom prst="rect">
            <a:avLst/>
          </a:prstGeom>
          <a:noFill/>
        </p:spPr>
        <p:txBody>
          <a:bodyPr wrap="square" rtlCol="0">
            <a:spAutoFit/>
          </a:bodyPr>
          <a:lstStyle/>
          <a:p>
            <a:r>
              <a:rPr lang="en-US" b="1" dirty="0" smtClean="0"/>
              <a:t>Risk = Hazard + Vulnerability</a:t>
            </a:r>
            <a:endParaRPr lang="en-US" b="1" dirty="0"/>
          </a:p>
        </p:txBody>
      </p:sp>
      <p:cxnSp>
        <p:nvCxnSpPr>
          <p:cNvPr id="4" name="Straight Connector 3"/>
          <p:cNvCxnSpPr/>
          <p:nvPr/>
        </p:nvCxnSpPr>
        <p:spPr bwMode="auto">
          <a:xfrm flipV="1">
            <a:off x="901700" y="2743200"/>
            <a:ext cx="7404100" cy="1739900"/>
          </a:xfrm>
          <a:prstGeom prst="line">
            <a:avLst/>
          </a:prstGeom>
          <a:solidFill>
            <a:schemeClr val="accent1"/>
          </a:solidFill>
          <a:ln w="57150" cap="flat" cmpd="sng" algn="ctr">
            <a:solidFill>
              <a:srgbClr val="0070C0"/>
            </a:solidFill>
            <a:prstDash val="solid"/>
            <a:round/>
            <a:headEnd type="none" w="med" len="med"/>
            <a:tailEnd type="none" w="med" len="med"/>
          </a:ln>
          <a:effectLst/>
        </p:spPr>
      </p:cxnSp>
      <p:cxnSp>
        <p:nvCxnSpPr>
          <p:cNvPr id="7" name="Straight Connector 6"/>
          <p:cNvCxnSpPr/>
          <p:nvPr/>
        </p:nvCxnSpPr>
        <p:spPr bwMode="auto">
          <a:xfrm flipV="1">
            <a:off x="6819101" y="2362200"/>
            <a:ext cx="1486699" cy="1250950"/>
          </a:xfrm>
          <a:prstGeom prst="line">
            <a:avLst/>
          </a:prstGeom>
          <a:solidFill>
            <a:schemeClr val="accent1"/>
          </a:solidFill>
          <a:ln w="57150" cap="flat" cmpd="sng" algn="ctr">
            <a:solidFill>
              <a:srgbClr val="FF0000"/>
            </a:solidFill>
            <a:prstDash val="solid"/>
            <a:round/>
            <a:headEnd type="none" w="med" len="med"/>
            <a:tailEnd type="none" w="med" len="med"/>
          </a:ln>
          <a:effectLst/>
        </p:spPr>
      </p:cxnSp>
      <p:sp>
        <p:nvSpPr>
          <p:cNvPr id="6" name="Oval 5"/>
          <p:cNvSpPr/>
          <p:nvPr/>
        </p:nvSpPr>
        <p:spPr bwMode="auto">
          <a:xfrm>
            <a:off x="6607811" y="5264150"/>
            <a:ext cx="1926590" cy="831850"/>
          </a:xfrm>
          <a:prstGeom prst="ellipse">
            <a:avLst/>
          </a:prstGeom>
          <a:noFill/>
          <a:ln w="38100"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1" charset="-128"/>
            </a:endParaRPr>
          </a:p>
        </p:txBody>
      </p:sp>
    </p:spTree>
    <p:custDataLst>
      <p:tags r:id="rId1"/>
    </p:custDataLst>
    <p:extLst>
      <p:ext uri="{BB962C8B-B14F-4D97-AF65-F5344CB8AC3E}">
        <p14:creationId xmlns:p14="http://schemas.microsoft.com/office/powerpoint/2010/main" val="2006609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7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23" name="Text Box 3"/>
          <p:cNvSpPr txBox="1">
            <a:spLocks noChangeArrowheads="1"/>
          </p:cNvSpPr>
          <p:nvPr/>
        </p:nvSpPr>
        <p:spPr bwMode="auto">
          <a:xfrm>
            <a:off x="0" y="6400800"/>
            <a:ext cx="6119813" cy="304800"/>
          </a:xfrm>
          <a:prstGeom prst="rect">
            <a:avLst/>
          </a:prstGeom>
          <a:noFill/>
          <a:ln w="9525">
            <a:noFill/>
            <a:miter lim="800000"/>
            <a:headEnd/>
            <a:tailEnd/>
          </a:ln>
          <a:effectLst/>
        </p:spPr>
        <p:txBody>
          <a:bodyPr>
            <a:spAutoFit/>
          </a:bodyPr>
          <a:lstStyle/>
          <a:p>
            <a:pPr>
              <a:spcBef>
                <a:spcPct val="50000"/>
              </a:spcBef>
            </a:pPr>
            <a:r>
              <a:rPr lang="de-DE" sz="1400" b="1" dirty="0"/>
              <a:t>Source: UN Population Div. &amp; Population Reference Bureau 2004</a:t>
            </a:r>
          </a:p>
        </p:txBody>
      </p:sp>
      <p:sp>
        <p:nvSpPr>
          <p:cNvPr id="696324" name="Freeform 4"/>
          <p:cNvSpPr>
            <a:spLocks/>
          </p:cNvSpPr>
          <p:nvPr/>
        </p:nvSpPr>
        <p:spPr bwMode="auto">
          <a:xfrm>
            <a:off x="885825" y="2463800"/>
            <a:ext cx="7340600" cy="3408363"/>
          </a:xfrm>
          <a:custGeom>
            <a:avLst/>
            <a:gdLst/>
            <a:ahLst/>
            <a:cxnLst>
              <a:cxn ang="0">
                <a:pos x="26" y="1897"/>
              </a:cxn>
              <a:cxn ang="0">
                <a:pos x="60" y="1770"/>
              </a:cxn>
              <a:cxn ang="0">
                <a:pos x="119" y="1770"/>
              </a:cxn>
              <a:cxn ang="0">
                <a:pos x="344" y="1762"/>
              </a:cxn>
              <a:cxn ang="0">
                <a:pos x="707" y="1717"/>
              </a:cxn>
              <a:cxn ang="0">
                <a:pos x="1025" y="1717"/>
              </a:cxn>
              <a:cxn ang="0">
                <a:pos x="1449" y="1694"/>
              </a:cxn>
              <a:cxn ang="0">
                <a:pos x="1873" y="1652"/>
              </a:cxn>
              <a:cxn ang="0">
                <a:pos x="2186" y="1618"/>
              </a:cxn>
              <a:cxn ang="0">
                <a:pos x="2440" y="1584"/>
              </a:cxn>
              <a:cxn ang="0">
                <a:pos x="2627" y="1559"/>
              </a:cxn>
              <a:cxn ang="0">
                <a:pos x="2703" y="1533"/>
              </a:cxn>
              <a:cxn ang="0">
                <a:pos x="2804" y="1508"/>
              </a:cxn>
              <a:cxn ang="0">
                <a:pos x="2881" y="1491"/>
              </a:cxn>
              <a:cxn ang="0">
                <a:pos x="2982" y="1457"/>
              </a:cxn>
              <a:cxn ang="0">
                <a:pos x="3109" y="1398"/>
              </a:cxn>
              <a:cxn ang="0">
                <a:pos x="3211" y="1355"/>
              </a:cxn>
              <a:cxn ang="0">
                <a:pos x="3304" y="1271"/>
              </a:cxn>
              <a:cxn ang="0">
                <a:pos x="3414" y="1169"/>
              </a:cxn>
              <a:cxn ang="0">
                <a:pos x="3508" y="1076"/>
              </a:cxn>
              <a:cxn ang="0">
                <a:pos x="3601" y="983"/>
              </a:cxn>
              <a:cxn ang="0">
                <a:pos x="3668" y="898"/>
              </a:cxn>
              <a:cxn ang="0">
                <a:pos x="3770" y="788"/>
              </a:cxn>
              <a:cxn ang="0">
                <a:pos x="3863" y="652"/>
              </a:cxn>
              <a:cxn ang="0">
                <a:pos x="3965" y="551"/>
              </a:cxn>
              <a:cxn ang="0">
                <a:pos x="4041" y="457"/>
              </a:cxn>
              <a:cxn ang="0">
                <a:pos x="4117" y="381"/>
              </a:cxn>
              <a:cxn ang="0">
                <a:pos x="4202" y="296"/>
              </a:cxn>
              <a:cxn ang="0">
                <a:pos x="4278" y="229"/>
              </a:cxn>
              <a:cxn ang="0">
                <a:pos x="4355" y="144"/>
              </a:cxn>
              <a:cxn ang="0">
                <a:pos x="4448" y="85"/>
              </a:cxn>
              <a:cxn ang="0">
                <a:pos x="4516" y="34"/>
              </a:cxn>
              <a:cxn ang="0">
                <a:pos x="4592" y="0"/>
              </a:cxn>
              <a:cxn ang="0">
                <a:pos x="4592" y="1906"/>
              </a:cxn>
              <a:cxn ang="0">
                <a:pos x="26" y="1897"/>
              </a:cxn>
            </a:cxnLst>
            <a:rect l="0" t="0" r="r" b="b"/>
            <a:pathLst>
              <a:path w="4592" h="1906">
                <a:moveTo>
                  <a:pt x="26" y="1897"/>
                </a:moveTo>
                <a:cubicBezTo>
                  <a:pt x="41" y="1855"/>
                  <a:pt x="0" y="1776"/>
                  <a:pt x="60" y="1770"/>
                </a:cubicBezTo>
                <a:cubicBezTo>
                  <a:pt x="80" y="1768"/>
                  <a:pt x="99" y="1770"/>
                  <a:pt x="119" y="1770"/>
                </a:cubicBezTo>
                <a:lnTo>
                  <a:pt x="344" y="1762"/>
                </a:lnTo>
                <a:lnTo>
                  <a:pt x="707" y="1717"/>
                </a:lnTo>
                <a:lnTo>
                  <a:pt x="1025" y="1717"/>
                </a:lnTo>
                <a:lnTo>
                  <a:pt x="1449" y="1694"/>
                </a:lnTo>
                <a:lnTo>
                  <a:pt x="1873" y="1652"/>
                </a:lnTo>
                <a:lnTo>
                  <a:pt x="2186" y="1618"/>
                </a:lnTo>
                <a:lnTo>
                  <a:pt x="2440" y="1584"/>
                </a:lnTo>
                <a:lnTo>
                  <a:pt x="2627" y="1559"/>
                </a:lnTo>
                <a:lnTo>
                  <a:pt x="2703" y="1533"/>
                </a:lnTo>
                <a:lnTo>
                  <a:pt x="2804" y="1508"/>
                </a:lnTo>
                <a:lnTo>
                  <a:pt x="2881" y="1491"/>
                </a:lnTo>
                <a:lnTo>
                  <a:pt x="2982" y="1457"/>
                </a:lnTo>
                <a:lnTo>
                  <a:pt x="3109" y="1398"/>
                </a:lnTo>
                <a:lnTo>
                  <a:pt x="3211" y="1355"/>
                </a:lnTo>
                <a:lnTo>
                  <a:pt x="3304" y="1271"/>
                </a:lnTo>
                <a:lnTo>
                  <a:pt x="3414" y="1169"/>
                </a:lnTo>
                <a:lnTo>
                  <a:pt x="3508" y="1076"/>
                </a:lnTo>
                <a:lnTo>
                  <a:pt x="3601" y="983"/>
                </a:lnTo>
                <a:lnTo>
                  <a:pt x="3668" y="898"/>
                </a:lnTo>
                <a:lnTo>
                  <a:pt x="3770" y="788"/>
                </a:lnTo>
                <a:lnTo>
                  <a:pt x="3863" y="652"/>
                </a:lnTo>
                <a:lnTo>
                  <a:pt x="3965" y="551"/>
                </a:lnTo>
                <a:lnTo>
                  <a:pt x="4041" y="457"/>
                </a:lnTo>
                <a:lnTo>
                  <a:pt x="4117" y="381"/>
                </a:lnTo>
                <a:lnTo>
                  <a:pt x="4202" y="296"/>
                </a:lnTo>
                <a:lnTo>
                  <a:pt x="4278" y="229"/>
                </a:lnTo>
                <a:lnTo>
                  <a:pt x="4355" y="144"/>
                </a:lnTo>
                <a:lnTo>
                  <a:pt x="4448" y="85"/>
                </a:lnTo>
                <a:lnTo>
                  <a:pt x="4516" y="34"/>
                </a:lnTo>
                <a:lnTo>
                  <a:pt x="4592" y="0"/>
                </a:lnTo>
                <a:lnTo>
                  <a:pt x="4592" y="1906"/>
                </a:lnTo>
                <a:lnTo>
                  <a:pt x="26" y="1897"/>
                </a:lnTo>
                <a:close/>
              </a:path>
            </a:pathLst>
          </a:custGeom>
          <a:solidFill>
            <a:srgbClr val="FF9900"/>
          </a:solidFill>
          <a:ln w="9525">
            <a:noFill/>
            <a:round/>
            <a:headEnd/>
            <a:tailEnd/>
          </a:ln>
          <a:effectLst/>
        </p:spPr>
        <p:txBody>
          <a:bodyPr/>
          <a:lstStyle/>
          <a:p>
            <a:endParaRPr lang="en-US" dirty="0"/>
          </a:p>
        </p:txBody>
      </p:sp>
      <p:sp>
        <p:nvSpPr>
          <p:cNvPr id="696325" name="Freeform 5"/>
          <p:cNvSpPr>
            <a:spLocks/>
          </p:cNvSpPr>
          <p:nvPr/>
        </p:nvSpPr>
        <p:spPr bwMode="auto">
          <a:xfrm>
            <a:off x="933450" y="5392738"/>
            <a:ext cx="7289800" cy="487362"/>
          </a:xfrm>
          <a:custGeom>
            <a:avLst/>
            <a:gdLst/>
            <a:ahLst/>
            <a:cxnLst>
              <a:cxn ang="0">
                <a:pos x="0" y="254"/>
              </a:cxn>
              <a:cxn ang="0">
                <a:pos x="9" y="229"/>
              </a:cxn>
              <a:cxn ang="0">
                <a:pos x="68" y="237"/>
              </a:cxn>
              <a:cxn ang="0">
                <a:pos x="144" y="229"/>
              </a:cxn>
              <a:cxn ang="0">
                <a:pos x="1262" y="204"/>
              </a:cxn>
              <a:cxn ang="0">
                <a:pos x="1626" y="195"/>
              </a:cxn>
              <a:cxn ang="0">
                <a:pos x="1872" y="170"/>
              </a:cxn>
              <a:cxn ang="0">
                <a:pos x="2118" y="161"/>
              </a:cxn>
              <a:cxn ang="0">
                <a:pos x="2465" y="136"/>
              </a:cxn>
              <a:cxn ang="0">
                <a:pos x="2787" y="119"/>
              </a:cxn>
              <a:cxn ang="0">
                <a:pos x="3066" y="93"/>
              </a:cxn>
              <a:cxn ang="0">
                <a:pos x="3338" y="68"/>
              </a:cxn>
              <a:cxn ang="0">
                <a:pos x="3583" y="34"/>
              </a:cxn>
              <a:cxn ang="0">
                <a:pos x="3829" y="26"/>
              </a:cxn>
              <a:cxn ang="0">
                <a:pos x="4074" y="0"/>
              </a:cxn>
              <a:cxn ang="0">
                <a:pos x="4269" y="0"/>
              </a:cxn>
              <a:cxn ang="0">
                <a:pos x="4456" y="9"/>
              </a:cxn>
              <a:cxn ang="0">
                <a:pos x="4583" y="0"/>
              </a:cxn>
              <a:cxn ang="0">
                <a:pos x="4583" y="263"/>
              </a:cxn>
              <a:cxn ang="0">
                <a:pos x="0" y="254"/>
              </a:cxn>
            </a:cxnLst>
            <a:rect l="0" t="0" r="r" b="b"/>
            <a:pathLst>
              <a:path w="4583" h="263">
                <a:moveTo>
                  <a:pt x="0" y="254"/>
                </a:moveTo>
                <a:cubicBezTo>
                  <a:pt x="3" y="246"/>
                  <a:pt x="0" y="231"/>
                  <a:pt x="9" y="229"/>
                </a:cubicBezTo>
                <a:cubicBezTo>
                  <a:pt x="28" y="224"/>
                  <a:pt x="48" y="237"/>
                  <a:pt x="68" y="237"/>
                </a:cubicBezTo>
                <a:cubicBezTo>
                  <a:pt x="93" y="237"/>
                  <a:pt x="119" y="229"/>
                  <a:pt x="144" y="229"/>
                </a:cubicBezTo>
                <a:lnTo>
                  <a:pt x="1262" y="204"/>
                </a:lnTo>
                <a:lnTo>
                  <a:pt x="1626" y="195"/>
                </a:lnTo>
                <a:lnTo>
                  <a:pt x="1872" y="170"/>
                </a:lnTo>
                <a:lnTo>
                  <a:pt x="2118" y="161"/>
                </a:lnTo>
                <a:lnTo>
                  <a:pt x="2465" y="136"/>
                </a:lnTo>
                <a:lnTo>
                  <a:pt x="2787" y="119"/>
                </a:lnTo>
                <a:lnTo>
                  <a:pt x="3066" y="93"/>
                </a:lnTo>
                <a:lnTo>
                  <a:pt x="3338" y="68"/>
                </a:lnTo>
                <a:lnTo>
                  <a:pt x="3583" y="34"/>
                </a:lnTo>
                <a:lnTo>
                  <a:pt x="3829" y="26"/>
                </a:lnTo>
                <a:lnTo>
                  <a:pt x="4074" y="0"/>
                </a:lnTo>
                <a:lnTo>
                  <a:pt x="4269" y="0"/>
                </a:lnTo>
                <a:lnTo>
                  <a:pt x="4456" y="9"/>
                </a:lnTo>
                <a:lnTo>
                  <a:pt x="4583" y="0"/>
                </a:lnTo>
                <a:lnTo>
                  <a:pt x="4583" y="263"/>
                </a:lnTo>
                <a:lnTo>
                  <a:pt x="0" y="254"/>
                </a:lnTo>
                <a:close/>
              </a:path>
            </a:pathLst>
          </a:custGeom>
          <a:solidFill>
            <a:srgbClr val="0070C0"/>
          </a:solidFill>
          <a:ln w="9525">
            <a:noFill/>
            <a:round/>
            <a:headEnd/>
            <a:tailEnd/>
          </a:ln>
          <a:effectLst/>
        </p:spPr>
        <p:txBody>
          <a:bodyPr/>
          <a:lstStyle/>
          <a:p>
            <a:endParaRPr lang="en-US" dirty="0"/>
          </a:p>
        </p:txBody>
      </p:sp>
      <p:grpSp>
        <p:nvGrpSpPr>
          <p:cNvPr id="2" name="Group 6"/>
          <p:cNvGrpSpPr>
            <a:grpSpLocks/>
          </p:cNvGrpSpPr>
          <p:nvPr/>
        </p:nvGrpSpPr>
        <p:grpSpPr bwMode="auto">
          <a:xfrm>
            <a:off x="230188" y="1408112"/>
            <a:ext cx="8359775" cy="4919663"/>
            <a:chOff x="64" y="990"/>
            <a:chExt cx="5280" cy="3099"/>
          </a:xfrm>
        </p:grpSpPr>
        <p:grpSp>
          <p:nvGrpSpPr>
            <p:cNvPr id="3" name="Group 7"/>
            <p:cNvGrpSpPr>
              <a:grpSpLocks/>
            </p:cNvGrpSpPr>
            <p:nvPr/>
          </p:nvGrpSpPr>
          <p:grpSpPr bwMode="auto">
            <a:xfrm>
              <a:off x="163" y="1235"/>
              <a:ext cx="5181" cy="2854"/>
              <a:chOff x="163" y="1235"/>
              <a:chExt cx="5181" cy="2854"/>
            </a:xfrm>
          </p:grpSpPr>
          <p:grpSp>
            <p:nvGrpSpPr>
              <p:cNvPr id="4" name="Group 8"/>
              <p:cNvGrpSpPr>
                <a:grpSpLocks/>
              </p:cNvGrpSpPr>
              <p:nvPr/>
            </p:nvGrpSpPr>
            <p:grpSpPr bwMode="auto">
              <a:xfrm>
                <a:off x="407" y="1235"/>
                <a:ext cx="4937" cy="2854"/>
                <a:chOff x="407" y="1235"/>
                <a:chExt cx="4937" cy="2854"/>
              </a:xfrm>
            </p:grpSpPr>
            <p:grpSp>
              <p:nvGrpSpPr>
                <p:cNvPr id="5" name="Group 9"/>
                <p:cNvGrpSpPr>
                  <a:grpSpLocks/>
                </p:cNvGrpSpPr>
                <p:nvPr/>
              </p:nvGrpSpPr>
              <p:grpSpPr bwMode="auto">
                <a:xfrm>
                  <a:off x="528" y="1235"/>
                  <a:ext cx="4581" cy="2539"/>
                  <a:chOff x="975" y="890"/>
                  <a:chExt cx="4581" cy="2177"/>
                </a:xfrm>
              </p:grpSpPr>
              <p:sp>
                <p:nvSpPr>
                  <p:cNvPr id="696330" name="Line 10"/>
                  <p:cNvSpPr>
                    <a:spLocks noChangeShapeType="1"/>
                  </p:cNvSpPr>
                  <p:nvPr/>
                </p:nvSpPr>
                <p:spPr bwMode="auto">
                  <a:xfrm>
                    <a:off x="975" y="3067"/>
                    <a:ext cx="4581" cy="0"/>
                  </a:xfrm>
                  <a:prstGeom prst="line">
                    <a:avLst/>
                  </a:prstGeom>
                  <a:noFill/>
                  <a:ln w="9525">
                    <a:solidFill>
                      <a:srgbClr val="990000"/>
                    </a:solidFill>
                    <a:round/>
                    <a:headEnd/>
                    <a:tailEnd/>
                  </a:ln>
                  <a:effectLst/>
                </p:spPr>
                <p:txBody>
                  <a:bodyPr/>
                  <a:lstStyle/>
                  <a:p>
                    <a:endParaRPr lang="en-US" dirty="0"/>
                  </a:p>
                </p:txBody>
              </p:sp>
              <p:sp>
                <p:nvSpPr>
                  <p:cNvPr id="696331" name="Line 11"/>
                  <p:cNvSpPr>
                    <a:spLocks noChangeShapeType="1"/>
                  </p:cNvSpPr>
                  <p:nvPr/>
                </p:nvSpPr>
                <p:spPr bwMode="auto">
                  <a:xfrm flipV="1">
                    <a:off x="975" y="890"/>
                    <a:ext cx="0" cy="2177"/>
                  </a:xfrm>
                  <a:prstGeom prst="line">
                    <a:avLst/>
                  </a:prstGeom>
                  <a:noFill/>
                  <a:ln w="9525">
                    <a:solidFill>
                      <a:srgbClr val="990000"/>
                    </a:solidFill>
                    <a:round/>
                    <a:headEnd/>
                    <a:tailEnd/>
                  </a:ln>
                  <a:effectLst/>
                </p:spPr>
                <p:txBody>
                  <a:bodyPr/>
                  <a:lstStyle/>
                  <a:p>
                    <a:endParaRPr lang="en-US" dirty="0"/>
                  </a:p>
                </p:txBody>
              </p:sp>
            </p:grpSp>
            <p:sp>
              <p:nvSpPr>
                <p:cNvPr id="696332" name="Text Box 12"/>
                <p:cNvSpPr txBox="1">
                  <a:spLocks noChangeArrowheads="1"/>
                </p:cNvSpPr>
                <p:nvPr/>
              </p:nvSpPr>
              <p:spPr bwMode="auto">
                <a:xfrm>
                  <a:off x="1020" y="3855"/>
                  <a:ext cx="527" cy="231"/>
                </a:xfrm>
                <a:prstGeom prst="rect">
                  <a:avLst/>
                </a:prstGeom>
                <a:noFill/>
                <a:ln w="9525">
                  <a:noFill/>
                  <a:miter lim="800000"/>
                  <a:headEnd/>
                  <a:tailEnd/>
                </a:ln>
                <a:effectLst/>
              </p:spPr>
              <p:txBody>
                <a:bodyPr>
                  <a:spAutoFit/>
                </a:bodyPr>
                <a:lstStyle/>
                <a:p>
                  <a:pPr algn="ctr">
                    <a:spcBef>
                      <a:spcPct val="50000"/>
                    </a:spcBef>
                  </a:pPr>
                  <a:r>
                    <a:rPr lang="de-DE" sz="1800" b="1" dirty="0">
                      <a:effectLst>
                        <a:outerShdw blurRad="38100" dist="38100" dir="2700000" algn="tl">
                          <a:srgbClr val="C0C0C0"/>
                        </a:outerShdw>
                      </a:effectLst>
                    </a:rPr>
                    <a:t>1800</a:t>
                  </a:r>
                </a:p>
              </p:txBody>
            </p:sp>
            <p:sp>
              <p:nvSpPr>
                <p:cNvPr id="696333" name="Text Box 13"/>
                <p:cNvSpPr txBox="1">
                  <a:spLocks noChangeArrowheads="1"/>
                </p:cNvSpPr>
                <p:nvPr/>
              </p:nvSpPr>
              <p:spPr bwMode="auto">
                <a:xfrm>
                  <a:off x="1773" y="3846"/>
                  <a:ext cx="527" cy="231"/>
                </a:xfrm>
                <a:prstGeom prst="rect">
                  <a:avLst/>
                </a:prstGeom>
                <a:noFill/>
                <a:ln w="9525">
                  <a:noFill/>
                  <a:miter lim="800000"/>
                  <a:headEnd/>
                  <a:tailEnd/>
                </a:ln>
                <a:effectLst/>
              </p:spPr>
              <p:txBody>
                <a:bodyPr>
                  <a:spAutoFit/>
                </a:bodyPr>
                <a:lstStyle/>
                <a:p>
                  <a:pPr algn="ctr">
                    <a:spcBef>
                      <a:spcPct val="50000"/>
                    </a:spcBef>
                  </a:pPr>
                  <a:r>
                    <a:rPr lang="de-DE" sz="1800" b="1" dirty="0">
                      <a:effectLst>
                        <a:outerShdw blurRad="38100" dist="38100" dir="2700000" algn="tl">
                          <a:srgbClr val="C0C0C0"/>
                        </a:outerShdw>
                      </a:effectLst>
                    </a:rPr>
                    <a:t>1850</a:t>
                  </a:r>
                </a:p>
              </p:txBody>
            </p:sp>
            <p:sp>
              <p:nvSpPr>
                <p:cNvPr id="696334" name="Text Box 14"/>
                <p:cNvSpPr txBox="1">
                  <a:spLocks noChangeArrowheads="1"/>
                </p:cNvSpPr>
                <p:nvPr/>
              </p:nvSpPr>
              <p:spPr bwMode="auto">
                <a:xfrm>
                  <a:off x="2554" y="3845"/>
                  <a:ext cx="527" cy="231"/>
                </a:xfrm>
                <a:prstGeom prst="rect">
                  <a:avLst/>
                </a:prstGeom>
                <a:noFill/>
                <a:ln w="9525">
                  <a:noFill/>
                  <a:miter lim="800000"/>
                  <a:headEnd/>
                  <a:tailEnd/>
                </a:ln>
                <a:effectLst/>
              </p:spPr>
              <p:txBody>
                <a:bodyPr>
                  <a:spAutoFit/>
                </a:bodyPr>
                <a:lstStyle/>
                <a:p>
                  <a:pPr algn="ctr">
                    <a:spcBef>
                      <a:spcPct val="50000"/>
                    </a:spcBef>
                  </a:pPr>
                  <a:r>
                    <a:rPr lang="de-DE" sz="1800" b="1" dirty="0">
                      <a:effectLst>
                        <a:outerShdw blurRad="38100" dist="38100" dir="2700000" algn="tl">
                          <a:srgbClr val="C0C0C0"/>
                        </a:outerShdw>
                      </a:effectLst>
                    </a:rPr>
                    <a:t>1900</a:t>
                  </a:r>
                </a:p>
              </p:txBody>
            </p:sp>
            <p:sp>
              <p:nvSpPr>
                <p:cNvPr id="696335" name="Text Box 15"/>
                <p:cNvSpPr txBox="1">
                  <a:spLocks noChangeArrowheads="1"/>
                </p:cNvSpPr>
                <p:nvPr/>
              </p:nvSpPr>
              <p:spPr bwMode="auto">
                <a:xfrm>
                  <a:off x="4062" y="3846"/>
                  <a:ext cx="527" cy="231"/>
                </a:xfrm>
                <a:prstGeom prst="rect">
                  <a:avLst/>
                </a:prstGeom>
                <a:noFill/>
                <a:ln w="9525">
                  <a:noFill/>
                  <a:miter lim="800000"/>
                  <a:headEnd/>
                  <a:tailEnd/>
                </a:ln>
                <a:effectLst/>
              </p:spPr>
              <p:txBody>
                <a:bodyPr>
                  <a:spAutoFit/>
                </a:bodyPr>
                <a:lstStyle/>
                <a:p>
                  <a:pPr algn="ctr">
                    <a:spcBef>
                      <a:spcPct val="50000"/>
                    </a:spcBef>
                  </a:pPr>
                  <a:r>
                    <a:rPr lang="de-DE" sz="1800" b="1" dirty="0">
                      <a:effectLst>
                        <a:outerShdw blurRad="38100" dist="38100" dir="2700000" algn="tl">
                          <a:srgbClr val="C0C0C0"/>
                        </a:outerShdw>
                      </a:effectLst>
                    </a:rPr>
                    <a:t>2000</a:t>
                  </a:r>
                </a:p>
              </p:txBody>
            </p:sp>
            <p:sp>
              <p:nvSpPr>
                <p:cNvPr id="696336" name="Text Box 16"/>
                <p:cNvSpPr txBox="1">
                  <a:spLocks noChangeArrowheads="1"/>
                </p:cNvSpPr>
                <p:nvPr/>
              </p:nvSpPr>
              <p:spPr bwMode="auto">
                <a:xfrm>
                  <a:off x="3291" y="3848"/>
                  <a:ext cx="527" cy="231"/>
                </a:xfrm>
                <a:prstGeom prst="rect">
                  <a:avLst/>
                </a:prstGeom>
                <a:noFill/>
                <a:ln w="9525">
                  <a:noFill/>
                  <a:miter lim="800000"/>
                  <a:headEnd/>
                  <a:tailEnd/>
                </a:ln>
                <a:effectLst/>
              </p:spPr>
              <p:txBody>
                <a:bodyPr>
                  <a:spAutoFit/>
                </a:bodyPr>
                <a:lstStyle/>
                <a:p>
                  <a:pPr algn="ctr">
                    <a:spcBef>
                      <a:spcPct val="50000"/>
                    </a:spcBef>
                  </a:pPr>
                  <a:r>
                    <a:rPr lang="de-DE" sz="1800" b="1" dirty="0">
                      <a:effectLst>
                        <a:outerShdw blurRad="38100" dist="38100" dir="2700000" algn="tl">
                          <a:srgbClr val="C0C0C0"/>
                        </a:outerShdw>
                      </a:effectLst>
                    </a:rPr>
                    <a:t>1950</a:t>
                  </a:r>
                </a:p>
              </p:txBody>
            </p:sp>
            <p:sp>
              <p:nvSpPr>
                <p:cNvPr id="696337" name="Text Box 17"/>
                <p:cNvSpPr txBox="1">
                  <a:spLocks noChangeArrowheads="1"/>
                </p:cNvSpPr>
                <p:nvPr/>
              </p:nvSpPr>
              <p:spPr bwMode="auto">
                <a:xfrm>
                  <a:off x="4817" y="3838"/>
                  <a:ext cx="527" cy="231"/>
                </a:xfrm>
                <a:prstGeom prst="rect">
                  <a:avLst/>
                </a:prstGeom>
                <a:noFill/>
                <a:ln w="9525">
                  <a:noFill/>
                  <a:miter lim="800000"/>
                  <a:headEnd/>
                  <a:tailEnd/>
                </a:ln>
                <a:effectLst/>
              </p:spPr>
              <p:txBody>
                <a:bodyPr>
                  <a:spAutoFit/>
                </a:bodyPr>
                <a:lstStyle/>
                <a:p>
                  <a:pPr algn="ctr">
                    <a:spcBef>
                      <a:spcPct val="50000"/>
                    </a:spcBef>
                  </a:pPr>
                  <a:r>
                    <a:rPr lang="de-DE" sz="1800" b="1" dirty="0">
                      <a:effectLst>
                        <a:outerShdw blurRad="38100" dist="38100" dir="2700000" algn="tl">
                          <a:srgbClr val="C0C0C0"/>
                        </a:outerShdw>
                      </a:effectLst>
                    </a:rPr>
                    <a:t>2050</a:t>
                  </a:r>
                </a:p>
              </p:txBody>
            </p:sp>
            <p:sp>
              <p:nvSpPr>
                <p:cNvPr id="696338" name="Text Box 18"/>
                <p:cNvSpPr txBox="1">
                  <a:spLocks noChangeArrowheads="1"/>
                </p:cNvSpPr>
                <p:nvPr/>
              </p:nvSpPr>
              <p:spPr bwMode="auto">
                <a:xfrm>
                  <a:off x="407" y="3858"/>
                  <a:ext cx="477" cy="231"/>
                </a:xfrm>
                <a:prstGeom prst="rect">
                  <a:avLst/>
                </a:prstGeom>
                <a:noFill/>
                <a:ln w="9525">
                  <a:noFill/>
                  <a:miter lim="800000"/>
                  <a:headEnd/>
                  <a:tailEnd/>
                </a:ln>
                <a:effectLst/>
              </p:spPr>
              <p:txBody>
                <a:bodyPr>
                  <a:spAutoFit/>
                </a:bodyPr>
                <a:lstStyle/>
                <a:p>
                  <a:pPr>
                    <a:spcBef>
                      <a:spcPct val="50000"/>
                    </a:spcBef>
                  </a:pPr>
                  <a:r>
                    <a:rPr lang="de-DE" sz="1800" b="1" dirty="0">
                      <a:effectLst>
                        <a:outerShdw blurRad="38100" dist="38100" dir="2700000" algn="tl">
                          <a:srgbClr val="C0C0C0"/>
                        </a:outerShdw>
                      </a:effectLst>
                    </a:rPr>
                    <a:t>1750</a:t>
                  </a:r>
                </a:p>
              </p:txBody>
            </p:sp>
          </p:grpSp>
          <p:grpSp>
            <p:nvGrpSpPr>
              <p:cNvPr id="6" name="Group 19"/>
              <p:cNvGrpSpPr>
                <a:grpSpLocks/>
              </p:cNvGrpSpPr>
              <p:nvPr/>
            </p:nvGrpSpPr>
            <p:grpSpPr bwMode="auto">
              <a:xfrm>
                <a:off x="163" y="1489"/>
                <a:ext cx="545" cy="2433"/>
                <a:chOff x="163" y="1489"/>
                <a:chExt cx="545" cy="2433"/>
              </a:xfrm>
            </p:grpSpPr>
            <p:sp>
              <p:nvSpPr>
                <p:cNvPr id="696340" name="Oval 20"/>
                <p:cNvSpPr>
                  <a:spLocks noChangeArrowheads="1"/>
                </p:cNvSpPr>
                <p:nvPr/>
              </p:nvSpPr>
              <p:spPr bwMode="auto">
                <a:xfrm>
                  <a:off x="571" y="2648"/>
                  <a:ext cx="137" cy="137"/>
                </a:xfrm>
                <a:prstGeom prst="ellipse">
                  <a:avLst/>
                </a:prstGeom>
                <a:noFill/>
                <a:ln w="9525">
                  <a:noFill/>
                  <a:round/>
                  <a:headEnd/>
                  <a:tailEnd/>
                </a:ln>
                <a:effectLst/>
              </p:spPr>
              <p:txBody>
                <a:bodyPr wrap="none" anchor="ctr">
                  <a:spAutoFit/>
                </a:bodyPr>
                <a:lstStyle/>
                <a:p>
                  <a:endParaRPr lang="en-US" dirty="0"/>
                </a:p>
              </p:txBody>
            </p:sp>
            <p:sp>
              <p:nvSpPr>
                <p:cNvPr id="696341" name="Line 21"/>
                <p:cNvSpPr>
                  <a:spLocks noChangeShapeType="1"/>
                </p:cNvSpPr>
                <p:nvPr/>
              </p:nvSpPr>
              <p:spPr bwMode="auto">
                <a:xfrm>
                  <a:off x="491" y="3365"/>
                  <a:ext cx="90" cy="0"/>
                </a:xfrm>
                <a:prstGeom prst="line">
                  <a:avLst/>
                </a:prstGeom>
                <a:noFill/>
                <a:ln w="9525">
                  <a:solidFill>
                    <a:srgbClr val="990000"/>
                  </a:solidFill>
                  <a:round/>
                  <a:headEnd/>
                  <a:tailEnd/>
                </a:ln>
                <a:effectLst/>
              </p:spPr>
              <p:txBody>
                <a:bodyPr/>
                <a:lstStyle/>
                <a:p>
                  <a:endParaRPr lang="en-US" dirty="0"/>
                </a:p>
              </p:txBody>
            </p:sp>
            <p:sp>
              <p:nvSpPr>
                <p:cNvPr id="696342" name="Line 22"/>
                <p:cNvSpPr>
                  <a:spLocks noChangeShapeType="1"/>
                </p:cNvSpPr>
                <p:nvPr/>
              </p:nvSpPr>
              <p:spPr bwMode="auto">
                <a:xfrm>
                  <a:off x="485" y="2912"/>
                  <a:ext cx="90" cy="0"/>
                </a:xfrm>
                <a:prstGeom prst="line">
                  <a:avLst/>
                </a:prstGeom>
                <a:noFill/>
                <a:ln w="9525">
                  <a:solidFill>
                    <a:srgbClr val="990000"/>
                  </a:solidFill>
                  <a:round/>
                  <a:headEnd/>
                  <a:tailEnd/>
                </a:ln>
                <a:effectLst/>
              </p:spPr>
              <p:txBody>
                <a:bodyPr/>
                <a:lstStyle/>
                <a:p>
                  <a:endParaRPr lang="en-US" dirty="0"/>
                </a:p>
              </p:txBody>
            </p:sp>
            <p:sp>
              <p:nvSpPr>
                <p:cNvPr id="696343" name="Line 23"/>
                <p:cNvSpPr>
                  <a:spLocks noChangeShapeType="1"/>
                </p:cNvSpPr>
                <p:nvPr/>
              </p:nvSpPr>
              <p:spPr bwMode="auto">
                <a:xfrm>
                  <a:off x="481" y="2450"/>
                  <a:ext cx="90" cy="0"/>
                </a:xfrm>
                <a:prstGeom prst="line">
                  <a:avLst/>
                </a:prstGeom>
                <a:noFill/>
                <a:ln w="9525">
                  <a:solidFill>
                    <a:srgbClr val="990000"/>
                  </a:solidFill>
                  <a:round/>
                  <a:headEnd/>
                  <a:tailEnd/>
                </a:ln>
                <a:effectLst/>
              </p:spPr>
              <p:txBody>
                <a:bodyPr/>
                <a:lstStyle/>
                <a:p>
                  <a:endParaRPr lang="en-US" dirty="0"/>
                </a:p>
              </p:txBody>
            </p:sp>
            <p:sp>
              <p:nvSpPr>
                <p:cNvPr id="696344" name="Line 24"/>
                <p:cNvSpPr>
                  <a:spLocks noChangeShapeType="1"/>
                </p:cNvSpPr>
                <p:nvPr/>
              </p:nvSpPr>
              <p:spPr bwMode="auto">
                <a:xfrm>
                  <a:off x="485" y="2028"/>
                  <a:ext cx="90" cy="0"/>
                </a:xfrm>
                <a:prstGeom prst="line">
                  <a:avLst/>
                </a:prstGeom>
                <a:noFill/>
                <a:ln w="9525">
                  <a:solidFill>
                    <a:srgbClr val="990000"/>
                  </a:solidFill>
                  <a:round/>
                  <a:headEnd/>
                  <a:tailEnd/>
                </a:ln>
                <a:effectLst/>
              </p:spPr>
              <p:txBody>
                <a:bodyPr/>
                <a:lstStyle/>
                <a:p>
                  <a:endParaRPr lang="en-US" dirty="0"/>
                </a:p>
              </p:txBody>
            </p:sp>
            <p:sp>
              <p:nvSpPr>
                <p:cNvPr id="696345" name="Line 25"/>
                <p:cNvSpPr>
                  <a:spLocks noChangeShapeType="1"/>
                </p:cNvSpPr>
                <p:nvPr/>
              </p:nvSpPr>
              <p:spPr bwMode="auto">
                <a:xfrm>
                  <a:off x="476" y="1622"/>
                  <a:ext cx="90" cy="0"/>
                </a:xfrm>
                <a:prstGeom prst="line">
                  <a:avLst/>
                </a:prstGeom>
                <a:noFill/>
                <a:ln w="9525">
                  <a:solidFill>
                    <a:srgbClr val="990000"/>
                  </a:solidFill>
                  <a:round/>
                  <a:headEnd/>
                  <a:tailEnd/>
                </a:ln>
                <a:effectLst/>
              </p:spPr>
              <p:txBody>
                <a:bodyPr/>
                <a:lstStyle/>
                <a:p>
                  <a:endParaRPr lang="en-US" dirty="0"/>
                </a:p>
              </p:txBody>
            </p:sp>
            <p:sp>
              <p:nvSpPr>
                <p:cNvPr id="696346" name="Text Box 26"/>
                <p:cNvSpPr txBox="1">
                  <a:spLocks noChangeArrowheads="1"/>
                </p:cNvSpPr>
                <p:nvPr/>
              </p:nvSpPr>
              <p:spPr bwMode="auto">
                <a:xfrm>
                  <a:off x="278" y="3672"/>
                  <a:ext cx="182" cy="250"/>
                </a:xfrm>
                <a:prstGeom prst="rect">
                  <a:avLst/>
                </a:prstGeom>
                <a:noFill/>
                <a:ln w="9525">
                  <a:noFill/>
                  <a:miter lim="800000"/>
                  <a:headEnd/>
                  <a:tailEnd/>
                </a:ln>
                <a:effectLst/>
              </p:spPr>
              <p:txBody>
                <a:bodyPr>
                  <a:spAutoFit/>
                </a:bodyPr>
                <a:lstStyle/>
                <a:p>
                  <a:pPr>
                    <a:spcBef>
                      <a:spcPct val="50000"/>
                    </a:spcBef>
                  </a:pPr>
                  <a:r>
                    <a:rPr lang="de-DE" sz="2000" b="1" dirty="0">
                      <a:effectLst>
                        <a:outerShdw blurRad="38100" dist="38100" dir="2700000" algn="tl">
                          <a:srgbClr val="C0C0C0"/>
                        </a:outerShdw>
                      </a:effectLst>
                    </a:rPr>
                    <a:t>0</a:t>
                  </a:r>
                </a:p>
              </p:txBody>
            </p:sp>
            <p:sp>
              <p:nvSpPr>
                <p:cNvPr id="696347" name="Text Box 27"/>
                <p:cNvSpPr txBox="1">
                  <a:spLocks noChangeArrowheads="1"/>
                </p:cNvSpPr>
                <p:nvPr/>
              </p:nvSpPr>
              <p:spPr bwMode="auto">
                <a:xfrm>
                  <a:off x="204" y="3245"/>
                  <a:ext cx="363" cy="250"/>
                </a:xfrm>
                <a:prstGeom prst="rect">
                  <a:avLst/>
                </a:prstGeom>
                <a:noFill/>
                <a:ln w="9525">
                  <a:noFill/>
                  <a:miter lim="800000"/>
                  <a:headEnd/>
                  <a:tailEnd/>
                </a:ln>
                <a:effectLst/>
              </p:spPr>
              <p:txBody>
                <a:bodyPr>
                  <a:spAutoFit/>
                </a:bodyPr>
                <a:lstStyle/>
                <a:p>
                  <a:pPr algn="ctr">
                    <a:spcBef>
                      <a:spcPct val="50000"/>
                    </a:spcBef>
                  </a:pPr>
                  <a:r>
                    <a:rPr lang="de-DE" sz="2000" b="1" dirty="0">
                      <a:effectLst>
                        <a:outerShdw blurRad="38100" dist="38100" dir="2700000" algn="tl">
                          <a:srgbClr val="C0C0C0"/>
                        </a:outerShdw>
                      </a:effectLst>
                    </a:rPr>
                    <a:t>2</a:t>
                  </a:r>
                </a:p>
              </p:txBody>
            </p:sp>
            <p:sp>
              <p:nvSpPr>
                <p:cNvPr id="696348" name="Text Box 28"/>
                <p:cNvSpPr txBox="1">
                  <a:spLocks noChangeArrowheads="1"/>
                </p:cNvSpPr>
                <p:nvPr/>
              </p:nvSpPr>
              <p:spPr bwMode="auto">
                <a:xfrm>
                  <a:off x="196" y="1923"/>
                  <a:ext cx="363" cy="250"/>
                </a:xfrm>
                <a:prstGeom prst="rect">
                  <a:avLst/>
                </a:prstGeom>
                <a:noFill/>
                <a:ln w="9525">
                  <a:noFill/>
                  <a:miter lim="800000"/>
                  <a:headEnd/>
                  <a:tailEnd/>
                </a:ln>
                <a:effectLst/>
              </p:spPr>
              <p:txBody>
                <a:bodyPr>
                  <a:spAutoFit/>
                </a:bodyPr>
                <a:lstStyle/>
                <a:p>
                  <a:pPr algn="ctr">
                    <a:spcBef>
                      <a:spcPct val="50000"/>
                    </a:spcBef>
                  </a:pPr>
                  <a:r>
                    <a:rPr lang="de-DE" sz="2000" b="1" dirty="0">
                      <a:effectLst>
                        <a:outerShdw blurRad="38100" dist="38100" dir="2700000" algn="tl">
                          <a:srgbClr val="C0C0C0"/>
                        </a:outerShdw>
                      </a:effectLst>
                    </a:rPr>
                    <a:t>8</a:t>
                  </a:r>
                </a:p>
              </p:txBody>
            </p:sp>
            <p:sp>
              <p:nvSpPr>
                <p:cNvPr id="696349" name="Text Box 29"/>
                <p:cNvSpPr txBox="1">
                  <a:spLocks noChangeArrowheads="1"/>
                </p:cNvSpPr>
                <p:nvPr/>
              </p:nvSpPr>
              <p:spPr bwMode="auto">
                <a:xfrm>
                  <a:off x="176" y="2341"/>
                  <a:ext cx="363" cy="250"/>
                </a:xfrm>
                <a:prstGeom prst="rect">
                  <a:avLst/>
                </a:prstGeom>
                <a:noFill/>
                <a:ln w="9525">
                  <a:noFill/>
                  <a:miter lim="800000"/>
                  <a:headEnd/>
                  <a:tailEnd/>
                </a:ln>
                <a:effectLst/>
              </p:spPr>
              <p:txBody>
                <a:bodyPr>
                  <a:spAutoFit/>
                </a:bodyPr>
                <a:lstStyle/>
                <a:p>
                  <a:pPr algn="ctr">
                    <a:spcBef>
                      <a:spcPct val="50000"/>
                    </a:spcBef>
                  </a:pPr>
                  <a:r>
                    <a:rPr lang="de-DE" sz="2000" b="1" dirty="0">
                      <a:effectLst>
                        <a:outerShdw blurRad="38100" dist="38100" dir="2700000" algn="tl">
                          <a:srgbClr val="C0C0C0"/>
                        </a:outerShdw>
                      </a:effectLst>
                    </a:rPr>
                    <a:t>6</a:t>
                  </a:r>
                </a:p>
              </p:txBody>
            </p:sp>
            <p:sp>
              <p:nvSpPr>
                <p:cNvPr id="696350" name="Text Box 30"/>
                <p:cNvSpPr txBox="1">
                  <a:spLocks noChangeArrowheads="1"/>
                </p:cNvSpPr>
                <p:nvPr/>
              </p:nvSpPr>
              <p:spPr bwMode="auto">
                <a:xfrm>
                  <a:off x="189" y="2793"/>
                  <a:ext cx="363" cy="250"/>
                </a:xfrm>
                <a:prstGeom prst="rect">
                  <a:avLst/>
                </a:prstGeom>
                <a:noFill/>
                <a:ln w="9525">
                  <a:noFill/>
                  <a:miter lim="800000"/>
                  <a:headEnd/>
                  <a:tailEnd/>
                </a:ln>
                <a:effectLst/>
              </p:spPr>
              <p:txBody>
                <a:bodyPr>
                  <a:spAutoFit/>
                </a:bodyPr>
                <a:lstStyle/>
                <a:p>
                  <a:pPr algn="ctr">
                    <a:spcBef>
                      <a:spcPct val="50000"/>
                    </a:spcBef>
                  </a:pPr>
                  <a:r>
                    <a:rPr lang="de-DE" sz="2000" b="1" dirty="0">
                      <a:effectLst>
                        <a:outerShdw blurRad="38100" dist="38100" dir="2700000" algn="tl">
                          <a:srgbClr val="C0C0C0"/>
                        </a:outerShdw>
                      </a:effectLst>
                    </a:rPr>
                    <a:t>4</a:t>
                  </a:r>
                </a:p>
              </p:txBody>
            </p:sp>
            <p:sp>
              <p:nvSpPr>
                <p:cNvPr id="696351" name="Text Box 31"/>
                <p:cNvSpPr txBox="1">
                  <a:spLocks noChangeArrowheads="1"/>
                </p:cNvSpPr>
                <p:nvPr/>
              </p:nvSpPr>
              <p:spPr bwMode="auto">
                <a:xfrm>
                  <a:off x="163" y="1489"/>
                  <a:ext cx="363" cy="250"/>
                </a:xfrm>
                <a:prstGeom prst="rect">
                  <a:avLst/>
                </a:prstGeom>
                <a:noFill/>
                <a:ln w="9525">
                  <a:noFill/>
                  <a:miter lim="800000"/>
                  <a:headEnd/>
                  <a:tailEnd/>
                </a:ln>
                <a:effectLst/>
              </p:spPr>
              <p:txBody>
                <a:bodyPr>
                  <a:spAutoFit/>
                </a:bodyPr>
                <a:lstStyle/>
                <a:p>
                  <a:pPr algn="ctr">
                    <a:spcBef>
                      <a:spcPct val="50000"/>
                    </a:spcBef>
                  </a:pPr>
                  <a:r>
                    <a:rPr lang="de-DE" sz="2000" b="1" dirty="0">
                      <a:effectLst>
                        <a:outerShdw blurRad="38100" dist="38100" dir="2700000" algn="tl">
                          <a:srgbClr val="C0C0C0"/>
                        </a:outerShdw>
                      </a:effectLst>
                    </a:rPr>
                    <a:t>10</a:t>
                  </a:r>
                </a:p>
              </p:txBody>
            </p:sp>
          </p:grpSp>
        </p:grpSp>
        <p:sp>
          <p:nvSpPr>
            <p:cNvPr id="696352" name="Text Box 32"/>
            <p:cNvSpPr txBox="1">
              <a:spLocks noChangeArrowheads="1"/>
            </p:cNvSpPr>
            <p:nvPr/>
          </p:nvSpPr>
          <p:spPr bwMode="auto">
            <a:xfrm>
              <a:off x="64" y="990"/>
              <a:ext cx="862" cy="250"/>
            </a:xfrm>
            <a:prstGeom prst="rect">
              <a:avLst/>
            </a:prstGeom>
            <a:noFill/>
            <a:ln w="9525">
              <a:noFill/>
              <a:miter lim="800000"/>
              <a:headEnd/>
              <a:tailEnd/>
            </a:ln>
            <a:effectLst/>
          </p:spPr>
          <p:txBody>
            <a:bodyPr>
              <a:spAutoFit/>
            </a:bodyPr>
            <a:lstStyle/>
            <a:p>
              <a:pPr algn="ctr">
                <a:spcBef>
                  <a:spcPct val="50000"/>
                </a:spcBef>
              </a:pPr>
              <a:r>
                <a:rPr lang="de-DE" sz="2000" b="1" dirty="0">
                  <a:effectLst>
                    <a:outerShdw blurRad="38100" dist="38100" dir="2700000" algn="tl">
                      <a:srgbClr val="C0C0C0"/>
                    </a:outerShdw>
                  </a:effectLst>
                </a:rPr>
                <a:t>Billions</a:t>
              </a:r>
            </a:p>
          </p:txBody>
        </p:sp>
      </p:grpSp>
      <p:sp>
        <p:nvSpPr>
          <p:cNvPr id="696353" name="Line 33"/>
          <p:cNvSpPr>
            <a:spLocks noChangeShapeType="1"/>
          </p:cNvSpPr>
          <p:nvPr/>
        </p:nvSpPr>
        <p:spPr bwMode="auto">
          <a:xfrm>
            <a:off x="7018338" y="2559050"/>
            <a:ext cx="0" cy="3744913"/>
          </a:xfrm>
          <a:prstGeom prst="line">
            <a:avLst/>
          </a:prstGeom>
          <a:noFill/>
          <a:ln w="57150">
            <a:solidFill>
              <a:srgbClr val="FF3300"/>
            </a:solidFill>
            <a:prstDash val="dash"/>
            <a:round/>
            <a:headEnd/>
            <a:tailEnd/>
          </a:ln>
          <a:effectLst>
            <a:outerShdw dist="35921" dir="2700000" algn="ctr" rotWithShape="0">
              <a:schemeClr val="bg2">
                <a:alpha val="50000"/>
              </a:schemeClr>
            </a:outerShdw>
          </a:effectLst>
        </p:spPr>
        <p:txBody>
          <a:bodyPr>
            <a:spAutoFit/>
          </a:bodyPr>
          <a:lstStyle/>
          <a:p>
            <a:endParaRPr lang="en-US" dirty="0"/>
          </a:p>
        </p:txBody>
      </p:sp>
      <p:sp>
        <p:nvSpPr>
          <p:cNvPr id="696354" name="Line 34"/>
          <p:cNvSpPr>
            <a:spLocks noChangeShapeType="1"/>
          </p:cNvSpPr>
          <p:nvPr/>
        </p:nvSpPr>
        <p:spPr bwMode="auto">
          <a:xfrm flipV="1">
            <a:off x="8264525" y="2239963"/>
            <a:ext cx="866775" cy="215900"/>
          </a:xfrm>
          <a:prstGeom prst="line">
            <a:avLst/>
          </a:prstGeom>
          <a:noFill/>
          <a:ln w="57150">
            <a:solidFill>
              <a:srgbClr val="C00000"/>
            </a:solidFill>
            <a:prstDash val="sysDot"/>
            <a:round/>
            <a:headEnd/>
            <a:tailEnd/>
          </a:ln>
          <a:effectLst/>
        </p:spPr>
        <p:txBody>
          <a:bodyPr>
            <a:spAutoFit/>
          </a:bodyPr>
          <a:lstStyle/>
          <a:p>
            <a:endParaRPr lang="en-US" dirty="0"/>
          </a:p>
        </p:txBody>
      </p:sp>
      <p:sp>
        <p:nvSpPr>
          <p:cNvPr id="696355" name="Freeform 35"/>
          <p:cNvSpPr>
            <a:spLocks/>
          </p:cNvSpPr>
          <p:nvPr/>
        </p:nvSpPr>
        <p:spPr bwMode="auto">
          <a:xfrm>
            <a:off x="952500" y="2473325"/>
            <a:ext cx="7251700" cy="3154363"/>
          </a:xfrm>
          <a:custGeom>
            <a:avLst/>
            <a:gdLst/>
            <a:ahLst/>
            <a:cxnLst>
              <a:cxn ang="0">
                <a:pos x="0" y="2202"/>
              </a:cxn>
              <a:cxn ang="0">
                <a:pos x="153" y="2193"/>
              </a:cxn>
              <a:cxn ang="0">
                <a:pos x="453" y="2167"/>
              </a:cxn>
              <a:cxn ang="0">
                <a:pos x="771" y="2167"/>
              </a:cxn>
              <a:cxn ang="0">
                <a:pos x="952" y="2167"/>
              </a:cxn>
              <a:cxn ang="0">
                <a:pos x="1179" y="2122"/>
              </a:cxn>
              <a:cxn ang="0">
                <a:pos x="1406" y="2122"/>
              </a:cxn>
              <a:cxn ang="0">
                <a:pos x="1587" y="2122"/>
              </a:cxn>
              <a:cxn ang="0">
                <a:pos x="1814" y="2076"/>
              </a:cxn>
              <a:cxn ang="0">
                <a:pos x="2041" y="2076"/>
              </a:cxn>
              <a:cxn ang="0">
                <a:pos x="2268" y="2031"/>
              </a:cxn>
              <a:cxn ang="0">
                <a:pos x="2495" y="1986"/>
              </a:cxn>
              <a:cxn ang="0">
                <a:pos x="2721" y="1940"/>
              </a:cxn>
              <a:cxn ang="0">
                <a:pos x="2903" y="1895"/>
              </a:cxn>
              <a:cxn ang="0">
                <a:pos x="3084" y="1849"/>
              </a:cxn>
              <a:cxn ang="0">
                <a:pos x="3220" y="1804"/>
              </a:cxn>
              <a:cxn ang="0">
                <a:pos x="3447" y="1623"/>
              </a:cxn>
              <a:cxn ang="0">
                <a:pos x="3629" y="1396"/>
              </a:cxn>
              <a:cxn ang="0">
                <a:pos x="3810" y="1169"/>
              </a:cxn>
              <a:cxn ang="0">
                <a:pos x="3991" y="897"/>
              </a:cxn>
              <a:cxn ang="0">
                <a:pos x="4127" y="715"/>
              </a:cxn>
              <a:cxn ang="0">
                <a:pos x="4218" y="579"/>
              </a:cxn>
              <a:cxn ang="0">
                <a:pos x="4400" y="353"/>
              </a:cxn>
              <a:cxn ang="0">
                <a:pos x="4540" y="203"/>
              </a:cxn>
              <a:cxn ang="0">
                <a:pos x="4625" y="101"/>
              </a:cxn>
              <a:cxn ang="0">
                <a:pos x="4718" y="25"/>
              </a:cxn>
              <a:cxn ang="0">
                <a:pos x="4803" y="0"/>
              </a:cxn>
            </a:cxnLst>
            <a:rect l="0" t="0" r="r" b="b"/>
            <a:pathLst>
              <a:path w="4803" h="2202">
                <a:moveTo>
                  <a:pt x="0" y="2202"/>
                </a:moveTo>
                <a:cubicBezTo>
                  <a:pt x="65" y="2179"/>
                  <a:pt x="16" y="2193"/>
                  <a:pt x="153" y="2193"/>
                </a:cubicBezTo>
                <a:lnTo>
                  <a:pt x="453" y="2167"/>
                </a:lnTo>
                <a:lnTo>
                  <a:pt x="771" y="2167"/>
                </a:lnTo>
                <a:lnTo>
                  <a:pt x="952" y="2167"/>
                </a:lnTo>
                <a:lnTo>
                  <a:pt x="1179" y="2122"/>
                </a:lnTo>
                <a:lnTo>
                  <a:pt x="1406" y="2122"/>
                </a:lnTo>
                <a:lnTo>
                  <a:pt x="1587" y="2122"/>
                </a:lnTo>
                <a:lnTo>
                  <a:pt x="1814" y="2076"/>
                </a:lnTo>
                <a:lnTo>
                  <a:pt x="2041" y="2076"/>
                </a:lnTo>
                <a:lnTo>
                  <a:pt x="2268" y="2031"/>
                </a:lnTo>
                <a:lnTo>
                  <a:pt x="2495" y="1986"/>
                </a:lnTo>
                <a:lnTo>
                  <a:pt x="2721" y="1940"/>
                </a:lnTo>
                <a:lnTo>
                  <a:pt x="2903" y="1895"/>
                </a:lnTo>
                <a:lnTo>
                  <a:pt x="3084" y="1849"/>
                </a:lnTo>
                <a:lnTo>
                  <a:pt x="3220" y="1804"/>
                </a:lnTo>
                <a:lnTo>
                  <a:pt x="3447" y="1623"/>
                </a:lnTo>
                <a:lnTo>
                  <a:pt x="3629" y="1396"/>
                </a:lnTo>
                <a:lnTo>
                  <a:pt x="3810" y="1169"/>
                </a:lnTo>
                <a:lnTo>
                  <a:pt x="3991" y="897"/>
                </a:lnTo>
                <a:lnTo>
                  <a:pt x="4127" y="715"/>
                </a:lnTo>
                <a:lnTo>
                  <a:pt x="4218" y="579"/>
                </a:lnTo>
                <a:lnTo>
                  <a:pt x="4400" y="353"/>
                </a:lnTo>
                <a:lnTo>
                  <a:pt x="4540" y="203"/>
                </a:lnTo>
                <a:lnTo>
                  <a:pt x="4625" y="101"/>
                </a:lnTo>
                <a:lnTo>
                  <a:pt x="4718" y="25"/>
                </a:lnTo>
                <a:lnTo>
                  <a:pt x="4803" y="0"/>
                </a:lnTo>
              </a:path>
            </a:pathLst>
          </a:custGeom>
          <a:noFill/>
          <a:ln w="76200" cmpd="sng">
            <a:solidFill>
              <a:srgbClr val="CC3300"/>
            </a:solidFill>
            <a:round/>
            <a:headEnd/>
            <a:tailEnd/>
          </a:ln>
          <a:effectLst/>
        </p:spPr>
        <p:txBody>
          <a:bodyPr/>
          <a:lstStyle/>
          <a:p>
            <a:endParaRPr lang="en-US" dirty="0"/>
          </a:p>
        </p:txBody>
      </p:sp>
      <p:sp>
        <p:nvSpPr>
          <p:cNvPr id="696356" name="Text Box 36"/>
          <p:cNvSpPr txBox="1">
            <a:spLocks noChangeArrowheads="1"/>
          </p:cNvSpPr>
          <p:nvPr/>
        </p:nvSpPr>
        <p:spPr bwMode="auto">
          <a:xfrm>
            <a:off x="7977227" y="5508625"/>
            <a:ext cx="1255713" cy="641350"/>
          </a:xfrm>
          <a:prstGeom prst="rect">
            <a:avLst/>
          </a:prstGeom>
          <a:noFill/>
          <a:ln w="9525">
            <a:noFill/>
            <a:miter lim="800000"/>
            <a:headEnd/>
            <a:tailEnd/>
          </a:ln>
          <a:effectLst/>
        </p:spPr>
        <p:txBody>
          <a:bodyPr>
            <a:spAutoFit/>
          </a:bodyPr>
          <a:lstStyle/>
          <a:p>
            <a:pPr algn="r" eaLnBrk="0" hangingPunct="0">
              <a:spcBef>
                <a:spcPct val="50000"/>
              </a:spcBef>
            </a:pPr>
            <a:r>
              <a:rPr lang="de-DE" sz="1800" b="1">
                <a:effectLst>
                  <a:outerShdw blurRad="38100" dist="38100" dir="2700000" algn="tl">
                    <a:srgbClr val="C0C0C0"/>
                  </a:outerShdw>
                </a:effectLst>
              </a:rPr>
              <a:t>Industrial Countries</a:t>
            </a:r>
          </a:p>
        </p:txBody>
      </p:sp>
      <p:sp>
        <p:nvSpPr>
          <p:cNvPr id="696357" name="Text Box 37"/>
          <p:cNvSpPr txBox="1">
            <a:spLocks noChangeArrowheads="1"/>
          </p:cNvSpPr>
          <p:nvPr/>
        </p:nvSpPr>
        <p:spPr bwMode="auto">
          <a:xfrm>
            <a:off x="7653338" y="4025900"/>
            <a:ext cx="1476375" cy="641350"/>
          </a:xfrm>
          <a:prstGeom prst="rect">
            <a:avLst/>
          </a:prstGeom>
          <a:noFill/>
          <a:ln w="9525">
            <a:noFill/>
            <a:miter lim="800000"/>
            <a:headEnd/>
            <a:tailEnd/>
          </a:ln>
          <a:effectLst/>
        </p:spPr>
        <p:txBody>
          <a:bodyPr>
            <a:spAutoFit/>
          </a:bodyPr>
          <a:lstStyle/>
          <a:p>
            <a:pPr algn="r" eaLnBrk="0" hangingPunct="0">
              <a:spcBef>
                <a:spcPct val="50000"/>
              </a:spcBef>
            </a:pPr>
            <a:r>
              <a:rPr lang="de-DE" sz="1800" b="1">
                <a:effectLst>
                  <a:outerShdw blurRad="38100" dist="38100" dir="2700000" algn="tl">
                    <a:srgbClr val="C0C0C0"/>
                  </a:outerShdw>
                </a:effectLst>
              </a:rPr>
              <a:t>Developing World</a:t>
            </a:r>
          </a:p>
        </p:txBody>
      </p:sp>
      <p:grpSp>
        <p:nvGrpSpPr>
          <p:cNvPr id="7" name="Group 38"/>
          <p:cNvGrpSpPr>
            <a:grpSpLocks/>
          </p:cNvGrpSpPr>
          <p:nvPr/>
        </p:nvGrpSpPr>
        <p:grpSpPr bwMode="auto">
          <a:xfrm>
            <a:off x="7005638" y="2425700"/>
            <a:ext cx="1223962" cy="1239838"/>
            <a:chOff x="4268" y="1570"/>
            <a:chExt cx="925" cy="1008"/>
          </a:xfrm>
        </p:grpSpPr>
        <p:sp>
          <p:nvSpPr>
            <p:cNvPr id="696359" name="Line 39"/>
            <p:cNvSpPr>
              <a:spLocks noChangeShapeType="1"/>
            </p:cNvSpPr>
            <p:nvPr/>
          </p:nvSpPr>
          <p:spPr bwMode="auto">
            <a:xfrm flipH="1" flipV="1">
              <a:off x="4268" y="2578"/>
              <a:ext cx="925" cy="0"/>
            </a:xfrm>
            <a:prstGeom prst="line">
              <a:avLst/>
            </a:prstGeom>
            <a:noFill/>
            <a:ln w="19050">
              <a:solidFill>
                <a:schemeClr val="bg1"/>
              </a:solidFill>
              <a:round/>
              <a:headEnd/>
              <a:tailEnd type="triangle" w="med" len="med"/>
            </a:ln>
            <a:effectLst/>
          </p:spPr>
          <p:txBody>
            <a:bodyPr>
              <a:spAutoFit/>
            </a:bodyPr>
            <a:lstStyle/>
            <a:p>
              <a:endParaRPr lang="en-US" dirty="0"/>
            </a:p>
          </p:txBody>
        </p:sp>
        <p:sp>
          <p:nvSpPr>
            <p:cNvPr id="696360" name="Line 40"/>
            <p:cNvSpPr>
              <a:spLocks noChangeShapeType="1"/>
            </p:cNvSpPr>
            <p:nvPr/>
          </p:nvSpPr>
          <p:spPr bwMode="auto">
            <a:xfrm flipV="1">
              <a:off x="5193" y="1570"/>
              <a:ext cx="0" cy="998"/>
            </a:xfrm>
            <a:prstGeom prst="line">
              <a:avLst/>
            </a:prstGeom>
            <a:noFill/>
            <a:ln w="19050">
              <a:solidFill>
                <a:schemeClr val="bg1"/>
              </a:solidFill>
              <a:round/>
              <a:headEnd/>
              <a:tailEnd type="triangle" w="med" len="med"/>
            </a:ln>
            <a:effectLst/>
          </p:spPr>
          <p:txBody>
            <a:bodyPr>
              <a:spAutoFit/>
            </a:bodyPr>
            <a:lstStyle/>
            <a:p>
              <a:endParaRPr lang="en-US" dirty="0"/>
            </a:p>
          </p:txBody>
        </p:sp>
      </p:grpSp>
      <p:sp>
        <p:nvSpPr>
          <p:cNvPr id="696361" name="Oval 41"/>
          <p:cNvSpPr>
            <a:spLocks noChangeArrowheads="1"/>
          </p:cNvSpPr>
          <p:nvPr/>
        </p:nvSpPr>
        <p:spPr bwMode="auto">
          <a:xfrm>
            <a:off x="6862763" y="3519488"/>
            <a:ext cx="288925" cy="287337"/>
          </a:xfrm>
          <a:prstGeom prst="ellipse">
            <a:avLst/>
          </a:prstGeom>
          <a:solidFill>
            <a:srgbClr val="FF3300"/>
          </a:solidFill>
          <a:ln w="9525">
            <a:solidFill>
              <a:schemeClr val="bg1"/>
            </a:solidFill>
            <a:round/>
            <a:headEnd/>
            <a:tailEnd/>
          </a:ln>
          <a:effectLst/>
        </p:spPr>
        <p:txBody>
          <a:bodyPr wrap="none" anchor="ctr">
            <a:spAutoFit/>
          </a:bodyPr>
          <a:lstStyle/>
          <a:p>
            <a:endParaRPr lang="en-US" dirty="0"/>
          </a:p>
        </p:txBody>
      </p:sp>
      <p:sp>
        <p:nvSpPr>
          <p:cNvPr id="696362" name="Text Box 42"/>
          <p:cNvSpPr txBox="1">
            <a:spLocks noChangeArrowheads="1"/>
          </p:cNvSpPr>
          <p:nvPr/>
        </p:nvSpPr>
        <p:spPr bwMode="auto">
          <a:xfrm>
            <a:off x="8589963" y="1995488"/>
            <a:ext cx="360362" cy="457200"/>
          </a:xfrm>
          <a:prstGeom prst="rect">
            <a:avLst/>
          </a:prstGeom>
          <a:noFill/>
          <a:ln w="9525">
            <a:noFill/>
            <a:miter lim="800000"/>
            <a:headEnd/>
            <a:tailEnd/>
          </a:ln>
          <a:effectLst/>
        </p:spPr>
        <p:txBody>
          <a:bodyPr>
            <a:spAutoFit/>
          </a:bodyPr>
          <a:lstStyle/>
          <a:p>
            <a:pPr eaLnBrk="0" hangingPunct="0">
              <a:spcBef>
                <a:spcPct val="50000"/>
              </a:spcBef>
            </a:pPr>
            <a:r>
              <a:rPr lang="de-DE" b="1"/>
              <a:t>?</a:t>
            </a:r>
          </a:p>
        </p:txBody>
      </p:sp>
      <p:sp>
        <p:nvSpPr>
          <p:cNvPr id="696363" name="Text Box 43"/>
          <p:cNvSpPr txBox="1">
            <a:spLocks noChangeArrowheads="1"/>
          </p:cNvSpPr>
          <p:nvPr/>
        </p:nvSpPr>
        <p:spPr bwMode="auto">
          <a:xfrm>
            <a:off x="1403350" y="4800600"/>
            <a:ext cx="3744913" cy="457200"/>
          </a:xfrm>
          <a:prstGeom prst="rect">
            <a:avLst/>
          </a:prstGeom>
          <a:noFill/>
          <a:ln w="9525">
            <a:noFill/>
            <a:miter lim="800000"/>
            <a:headEnd/>
            <a:tailEnd/>
          </a:ln>
          <a:effectLst/>
        </p:spPr>
        <p:txBody>
          <a:bodyPr>
            <a:spAutoFit/>
          </a:bodyPr>
          <a:lstStyle/>
          <a:p>
            <a:pPr eaLnBrk="0" hangingPunct="0">
              <a:spcBef>
                <a:spcPct val="50000"/>
              </a:spcBef>
            </a:pPr>
            <a:r>
              <a:rPr lang="de-DE" b="1">
                <a:effectLst>
                  <a:outerShdw blurRad="38100" dist="38100" dir="2700000" algn="tl">
                    <a:srgbClr val="C0C0C0"/>
                  </a:outerShdw>
                </a:effectLst>
                <a:cs typeface="Arial" charset="0"/>
              </a:rPr>
              <a:t>Population increase</a:t>
            </a:r>
          </a:p>
        </p:txBody>
      </p:sp>
      <p:sp>
        <p:nvSpPr>
          <p:cNvPr id="696364" name="Freeform 44"/>
          <p:cNvSpPr>
            <a:spLocks/>
          </p:cNvSpPr>
          <p:nvPr/>
        </p:nvSpPr>
        <p:spPr bwMode="auto">
          <a:xfrm flipV="1">
            <a:off x="946150" y="1849438"/>
            <a:ext cx="7251700" cy="3130550"/>
          </a:xfrm>
          <a:custGeom>
            <a:avLst/>
            <a:gdLst/>
            <a:ahLst/>
            <a:cxnLst>
              <a:cxn ang="0">
                <a:pos x="0" y="2202"/>
              </a:cxn>
              <a:cxn ang="0">
                <a:pos x="153" y="2193"/>
              </a:cxn>
              <a:cxn ang="0">
                <a:pos x="453" y="2167"/>
              </a:cxn>
              <a:cxn ang="0">
                <a:pos x="771" y="2167"/>
              </a:cxn>
              <a:cxn ang="0">
                <a:pos x="952" y="2167"/>
              </a:cxn>
              <a:cxn ang="0">
                <a:pos x="1179" y="2122"/>
              </a:cxn>
              <a:cxn ang="0">
                <a:pos x="1406" y="2122"/>
              </a:cxn>
              <a:cxn ang="0">
                <a:pos x="1587" y="2122"/>
              </a:cxn>
              <a:cxn ang="0">
                <a:pos x="1814" y="2076"/>
              </a:cxn>
              <a:cxn ang="0">
                <a:pos x="2041" y="2076"/>
              </a:cxn>
              <a:cxn ang="0">
                <a:pos x="2268" y="2031"/>
              </a:cxn>
              <a:cxn ang="0">
                <a:pos x="2495" y="1986"/>
              </a:cxn>
              <a:cxn ang="0">
                <a:pos x="2721" y="1940"/>
              </a:cxn>
              <a:cxn ang="0">
                <a:pos x="2903" y="1895"/>
              </a:cxn>
              <a:cxn ang="0">
                <a:pos x="3084" y="1849"/>
              </a:cxn>
              <a:cxn ang="0">
                <a:pos x="3220" y="1804"/>
              </a:cxn>
              <a:cxn ang="0">
                <a:pos x="3447" y="1623"/>
              </a:cxn>
              <a:cxn ang="0">
                <a:pos x="3629" y="1396"/>
              </a:cxn>
              <a:cxn ang="0">
                <a:pos x="3810" y="1169"/>
              </a:cxn>
              <a:cxn ang="0">
                <a:pos x="3991" y="897"/>
              </a:cxn>
              <a:cxn ang="0">
                <a:pos x="4127" y="715"/>
              </a:cxn>
              <a:cxn ang="0">
                <a:pos x="4218" y="579"/>
              </a:cxn>
              <a:cxn ang="0">
                <a:pos x="4400" y="353"/>
              </a:cxn>
              <a:cxn ang="0">
                <a:pos x="4540" y="203"/>
              </a:cxn>
              <a:cxn ang="0">
                <a:pos x="4625" y="101"/>
              </a:cxn>
              <a:cxn ang="0">
                <a:pos x="4718" y="25"/>
              </a:cxn>
              <a:cxn ang="0">
                <a:pos x="4803" y="0"/>
              </a:cxn>
            </a:cxnLst>
            <a:rect l="0" t="0" r="r" b="b"/>
            <a:pathLst>
              <a:path w="4803" h="2202">
                <a:moveTo>
                  <a:pt x="0" y="2202"/>
                </a:moveTo>
                <a:cubicBezTo>
                  <a:pt x="65" y="2179"/>
                  <a:pt x="16" y="2193"/>
                  <a:pt x="153" y="2193"/>
                </a:cubicBezTo>
                <a:lnTo>
                  <a:pt x="453" y="2167"/>
                </a:lnTo>
                <a:lnTo>
                  <a:pt x="771" y="2167"/>
                </a:lnTo>
                <a:lnTo>
                  <a:pt x="952" y="2167"/>
                </a:lnTo>
                <a:lnTo>
                  <a:pt x="1179" y="2122"/>
                </a:lnTo>
                <a:lnTo>
                  <a:pt x="1406" y="2122"/>
                </a:lnTo>
                <a:lnTo>
                  <a:pt x="1587" y="2122"/>
                </a:lnTo>
                <a:lnTo>
                  <a:pt x="1814" y="2076"/>
                </a:lnTo>
                <a:lnTo>
                  <a:pt x="2041" y="2076"/>
                </a:lnTo>
                <a:lnTo>
                  <a:pt x="2268" y="2031"/>
                </a:lnTo>
                <a:lnTo>
                  <a:pt x="2495" y="1986"/>
                </a:lnTo>
                <a:lnTo>
                  <a:pt x="2721" y="1940"/>
                </a:lnTo>
                <a:lnTo>
                  <a:pt x="2903" y="1895"/>
                </a:lnTo>
                <a:lnTo>
                  <a:pt x="3084" y="1849"/>
                </a:lnTo>
                <a:lnTo>
                  <a:pt x="3220" y="1804"/>
                </a:lnTo>
                <a:lnTo>
                  <a:pt x="3447" y="1623"/>
                </a:lnTo>
                <a:lnTo>
                  <a:pt x="3629" y="1396"/>
                </a:lnTo>
                <a:lnTo>
                  <a:pt x="3810" y="1169"/>
                </a:lnTo>
                <a:lnTo>
                  <a:pt x="3991" y="897"/>
                </a:lnTo>
                <a:lnTo>
                  <a:pt x="4127" y="715"/>
                </a:lnTo>
                <a:lnTo>
                  <a:pt x="4218" y="579"/>
                </a:lnTo>
                <a:lnTo>
                  <a:pt x="4400" y="353"/>
                </a:lnTo>
                <a:lnTo>
                  <a:pt x="4540" y="203"/>
                </a:lnTo>
                <a:lnTo>
                  <a:pt x="4625" y="101"/>
                </a:lnTo>
                <a:lnTo>
                  <a:pt x="4718" y="25"/>
                </a:lnTo>
                <a:lnTo>
                  <a:pt x="4803" y="0"/>
                </a:lnTo>
              </a:path>
            </a:pathLst>
          </a:custGeom>
          <a:noFill/>
          <a:ln w="76200" cap="flat" cmpd="sng">
            <a:solidFill>
              <a:srgbClr val="0033CC"/>
            </a:solidFill>
            <a:prstDash val="sysDot"/>
            <a:round/>
            <a:headEnd/>
            <a:tailEnd/>
          </a:ln>
          <a:effectLst/>
        </p:spPr>
        <p:txBody>
          <a:bodyPr/>
          <a:lstStyle/>
          <a:p>
            <a:endParaRPr lang="en-US" dirty="0"/>
          </a:p>
        </p:txBody>
      </p:sp>
      <p:sp>
        <p:nvSpPr>
          <p:cNvPr id="696365" name="Text Box 45"/>
          <p:cNvSpPr txBox="1">
            <a:spLocks noChangeArrowheads="1"/>
          </p:cNvSpPr>
          <p:nvPr/>
        </p:nvSpPr>
        <p:spPr bwMode="auto">
          <a:xfrm>
            <a:off x="1403350" y="2424113"/>
            <a:ext cx="3600450" cy="457200"/>
          </a:xfrm>
          <a:prstGeom prst="rect">
            <a:avLst/>
          </a:prstGeom>
          <a:noFill/>
          <a:ln w="9525">
            <a:noFill/>
            <a:miter lim="800000"/>
            <a:headEnd/>
            <a:tailEnd/>
          </a:ln>
          <a:effectLst/>
        </p:spPr>
        <p:txBody>
          <a:bodyPr>
            <a:spAutoFit/>
          </a:bodyPr>
          <a:lstStyle/>
          <a:p>
            <a:pPr eaLnBrk="0" hangingPunct="0">
              <a:spcBef>
                <a:spcPct val="50000"/>
              </a:spcBef>
            </a:pPr>
            <a:r>
              <a:rPr lang="de-DE" b="1">
                <a:effectLst>
                  <a:outerShdw blurRad="38100" dist="38100" dir="2700000" algn="tl">
                    <a:srgbClr val="C0C0C0"/>
                  </a:outerShdw>
                </a:effectLst>
                <a:cs typeface="Arial" charset="0"/>
              </a:rPr>
              <a:t>Water per Capita</a:t>
            </a:r>
          </a:p>
        </p:txBody>
      </p:sp>
      <p:sp>
        <p:nvSpPr>
          <p:cNvPr id="696366" name="Text Box 46"/>
          <p:cNvSpPr txBox="1">
            <a:spLocks noChangeArrowheads="1"/>
          </p:cNvSpPr>
          <p:nvPr/>
        </p:nvSpPr>
        <p:spPr bwMode="auto">
          <a:xfrm>
            <a:off x="7524750" y="2865438"/>
            <a:ext cx="1619250" cy="701675"/>
          </a:xfrm>
          <a:prstGeom prst="rect">
            <a:avLst/>
          </a:prstGeom>
          <a:noFill/>
          <a:ln w="9525">
            <a:noFill/>
            <a:miter lim="800000"/>
            <a:headEnd/>
            <a:tailEnd/>
          </a:ln>
          <a:effectLst/>
        </p:spPr>
        <p:txBody>
          <a:bodyPr>
            <a:spAutoFit/>
          </a:bodyPr>
          <a:lstStyle/>
          <a:p>
            <a:pPr algn="ctr" eaLnBrk="0" hangingPunct="0">
              <a:spcBef>
                <a:spcPct val="50000"/>
              </a:spcBef>
            </a:pPr>
            <a:r>
              <a:rPr lang="de-DE" sz="2000" b="1"/>
              <a:t>3 Billion People</a:t>
            </a:r>
          </a:p>
        </p:txBody>
      </p:sp>
      <p:sp>
        <p:nvSpPr>
          <p:cNvPr id="47" name="TextBox 46"/>
          <p:cNvSpPr txBox="1"/>
          <p:nvPr/>
        </p:nvSpPr>
        <p:spPr>
          <a:xfrm>
            <a:off x="304800" y="76200"/>
            <a:ext cx="8458200" cy="646331"/>
          </a:xfrm>
          <a:prstGeom prst="rect">
            <a:avLst/>
          </a:prstGeom>
          <a:noFill/>
        </p:spPr>
        <p:txBody>
          <a:bodyPr wrap="square" rtlCol="0">
            <a:spAutoFit/>
          </a:bodyPr>
          <a:lstStyle/>
          <a:p>
            <a:pPr algn="ctr"/>
            <a:r>
              <a:rPr lang="en-US" sz="3600" b="1" dirty="0" smtClean="0">
                <a:solidFill>
                  <a:srgbClr val="FF0000"/>
                </a:solidFill>
                <a:latin typeface="Comic Sans MS" pitchFamily="66" charset="0"/>
              </a:rPr>
              <a:t>Population Trends vs. Water/Capita</a:t>
            </a:r>
            <a:endParaRPr lang="en-US" sz="3600" b="1" dirty="0">
              <a:solidFill>
                <a:srgbClr val="FF0000"/>
              </a:solidFill>
              <a:latin typeface="Comic Sans MS" pitchFamily="66" charset="0"/>
            </a:endParaRPr>
          </a:p>
        </p:txBody>
      </p:sp>
    </p:spTree>
    <p:extLst>
      <p:ext uri="{BB962C8B-B14F-4D97-AF65-F5344CB8AC3E}">
        <p14:creationId xmlns:p14="http://schemas.microsoft.com/office/powerpoint/2010/main" val="954676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96363"/>
                                        </p:tgtEl>
                                        <p:attrNameLst>
                                          <p:attrName>style.visibility</p:attrName>
                                        </p:attrNameLst>
                                      </p:cBhvr>
                                      <p:to>
                                        <p:strVal val="visible"/>
                                      </p:to>
                                    </p:set>
                                    <p:animEffect transition="in" filter="wipe(left)">
                                      <p:cBhvr>
                                        <p:cTn id="11" dur="500"/>
                                        <p:tgtEl>
                                          <p:spTgt spid="696363"/>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96355"/>
                                        </p:tgtEl>
                                        <p:attrNameLst>
                                          <p:attrName>style.visibility</p:attrName>
                                        </p:attrNameLst>
                                      </p:cBhvr>
                                      <p:to>
                                        <p:strVal val="visible"/>
                                      </p:to>
                                    </p:set>
                                    <p:animEffect transition="in" filter="wipe(left)">
                                      <p:cBhvr>
                                        <p:cTn id="15" dur="2000"/>
                                        <p:tgtEl>
                                          <p:spTgt spid="696355"/>
                                        </p:tgtEl>
                                      </p:cBhvr>
                                    </p:animEffect>
                                  </p:childTnLst>
                                </p:cTn>
                              </p:par>
                            </p:childTnLst>
                          </p:cTn>
                        </p:par>
                        <p:par>
                          <p:cTn id="16" fill="hold">
                            <p:stCondLst>
                              <p:cond delay="3000"/>
                            </p:stCondLst>
                            <p:childTnLst>
                              <p:par>
                                <p:cTn id="17" presetID="22" presetClass="entr" presetSubtype="4" fill="hold" grpId="0" nodeType="afterEffect">
                                  <p:stCondLst>
                                    <p:cond delay="0"/>
                                  </p:stCondLst>
                                  <p:childTnLst>
                                    <p:set>
                                      <p:cBhvr>
                                        <p:cTn id="18" dur="1" fill="hold">
                                          <p:stCondLst>
                                            <p:cond delay="0"/>
                                          </p:stCondLst>
                                        </p:cTn>
                                        <p:tgtEl>
                                          <p:spTgt spid="696353"/>
                                        </p:tgtEl>
                                        <p:attrNameLst>
                                          <p:attrName>style.visibility</p:attrName>
                                        </p:attrNameLst>
                                      </p:cBhvr>
                                      <p:to>
                                        <p:strVal val="visible"/>
                                      </p:to>
                                    </p:set>
                                    <p:animEffect transition="in" filter="wipe(down)">
                                      <p:cBhvr>
                                        <p:cTn id="19" dur="2000"/>
                                        <p:tgtEl>
                                          <p:spTgt spid="696353"/>
                                        </p:tgtEl>
                                      </p:cBhvr>
                                    </p:animEffect>
                                  </p:childTnLst>
                                </p:cTn>
                              </p:par>
                            </p:childTnLst>
                          </p:cTn>
                        </p:par>
                        <p:par>
                          <p:cTn id="20" fill="hold">
                            <p:stCondLst>
                              <p:cond delay="5000"/>
                            </p:stCondLst>
                            <p:childTnLst>
                              <p:par>
                                <p:cTn id="21" presetID="23" presetClass="entr" presetSubtype="16" fill="hold" grpId="0" nodeType="afterEffect">
                                  <p:stCondLst>
                                    <p:cond delay="0"/>
                                  </p:stCondLst>
                                  <p:childTnLst>
                                    <p:set>
                                      <p:cBhvr>
                                        <p:cTn id="22" dur="1" fill="hold">
                                          <p:stCondLst>
                                            <p:cond delay="0"/>
                                          </p:stCondLst>
                                        </p:cTn>
                                        <p:tgtEl>
                                          <p:spTgt spid="696361"/>
                                        </p:tgtEl>
                                        <p:attrNameLst>
                                          <p:attrName>style.visibility</p:attrName>
                                        </p:attrNameLst>
                                      </p:cBhvr>
                                      <p:to>
                                        <p:strVal val="visible"/>
                                      </p:to>
                                    </p:set>
                                    <p:anim calcmode="lin" valueType="num">
                                      <p:cBhvr>
                                        <p:cTn id="23" dur="500" fill="hold"/>
                                        <p:tgtEl>
                                          <p:spTgt spid="696361"/>
                                        </p:tgtEl>
                                        <p:attrNameLst>
                                          <p:attrName>ppt_w</p:attrName>
                                        </p:attrNameLst>
                                      </p:cBhvr>
                                      <p:tavLst>
                                        <p:tav tm="0">
                                          <p:val>
                                            <p:fltVal val="0"/>
                                          </p:val>
                                        </p:tav>
                                        <p:tav tm="100000">
                                          <p:val>
                                            <p:strVal val="#ppt_w"/>
                                          </p:val>
                                        </p:tav>
                                      </p:tavLst>
                                    </p:anim>
                                    <p:anim calcmode="lin" valueType="num">
                                      <p:cBhvr>
                                        <p:cTn id="24" dur="500" fill="hold"/>
                                        <p:tgtEl>
                                          <p:spTgt spid="696361"/>
                                        </p:tgtEl>
                                        <p:attrNameLst>
                                          <p:attrName>ppt_h</p:attrName>
                                        </p:attrNameLst>
                                      </p:cBhvr>
                                      <p:tavLst>
                                        <p:tav tm="0">
                                          <p:val>
                                            <p:fltVal val="0"/>
                                          </p:val>
                                        </p:tav>
                                        <p:tav tm="100000">
                                          <p:val>
                                            <p:strVal val="#ppt_h"/>
                                          </p:val>
                                        </p:tav>
                                      </p:tavLst>
                                    </p:anim>
                                  </p:childTnLst>
                                </p:cTn>
                              </p:par>
                            </p:childTnLst>
                          </p:cTn>
                        </p:par>
                        <p:par>
                          <p:cTn id="25" fill="hold">
                            <p:stCondLst>
                              <p:cond delay="5500"/>
                            </p:stCondLst>
                            <p:childTnLst>
                              <p:par>
                                <p:cTn id="26" presetID="22" presetClass="entr" presetSubtype="4"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par>
                          <p:cTn id="29" fill="hold">
                            <p:stCondLst>
                              <p:cond delay="6000"/>
                            </p:stCondLst>
                            <p:childTnLst>
                              <p:par>
                                <p:cTn id="30" presetID="23" presetClass="entr" presetSubtype="16" fill="hold" grpId="0" nodeType="afterEffect">
                                  <p:stCondLst>
                                    <p:cond delay="0"/>
                                  </p:stCondLst>
                                  <p:childTnLst>
                                    <p:set>
                                      <p:cBhvr>
                                        <p:cTn id="31" dur="1" fill="hold">
                                          <p:stCondLst>
                                            <p:cond delay="0"/>
                                          </p:stCondLst>
                                        </p:cTn>
                                        <p:tgtEl>
                                          <p:spTgt spid="696366"/>
                                        </p:tgtEl>
                                        <p:attrNameLst>
                                          <p:attrName>style.visibility</p:attrName>
                                        </p:attrNameLst>
                                      </p:cBhvr>
                                      <p:to>
                                        <p:strVal val="visible"/>
                                      </p:to>
                                    </p:set>
                                    <p:anim calcmode="lin" valueType="num">
                                      <p:cBhvr>
                                        <p:cTn id="32" dur="500" fill="hold"/>
                                        <p:tgtEl>
                                          <p:spTgt spid="696366"/>
                                        </p:tgtEl>
                                        <p:attrNameLst>
                                          <p:attrName>ppt_w</p:attrName>
                                        </p:attrNameLst>
                                      </p:cBhvr>
                                      <p:tavLst>
                                        <p:tav tm="0">
                                          <p:val>
                                            <p:fltVal val="0"/>
                                          </p:val>
                                        </p:tav>
                                        <p:tav tm="100000">
                                          <p:val>
                                            <p:strVal val="#ppt_w"/>
                                          </p:val>
                                        </p:tav>
                                      </p:tavLst>
                                    </p:anim>
                                    <p:anim calcmode="lin" valueType="num">
                                      <p:cBhvr>
                                        <p:cTn id="33" dur="500" fill="hold"/>
                                        <p:tgtEl>
                                          <p:spTgt spid="696366"/>
                                        </p:tgtEl>
                                        <p:attrNameLst>
                                          <p:attrName>ppt_h</p:attrName>
                                        </p:attrNameLst>
                                      </p:cBhvr>
                                      <p:tavLst>
                                        <p:tav tm="0">
                                          <p:val>
                                            <p:fltVal val="0"/>
                                          </p:val>
                                        </p:tav>
                                        <p:tav tm="100000">
                                          <p:val>
                                            <p:strVal val="#ppt_h"/>
                                          </p:val>
                                        </p:tav>
                                      </p:tavLst>
                                    </p:anim>
                                  </p:childTnLst>
                                </p:cTn>
                              </p:par>
                            </p:childTnLst>
                          </p:cTn>
                        </p:par>
                        <p:par>
                          <p:cTn id="34" fill="hold">
                            <p:stCondLst>
                              <p:cond delay="6500"/>
                            </p:stCondLst>
                            <p:childTnLst>
                              <p:par>
                                <p:cTn id="35" presetID="22" presetClass="entr" presetSubtype="8" fill="hold" grpId="0" nodeType="afterEffect">
                                  <p:stCondLst>
                                    <p:cond delay="0"/>
                                  </p:stCondLst>
                                  <p:childTnLst>
                                    <p:set>
                                      <p:cBhvr>
                                        <p:cTn id="36" dur="1" fill="hold">
                                          <p:stCondLst>
                                            <p:cond delay="0"/>
                                          </p:stCondLst>
                                        </p:cTn>
                                        <p:tgtEl>
                                          <p:spTgt spid="696354"/>
                                        </p:tgtEl>
                                        <p:attrNameLst>
                                          <p:attrName>style.visibility</p:attrName>
                                        </p:attrNameLst>
                                      </p:cBhvr>
                                      <p:to>
                                        <p:strVal val="visible"/>
                                      </p:to>
                                    </p:set>
                                    <p:animEffect transition="in" filter="wipe(left)">
                                      <p:cBhvr>
                                        <p:cTn id="37" dur="2000"/>
                                        <p:tgtEl>
                                          <p:spTgt spid="696354"/>
                                        </p:tgtEl>
                                      </p:cBhvr>
                                    </p:animEffect>
                                  </p:childTnLst>
                                </p:cTn>
                              </p:par>
                            </p:childTnLst>
                          </p:cTn>
                        </p:par>
                        <p:par>
                          <p:cTn id="38" fill="hold">
                            <p:stCondLst>
                              <p:cond delay="8500"/>
                            </p:stCondLst>
                            <p:childTnLst>
                              <p:par>
                                <p:cTn id="39" presetID="23" presetClass="entr" presetSubtype="16" fill="hold" grpId="0" nodeType="afterEffect">
                                  <p:stCondLst>
                                    <p:cond delay="0"/>
                                  </p:stCondLst>
                                  <p:childTnLst>
                                    <p:set>
                                      <p:cBhvr>
                                        <p:cTn id="40" dur="1" fill="hold">
                                          <p:stCondLst>
                                            <p:cond delay="0"/>
                                          </p:stCondLst>
                                        </p:cTn>
                                        <p:tgtEl>
                                          <p:spTgt spid="696362"/>
                                        </p:tgtEl>
                                        <p:attrNameLst>
                                          <p:attrName>style.visibility</p:attrName>
                                        </p:attrNameLst>
                                      </p:cBhvr>
                                      <p:to>
                                        <p:strVal val="visible"/>
                                      </p:to>
                                    </p:set>
                                    <p:anim calcmode="lin" valueType="num">
                                      <p:cBhvr>
                                        <p:cTn id="41" dur="500" fill="hold"/>
                                        <p:tgtEl>
                                          <p:spTgt spid="696362"/>
                                        </p:tgtEl>
                                        <p:attrNameLst>
                                          <p:attrName>ppt_w</p:attrName>
                                        </p:attrNameLst>
                                      </p:cBhvr>
                                      <p:tavLst>
                                        <p:tav tm="0">
                                          <p:val>
                                            <p:fltVal val="0"/>
                                          </p:val>
                                        </p:tav>
                                        <p:tav tm="100000">
                                          <p:val>
                                            <p:strVal val="#ppt_w"/>
                                          </p:val>
                                        </p:tav>
                                      </p:tavLst>
                                    </p:anim>
                                    <p:anim calcmode="lin" valueType="num">
                                      <p:cBhvr>
                                        <p:cTn id="42" dur="500" fill="hold"/>
                                        <p:tgtEl>
                                          <p:spTgt spid="696362"/>
                                        </p:tgtEl>
                                        <p:attrNameLst>
                                          <p:attrName>ppt_h</p:attrName>
                                        </p:attrNameLst>
                                      </p:cBhvr>
                                      <p:tavLst>
                                        <p:tav tm="0">
                                          <p:val>
                                            <p:fltVal val="0"/>
                                          </p:val>
                                        </p:tav>
                                        <p:tav tm="100000">
                                          <p:val>
                                            <p:strVal val="#ppt_h"/>
                                          </p:val>
                                        </p:tav>
                                      </p:tavLst>
                                    </p:anim>
                                  </p:childTnLst>
                                </p:cTn>
                              </p:par>
                            </p:childTnLst>
                          </p:cTn>
                        </p:par>
                        <p:par>
                          <p:cTn id="43" fill="hold">
                            <p:stCondLst>
                              <p:cond delay="9000"/>
                            </p:stCondLst>
                            <p:childTnLst>
                              <p:par>
                                <p:cTn id="44" presetID="22" presetClass="entr" presetSubtype="8" fill="hold" grpId="0" nodeType="afterEffect">
                                  <p:stCondLst>
                                    <p:cond delay="0"/>
                                  </p:stCondLst>
                                  <p:childTnLst>
                                    <p:set>
                                      <p:cBhvr>
                                        <p:cTn id="45" dur="1" fill="hold">
                                          <p:stCondLst>
                                            <p:cond delay="0"/>
                                          </p:stCondLst>
                                        </p:cTn>
                                        <p:tgtEl>
                                          <p:spTgt spid="696325"/>
                                        </p:tgtEl>
                                        <p:attrNameLst>
                                          <p:attrName>style.visibility</p:attrName>
                                        </p:attrNameLst>
                                      </p:cBhvr>
                                      <p:to>
                                        <p:strVal val="visible"/>
                                      </p:to>
                                    </p:set>
                                    <p:animEffect transition="in" filter="wipe(left)">
                                      <p:cBhvr>
                                        <p:cTn id="46" dur="2000"/>
                                        <p:tgtEl>
                                          <p:spTgt spid="696325"/>
                                        </p:tgtEl>
                                      </p:cBhvr>
                                    </p:animEffect>
                                  </p:childTnLst>
                                </p:cTn>
                              </p:par>
                            </p:childTnLst>
                          </p:cTn>
                        </p:par>
                        <p:par>
                          <p:cTn id="47" fill="hold">
                            <p:stCondLst>
                              <p:cond delay="11000"/>
                            </p:stCondLst>
                            <p:childTnLst>
                              <p:par>
                                <p:cTn id="48" presetID="22" presetClass="entr" presetSubtype="4" fill="hold" grpId="0" nodeType="afterEffect">
                                  <p:stCondLst>
                                    <p:cond delay="0"/>
                                  </p:stCondLst>
                                  <p:childTnLst>
                                    <p:set>
                                      <p:cBhvr>
                                        <p:cTn id="49" dur="1" fill="hold">
                                          <p:stCondLst>
                                            <p:cond delay="0"/>
                                          </p:stCondLst>
                                        </p:cTn>
                                        <p:tgtEl>
                                          <p:spTgt spid="696356"/>
                                        </p:tgtEl>
                                        <p:attrNameLst>
                                          <p:attrName>style.visibility</p:attrName>
                                        </p:attrNameLst>
                                      </p:cBhvr>
                                      <p:to>
                                        <p:strVal val="visible"/>
                                      </p:to>
                                    </p:set>
                                    <p:animEffect transition="in" filter="wipe(down)">
                                      <p:cBhvr>
                                        <p:cTn id="50" dur="500"/>
                                        <p:tgtEl>
                                          <p:spTgt spid="696356"/>
                                        </p:tgtEl>
                                      </p:cBhvr>
                                    </p:animEffect>
                                  </p:childTnLst>
                                </p:cTn>
                              </p:par>
                            </p:childTnLst>
                          </p:cTn>
                        </p:par>
                        <p:par>
                          <p:cTn id="51" fill="hold">
                            <p:stCondLst>
                              <p:cond delay="11500"/>
                            </p:stCondLst>
                            <p:childTnLst>
                              <p:par>
                                <p:cTn id="52" presetID="22" presetClass="entr" presetSubtype="8" fill="hold" grpId="0" nodeType="afterEffect">
                                  <p:stCondLst>
                                    <p:cond delay="0"/>
                                  </p:stCondLst>
                                  <p:childTnLst>
                                    <p:set>
                                      <p:cBhvr>
                                        <p:cTn id="53" dur="1" fill="hold">
                                          <p:stCondLst>
                                            <p:cond delay="0"/>
                                          </p:stCondLst>
                                        </p:cTn>
                                        <p:tgtEl>
                                          <p:spTgt spid="696324"/>
                                        </p:tgtEl>
                                        <p:attrNameLst>
                                          <p:attrName>style.visibility</p:attrName>
                                        </p:attrNameLst>
                                      </p:cBhvr>
                                      <p:to>
                                        <p:strVal val="visible"/>
                                      </p:to>
                                    </p:set>
                                    <p:animEffect transition="in" filter="wipe(left)">
                                      <p:cBhvr>
                                        <p:cTn id="54" dur="2000"/>
                                        <p:tgtEl>
                                          <p:spTgt spid="696324"/>
                                        </p:tgtEl>
                                      </p:cBhvr>
                                    </p:animEffect>
                                  </p:childTnLst>
                                </p:cTn>
                              </p:par>
                            </p:childTnLst>
                          </p:cTn>
                        </p:par>
                        <p:par>
                          <p:cTn id="55" fill="hold">
                            <p:stCondLst>
                              <p:cond delay="13500"/>
                            </p:stCondLst>
                            <p:childTnLst>
                              <p:par>
                                <p:cTn id="56" presetID="22" presetClass="entr" presetSubtype="8" fill="hold" grpId="0" nodeType="afterEffect">
                                  <p:stCondLst>
                                    <p:cond delay="0"/>
                                  </p:stCondLst>
                                  <p:childTnLst>
                                    <p:set>
                                      <p:cBhvr>
                                        <p:cTn id="57" dur="1" fill="hold">
                                          <p:stCondLst>
                                            <p:cond delay="0"/>
                                          </p:stCondLst>
                                        </p:cTn>
                                        <p:tgtEl>
                                          <p:spTgt spid="696357"/>
                                        </p:tgtEl>
                                        <p:attrNameLst>
                                          <p:attrName>style.visibility</p:attrName>
                                        </p:attrNameLst>
                                      </p:cBhvr>
                                      <p:to>
                                        <p:strVal val="visible"/>
                                      </p:to>
                                    </p:set>
                                    <p:animEffect transition="in" filter="wipe(left)">
                                      <p:cBhvr>
                                        <p:cTn id="58" dur="500"/>
                                        <p:tgtEl>
                                          <p:spTgt spid="696357"/>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696364"/>
                                        </p:tgtEl>
                                        <p:attrNameLst>
                                          <p:attrName>style.visibility</p:attrName>
                                        </p:attrNameLst>
                                      </p:cBhvr>
                                      <p:to>
                                        <p:strVal val="visible"/>
                                      </p:to>
                                    </p:set>
                                    <p:animEffect transition="in" filter="wipe(left)">
                                      <p:cBhvr>
                                        <p:cTn id="63" dur="2000"/>
                                        <p:tgtEl>
                                          <p:spTgt spid="696364"/>
                                        </p:tgtEl>
                                      </p:cBhvr>
                                    </p:animEffect>
                                  </p:childTnLst>
                                </p:cTn>
                              </p:par>
                              <p:par>
                                <p:cTn id="64" presetID="18" presetClass="entr" presetSubtype="3" fill="hold" grpId="0" nodeType="withEffect">
                                  <p:stCondLst>
                                    <p:cond delay="0"/>
                                  </p:stCondLst>
                                  <p:childTnLst>
                                    <p:set>
                                      <p:cBhvr>
                                        <p:cTn id="65" dur="1" fill="hold">
                                          <p:stCondLst>
                                            <p:cond delay="0"/>
                                          </p:stCondLst>
                                        </p:cTn>
                                        <p:tgtEl>
                                          <p:spTgt spid="696365"/>
                                        </p:tgtEl>
                                        <p:attrNameLst>
                                          <p:attrName>style.visibility</p:attrName>
                                        </p:attrNameLst>
                                      </p:cBhvr>
                                      <p:to>
                                        <p:strVal val="visible"/>
                                      </p:to>
                                    </p:set>
                                    <p:animEffect transition="in" filter="strips(upRight)">
                                      <p:cBhvr>
                                        <p:cTn id="66" dur="500"/>
                                        <p:tgtEl>
                                          <p:spTgt spid="696365"/>
                                        </p:tgtEl>
                                      </p:cBhvr>
                                    </p:animEffect>
                                  </p:childTnLst>
                                </p:cTn>
                              </p:par>
                            </p:childTnLst>
                          </p:cTn>
                        </p:par>
                        <p:par>
                          <p:cTn id="67" fill="hold">
                            <p:stCondLst>
                              <p:cond delay="2000"/>
                            </p:stCondLst>
                            <p:childTnLst>
                              <p:par>
                                <p:cTn id="68" presetID="22" presetClass="entr" presetSubtype="4" fill="hold" grpId="0" nodeType="afterEffect">
                                  <p:stCondLst>
                                    <p:cond delay="0"/>
                                  </p:stCondLst>
                                  <p:childTnLst>
                                    <p:set>
                                      <p:cBhvr>
                                        <p:cTn id="69" dur="1" fill="hold">
                                          <p:stCondLst>
                                            <p:cond delay="0"/>
                                          </p:stCondLst>
                                        </p:cTn>
                                        <p:tgtEl>
                                          <p:spTgt spid="696323"/>
                                        </p:tgtEl>
                                        <p:attrNameLst>
                                          <p:attrName>style.visibility</p:attrName>
                                        </p:attrNameLst>
                                      </p:cBhvr>
                                      <p:to>
                                        <p:strVal val="visible"/>
                                      </p:to>
                                    </p:set>
                                    <p:animEffect transition="in" filter="wipe(down)">
                                      <p:cBhvr>
                                        <p:cTn id="70" dur="500"/>
                                        <p:tgtEl>
                                          <p:spTgt spid="696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23" grpId="0"/>
      <p:bldP spid="696324" grpId="0" animBg="1"/>
      <p:bldP spid="696325" grpId="0" animBg="1"/>
      <p:bldP spid="696353" grpId="0" animBg="1"/>
      <p:bldP spid="696354" grpId="0" animBg="1"/>
      <p:bldP spid="696355" grpId="0" animBg="1"/>
      <p:bldP spid="696356" grpId="0"/>
      <p:bldP spid="696357" grpId="0"/>
      <p:bldP spid="696361" grpId="0" animBg="1"/>
      <p:bldP spid="696362" grpId="0"/>
      <p:bldP spid="696363" grpId="0"/>
      <p:bldP spid="696364" grpId="0" animBg="1"/>
      <p:bldP spid="696365" grpId="0"/>
      <p:bldP spid="69636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endParaRPr lang="en-US" dirty="0"/>
          </a:p>
        </p:txBody>
      </p:sp>
      <p:pic>
        <p:nvPicPr>
          <p:cNvPr id="4098" name="Picture 2" descr="United States Population Growth From 2000 to 2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999" y="43012"/>
            <a:ext cx="7928843" cy="6838627"/>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bwMode="auto">
          <a:xfrm>
            <a:off x="2133600" y="2590800"/>
            <a:ext cx="457200" cy="381000"/>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1" charset="-128"/>
            </a:endParaRPr>
          </a:p>
        </p:txBody>
      </p:sp>
      <p:sp>
        <p:nvSpPr>
          <p:cNvPr id="7" name="Oval 6"/>
          <p:cNvSpPr/>
          <p:nvPr/>
        </p:nvSpPr>
        <p:spPr bwMode="auto">
          <a:xfrm>
            <a:off x="2590800" y="3637550"/>
            <a:ext cx="457200" cy="401050"/>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1" charset="-128"/>
            </a:endParaRPr>
          </a:p>
        </p:txBody>
      </p:sp>
      <p:sp>
        <p:nvSpPr>
          <p:cNvPr id="9" name="Oval 8"/>
          <p:cNvSpPr/>
          <p:nvPr/>
        </p:nvSpPr>
        <p:spPr bwMode="auto">
          <a:xfrm>
            <a:off x="6324600" y="3866150"/>
            <a:ext cx="457200" cy="401050"/>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1" charset="-128"/>
            </a:endParaRPr>
          </a:p>
        </p:txBody>
      </p:sp>
      <p:sp>
        <p:nvSpPr>
          <p:cNvPr id="10" name="Oval 9"/>
          <p:cNvSpPr/>
          <p:nvPr/>
        </p:nvSpPr>
        <p:spPr bwMode="auto">
          <a:xfrm>
            <a:off x="2438400" y="2057400"/>
            <a:ext cx="457200" cy="401050"/>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1" charset="-128"/>
            </a:endParaRPr>
          </a:p>
        </p:txBody>
      </p:sp>
      <p:sp>
        <p:nvSpPr>
          <p:cNvPr id="11" name="Oval 10"/>
          <p:cNvSpPr/>
          <p:nvPr/>
        </p:nvSpPr>
        <p:spPr bwMode="auto">
          <a:xfrm>
            <a:off x="4267200" y="4170950"/>
            <a:ext cx="457200" cy="401050"/>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1" charset="-128"/>
            </a:endParaRPr>
          </a:p>
        </p:txBody>
      </p:sp>
      <p:sp>
        <p:nvSpPr>
          <p:cNvPr id="12" name="Oval 11"/>
          <p:cNvSpPr/>
          <p:nvPr/>
        </p:nvSpPr>
        <p:spPr bwMode="auto">
          <a:xfrm>
            <a:off x="6934200" y="3332750"/>
            <a:ext cx="457200" cy="401050"/>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1" charset="-128"/>
            </a:endParaRPr>
          </a:p>
        </p:txBody>
      </p:sp>
      <p:sp>
        <p:nvSpPr>
          <p:cNvPr id="13" name="Oval 12"/>
          <p:cNvSpPr/>
          <p:nvPr/>
        </p:nvSpPr>
        <p:spPr bwMode="auto">
          <a:xfrm>
            <a:off x="3505200" y="2895600"/>
            <a:ext cx="457200" cy="401050"/>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1" charset="-128"/>
            </a:endParaRPr>
          </a:p>
        </p:txBody>
      </p:sp>
      <p:sp>
        <p:nvSpPr>
          <p:cNvPr id="14" name="Oval 13"/>
          <p:cNvSpPr/>
          <p:nvPr/>
        </p:nvSpPr>
        <p:spPr bwMode="auto">
          <a:xfrm>
            <a:off x="6629400" y="4419600"/>
            <a:ext cx="457200" cy="401050"/>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1" charset="-128"/>
            </a:endParaRPr>
          </a:p>
        </p:txBody>
      </p:sp>
      <p:sp>
        <p:nvSpPr>
          <p:cNvPr id="15" name="Oval 14"/>
          <p:cNvSpPr/>
          <p:nvPr/>
        </p:nvSpPr>
        <p:spPr bwMode="auto">
          <a:xfrm>
            <a:off x="6781800" y="3733800"/>
            <a:ext cx="457200" cy="401050"/>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1" charset="-128"/>
            </a:endParaRPr>
          </a:p>
        </p:txBody>
      </p:sp>
      <p:sp>
        <p:nvSpPr>
          <p:cNvPr id="16" name="Oval 15"/>
          <p:cNvSpPr/>
          <p:nvPr/>
        </p:nvSpPr>
        <p:spPr bwMode="auto">
          <a:xfrm>
            <a:off x="2743200" y="2743200"/>
            <a:ext cx="457200" cy="401050"/>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1" charset="-128"/>
            </a:endParaRPr>
          </a:p>
        </p:txBody>
      </p:sp>
      <p:sp>
        <p:nvSpPr>
          <p:cNvPr id="17" name="Oval 16"/>
          <p:cNvSpPr/>
          <p:nvPr/>
        </p:nvSpPr>
        <p:spPr bwMode="auto">
          <a:xfrm>
            <a:off x="1828800" y="1828800"/>
            <a:ext cx="457200" cy="401050"/>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1" charset="-128"/>
            </a:endParaRPr>
          </a:p>
        </p:txBody>
      </p:sp>
      <p:sp>
        <p:nvSpPr>
          <p:cNvPr id="18" name="Oval 17"/>
          <p:cNvSpPr/>
          <p:nvPr/>
        </p:nvSpPr>
        <p:spPr bwMode="auto">
          <a:xfrm>
            <a:off x="1981200" y="1275350"/>
            <a:ext cx="457200" cy="401050"/>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1" charset="-128"/>
            </a:endParaRPr>
          </a:p>
        </p:txBody>
      </p:sp>
      <p:sp>
        <p:nvSpPr>
          <p:cNvPr id="19" name="Oval 18"/>
          <p:cNvSpPr/>
          <p:nvPr/>
        </p:nvSpPr>
        <p:spPr bwMode="auto">
          <a:xfrm>
            <a:off x="3276600" y="2265950"/>
            <a:ext cx="457200" cy="401050"/>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1" charset="-128"/>
            </a:endParaRPr>
          </a:p>
        </p:txBody>
      </p:sp>
      <p:sp>
        <p:nvSpPr>
          <p:cNvPr id="20" name="Oval 19"/>
          <p:cNvSpPr/>
          <p:nvPr/>
        </p:nvSpPr>
        <p:spPr bwMode="auto">
          <a:xfrm>
            <a:off x="5867400" y="3408950"/>
            <a:ext cx="457200" cy="401050"/>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1" charset="-128"/>
            </a:endParaRPr>
          </a:p>
        </p:txBody>
      </p:sp>
      <p:sp>
        <p:nvSpPr>
          <p:cNvPr id="21" name="Oval 20"/>
          <p:cNvSpPr/>
          <p:nvPr/>
        </p:nvSpPr>
        <p:spPr bwMode="auto">
          <a:xfrm>
            <a:off x="6858000" y="2951750"/>
            <a:ext cx="457200" cy="401050"/>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1" charset="-128"/>
            </a:endParaRPr>
          </a:p>
        </p:txBody>
      </p:sp>
      <p:sp>
        <p:nvSpPr>
          <p:cNvPr id="22" name="Oval 21"/>
          <p:cNvSpPr/>
          <p:nvPr/>
        </p:nvSpPr>
        <p:spPr bwMode="auto">
          <a:xfrm>
            <a:off x="3352800" y="3637550"/>
            <a:ext cx="457200" cy="401050"/>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1" charset="-128"/>
            </a:endParaRPr>
          </a:p>
        </p:txBody>
      </p:sp>
      <p:sp>
        <p:nvSpPr>
          <p:cNvPr id="23" name="Oval 22"/>
          <p:cNvSpPr/>
          <p:nvPr/>
        </p:nvSpPr>
        <p:spPr bwMode="auto">
          <a:xfrm>
            <a:off x="1905000" y="4572000"/>
            <a:ext cx="457200" cy="401050"/>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1" charset="-128"/>
            </a:endParaRPr>
          </a:p>
        </p:txBody>
      </p:sp>
      <p:sp>
        <p:nvSpPr>
          <p:cNvPr id="24" name="Oval 23"/>
          <p:cNvSpPr/>
          <p:nvPr/>
        </p:nvSpPr>
        <p:spPr bwMode="auto">
          <a:xfrm>
            <a:off x="3124200" y="5105400"/>
            <a:ext cx="457200" cy="401050"/>
          </a:xfrm>
          <a:prstGeom prst="ellipse">
            <a:avLst/>
          </a:prstGeom>
          <a:solidFill>
            <a:srgbClr val="FF99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1" charset="-128"/>
            </a:endParaRPr>
          </a:p>
        </p:txBody>
      </p:sp>
      <p:sp>
        <p:nvSpPr>
          <p:cNvPr id="26" name="TextBox 25"/>
          <p:cNvSpPr txBox="1"/>
          <p:nvPr/>
        </p:nvSpPr>
        <p:spPr>
          <a:xfrm>
            <a:off x="1981200" y="1219200"/>
            <a:ext cx="457200" cy="461665"/>
          </a:xfrm>
          <a:prstGeom prst="rect">
            <a:avLst/>
          </a:prstGeom>
          <a:noFill/>
        </p:spPr>
        <p:txBody>
          <a:bodyPr wrap="square" rtlCol="0">
            <a:spAutoFit/>
          </a:bodyPr>
          <a:lstStyle/>
          <a:p>
            <a:endParaRPr lang="en-US" dirty="0"/>
          </a:p>
        </p:txBody>
      </p:sp>
      <p:sp>
        <p:nvSpPr>
          <p:cNvPr id="25" name="TextBox 24"/>
          <p:cNvSpPr txBox="1"/>
          <p:nvPr/>
        </p:nvSpPr>
        <p:spPr>
          <a:xfrm>
            <a:off x="1981200" y="1275350"/>
            <a:ext cx="457200" cy="369332"/>
          </a:xfrm>
          <a:prstGeom prst="rect">
            <a:avLst/>
          </a:prstGeom>
          <a:noFill/>
        </p:spPr>
        <p:txBody>
          <a:bodyPr wrap="square" rtlCol="0">
            <a:spAutoFit/>
          </a:bodyPr>
          <a:lstStyle/>
          <a:p>
            <a:r>
              <a:rPr lang="en-US" sz="1800" b="1" dirty="0" smtClean="0">
                <a:solidFill>
                  <a:schemeClr val="bg1"/>
                </a:solidFill>
              </a:rPr>
              <a:t>14</a:t>
            </a:r>
            <a:endParaRPr lang="en-US" sz="1800" b="1" dirty="0">
              <a:solidFill>
                <a:schemeClr val="bg1"/>
              </a:solidFill>
            </a:endParaRPr>
          </a:p>
        </p:txBody>
      </p:sp>
      <p:sp>
        <p:nvSpPr>
          <p:cNvPr id="28" name="TextBox 27"/>
          <p:cNvSpPr txBox="1"/>
          <p:nvPr/>
        </p:nvSpPr>
        <p:spPr>
          <a:xfrm>
            <a:off x="1828800" y="1828800"/>
            <a:ext cx="457200" cy="369332"/>
          </a:xfrm>
          <a:prstGeom prst="rect">
            <a:avLst/>
          </a:prstGeom>
          <a:noFill/>
        </p:spPr>
        <p:txBody>
          <a:bodyPr wrap="square" rtlCol="0">
            <a:spAutoFit/>
          </a:bodyPr>
          <a:lstStyle/>
          <a:p>
            <a:r>
              <a:rPr lang="en-US" sz="1800" b="1" dirty="0" smtClean="0">
                <a:solidFill>
                  <a:schemeClr val="bg1"/>
                </a:solidFill>
              </a:rPr>
              <a:t>12</a:t>
            </a:r>
            <a:endParaRPr lang="en-US" sz="1800" b="1" dirty="0">
              <a:solidFill>
                <a:schemeClr val="bg1"/>
              </a:solidFill>
            </a:endParaRPr>
          </a:p>
        </p:txBody>
      </p:sp>
      <p:sp>
        <p:nvSpPr>
          <p:cNvPr id="29" name="TextBox 28"/>
          <p:cNvSpPr txBox="1"/>
          <p:nvPr/>
        </p:nvSpPr>
        <p:spPr>
          <a:xfrm>
            <a:off x="2133600" y="2590800"/>
            <a:ext cx="457200" cy="369332"/>
          </a:xfrm>
          <a:prstGeom prst="rect">
            <a:avLst/>
          </a:prstGeom>
          <a:noFill/>
        </p:spPr>
        <p:txBody>
          <a:bodyPr wrap="square" rtlCol="0">
            <a:spAutoFit/>
          </a:bodyPr>
          <a:lstStyle/>
          <a:p>
            <a:r>
              <a:rPr lang="en-US" sz="1800" b="1" dirty="0" smtClean="0">
                <a:solidFill>
                  <a:schemeClr val="bg1"/>
                </a:solidFill>
              </a:rPr>
              <a:t>31</a:t>
            </a:r>
            <a:endParaRPr lang="en-US" sz="1800" b="1" dirty="0">
              <a:solidFill>
                <a:schemeClr val="bg1"/>
              </a:solidFill>
            </a:endParaRPr>
          </a:p>
        </p:txBody>
      </p:sp>
      <p:sp>
        <p:nvSpPr>
          <p:cNvPr id="31" name="TextBox 30"/>
          <p:cNvSpPr txBox="1"/>
          <p:nvPr/>
        </p:nvSpPr>
        <p:spPr>
          <a:xfrm>
            <a:off x="2438400" y="2057400"/>
            <a:ext cx="457200" cy="369332"/>
          </a:xfrm>
          <a:prstGeom prst="rect">
            <a:avLst/>
          </a:prstGeom>
          <a:noFill/>
        </p:spPr>
        <p:txBody>
          <a:bodyPr wrap="square" rtlCol="0">
            <a:spAutoFit/>
          </a:bodyPr>
          <a:lstStyle/>
          <a:p>
            <a:r>
              <a:rPr lang="en-US" sz="1800" b="1" dirty="0" smtClean="0">
                <a:solidFill>
                  <a:schemeClr val="bg1"/>
                </a:solidFill>
              </a:rPr>
              <a:t>19</a:t>
            </a:r>
            <a:endParaRPr lang="en-US" sz="1800" b="1" dirty="0">
              <a:solidFill>
                <a:schemeClr val="bg1"/>
              </a:solidFill>
            </a:endParaRPr>
          </a:p>
        </p:txBody>
      </p:sp>
      <p:sp>
        <p:nvSpPr>
          <p:cNvPr id="4096" name="TextBox 4095"/>
          <p:cNvSpPr txBox="1"/>
          <p:nvPr/>
        </p:nvSpPr>
        <p:spPr>
          <a:xfrm>
            <a:off x="3276600" y="2265950"/>
            <a:ext cx="457200" cy="369332"/>
          </a:xfrm>
          <a:prstGeom prst="rect">
            <a:avLst/>
          </a:prstGeom>
          <a:noFill/>
        </p:spPr>
        <p:txBody>
          <a:bodyPr wrap="square" rtlCol="0">
            <a:spAutoFit/>
          </a:bodyPr>
          <a:lstStyle/>
          <a:p>
            <a:r>
              <a:rPr lang="en-US" sz="1800" b="1" dirty="0" smtClean="0">
                <a:solidFill>
                  <a:schemeClr val="bg1"/>
                </a:solidFill>
              </a:rPr>
              <a:t>14</a:t>
            </a:r>
            <a:endParaRPr lang="en-US" sz="1800" b="1" dirty="0">
              <a:solidFill>
                <a:schemeClr val="bg1"/>
              </a:solidFill>
            </a:endParaRPr>
          </a:p>
        </p:txBody>
      </p:sp>
      <p:sp>
        <p:nvSpPr>
          <p:cNvPr id="4100" name="TextBox 4099"/>
          <p:cNvSpPr txBox="1"/>
          <p:nvPr/>
        </p:nvSpPr>
        <p:spPr>
          <a:xfrm>
            <a:off x="2743200" y="2781300"/>
            <a:ext cx="457200" cy="369332"/>
          </a:xfrm>
          <a:prstGeom prst="rect">
            <a:avLst/>
          </a:prstGeom>
          <a:noFill/>
        </p:spPr>
        <p:txBody>
          <a:bodyPr wrap="square" rtlCol="0">
            <a:spAutoFit/>
          </a:bodyPr>
          <a:lstStyle/>
          <a:p>
            <a:r>
              <a:rPr lang="en-US" sz="1800" b="1" dirty="0" smtClean="0">
                <a:solidFill>
                  <a:schemeClr val="bg1"/>
                </a:solidFill>
              </a:rPr>
              <a:t>24</a:t>
            </a:r>
            <a:endParaRPr lang="en-US" sz="1800" b="1" dirty="0">
              <a:solidFill>
                <a:schemeClr val="bg1"/>
              </a:solidFill>
            </a:endParaRPr>
          </a:p>
        </p:txBody>
      </p:sp>
      <p:sp>
        <p:nvSpPr>
          <p:cNvPr id="4101" name="TextBox 4100"/>
          <p:cNvSpPr txBox="1"/>
          <p:nvPr/>
        </p:nvSpPr>
        <p:spPr>
          <a:xfrm>
            <a:off x="2590800" y="3637550"/>
            <a:ext cx="457200" cy="369332"/>
          </a:xfrm>
          <a:prstGeom prst="rect">
            <a:avLst/>
          </a:prstGeom>
          <a:noFill/>
        </p:spPr>
        <p:txBody>
          <a:bodyPr wrap="square" rtlCol="0">
            <a:spAutoFit/>
          </a:bodyPr>
          <a:lstStyle/>
          <a:p>
            <a:r>
              <a:rPr lang="en-US" sz="1800" b="1" dirty="0" smtClean="0">
                <a:solidFill>
                  <a:schemeClr val="bg1"/>
                </a:solidFill>
              </a:rPr>
              <a:t>28</a:t>
            </a:r>
            <a:endParaRPr lang="en-US" sz="1800" b="1" dirty="0">
              <a:solidFill>
                <a:schemeClr val="bg1"/>
              </a:solidFill>
            </a:endParaRPr>
          </a:p>
        </p:txBody>
      </p:sp>
      <p:sp>
        <p:nvSpPr>
          <p:cNvPr id="4103" name="TextBox 4102"/>
          <p:cNvSpPr txBox="1"/>
          <p:nvPr/>
        </p:nvSpPr>
        <p:spPr>
          <a:xfrm>
            <a:off x="3505200" y="2943725"/>
            <a:ext cx="457200" cy="369332"/>
          </a:xfrm>
          <a:prstGeom prst="rect">
            <a:avLst/>
          </a:prstGeom>
          <a:noFill/>
        </p:spPr>
        <p:txBody>
          <a:bodyPr wrap="square" rtlCol="0">
            <a:spAutoFit/>
          </a:bodyPr>
          <a:lstStyle/>
          <a:p>
            <a:r>
              <a:rPr lang="en-US" sz="1800" b="1" dirty="0" smtClean="0">
                <a:solidFill>
                  <a:schemeClr val="bg1"/>
                </a:solidFill>
              </a:rPr>
              <a:t>16</a:t>
            </a:r>
            <a:endParaRPr lang="en-US" sz="1800" b="1" dirty="0">
              <a:solidFill>
                <a:schemeClr val="bg1"/>
              </a:solidFill>
            </a:endParaRPr>
          </a:p>
        </p:txBody>
      </p:sp>
      <p:sp>
        <p:nvSpPr>
          <p:cNvPr id="4104" name="TextBox 4103"/>
          <p:cNvSpPr txBox="1"/>
          <p:nvPr/>
        </p:nvSpPr>
        <p:spPr>
          <a:xfrm>
            <a:off x="3352800" y="3637550"/>
            <a:ext cx="457200" cy="369332"/>
          </a:xfrm>
          <a:prstGeom prst="rect">
            <a:avLst/>
          </a:prstGeom>
          <a:noFill/>
        </p:spPr>
        <p:txBody>
          <a:bodyPr wrap="square" rtlCol="0">
            <a:spAutoFit/>
          </a:bodyPr>
          <a:lstStyle/>
          <a:p>
            <a:r>
              <a:rPr lang="en-US" sz="1800" b="1" dirty="0" smtClean="0">
                <a:solidFill>
                  <a:schemeClr val="bg1"/>
                </a:solidFill>
              </a:rPr>
              <a:t>13</a:t>
            </a:r>
            <a:endParaRPr lang="en-US" sz="1800" b="1" dirty="0">
              <a:solidFill>
                <a:schemeClr val="bg1"/>
              </a:solidFill>
            </a:endParaRPr>
          </a:p>
        </p:txBody>
      </p:sp>
      <p:sp>
        <p:nvSpPr>
          <p:cNvPr id="4105" name="TextBox 4104"/>
          <p:cNvSpPr txBox="1"/>
          <p:nvPr/>
        </p:nvSpPr>
        <p:spPr>
          <a:xfrm>
            <a:off x="4267200" y="4170950"/>
            <a:ext cx="457200" cy="369332"/>
          </a:xfrm>
          <a:prstGeom prst="rect">
            <a:avLst/>
          </a:prstGeom>
          <a:noFill/>
        </p:spPr>
        <p:txBody>
          <a:bodyPr wrap="square" rtlCol="0">
            <a:spAutoFit/>
          </a:bodyPr>
          <a:lstStyle/>
          <a:p>
            <a:r>
              <a:rPr lang="en-US" sz="1800" b="1" dirty="0" smtClean="0">
                <a:solidFill>
                  <a:schemeClr val="bg1"/>
                </a:solidFill>
              </a:rPr>
              <a:t>18</a:t>
            </a:r>
            <a:endParaRPr lang="en-US" sz="1800" b="1" dirty="0">
              <a:solidFill>
                <a:schemeClr val="bg1"/>
              </a:solidFill>
            </a:endParaRPr>
          </a:p>
        </p:txBody>
      </p:sp>
      <p:sp>
        <p:nvSpPr>
          <p:cNvPr id="4106" name="TextBox 4105"/>
          <p:cNvSpPr txBox="1"/>
          <p:nvPr/>
        </p:nvSpPr>
        <p:spPr>
          <a:xfrm>
            <a:off x="5867400" y="3462325"/>
            <a:ext cx="457200" cy="369332"/>
          </a:xfrm>
          <a:prstGeom prst="rect">
            <a:avLst/>
          </a:prstGeom>
          <a:noFill/>
        </p:spPr>
        <p:txBody>
          <a:bodyPr wrap="square" rtlCol="0">
            <a:spAutoFit/>
          </a:bodyPr>
          <a:lstStyle/>
          <a:p>
            <a:r>
              <a:rPr lang="en-US" sz="1800" b="1" dirty="0" smtClean="0">
                <a:solidFill>
                  <a:schemeClr val="bg1"/>
                </a:solidFill>
              </a:rPr>
              <a:t>12</a:t>
            </a:r>
            <a:endParaRPr lang="en-US" sz="1800" b="1" dirty="0">
              <a:solidFill>
                <a:schemeClr val="bg1"/>
              </a:solidFill>
            </a:endParaRPr>
          </a:p>
        </p:txBody>
      </p:sp>
      <p:sp>
        <p:nvSpPr>
          <p:cNvPr id="4107" name="TextBox 4106"/>
          <p:cNvSpPr txBox="1"/>
          <p:nvPr/>
        </p:nvSpPr>
        <p:spPr>
          <a:xfrm>
            <a:off x="6858000" y="2971800"/>
            <a:ext cx="457200" cy="369332"/>
          </a:xfrm>
          <a:prstGeom prst="rect">
            <a:avLst/>
          </a:prstGeom>
          <a:noFill/>
        </p:spPr>
        <p:txBody>
          <a:bodyPr wrap="square" rtlCol="0">
            <a:spAutoFit/>
          </a:bodyPr>
          <a:lstStyle/>
          <a:p>
            <a:r>
              <a:rPr lang="en-US" sz="1800" b="1" dirty="0" smtClean="0">
                <a:solidFill>
                  <a:schemeClr val="bg1"/>
                </a:solidFill>
              </a:rPr>
              <a:t>13</a:t>
            </a:r>
            <a:endParaRPr lang="en-US" sz="1800" b="1" dirty="0">
              <a:solidFill>
                <a:schemeClr val="bg1"/>
              </a:solidFill>
            </a:endParaRPr>
          </a:p>
        </p:txBody>
      </p:sp>
      <p:sp>
        <p:nvSpPr>
          <p:cNvPr id="4109" name="TextBox 4108"/>
          <p:cNvSpPr txBox="1"/>
          <p:nvPr/>
        </p:nvSpPr>
        <p:spPr>
          <a:xfrm>
            <a:off x="6934200" y="3352800"/>
            <a:ext cx="457200" cy="369332"/>
          </a:xfrm>
          <a:prstGeom prst="rect">
            <a:avLst/>
          </a:prstGeom>
          <a:noFill/>
        </p:spPr>
        <p:txBody>
          <a:bodyPr wrap="square" rtlCol="0">
            <a:spAutoFit/>
          </a:bodyPr>
          <a:lstStyle/>
          <a:p>
            <a:r>
              <a:rPr lang="en-US" sz="1800" b="1" dirty="0" smtClean="0">
                <a:solidFill>
                  <a:schemeClr val="bg1"/>
                </a:solidFill>
              </a:rPr>
              <a:t>16</a:t>
            </a:r>
            <a:endParaRPr lang="en-US" sz="1800" b="1" dirty="0">
              <a:solidFill>
                <a:schemeClr val="bg1"/>
              </a:solidFill>
            </a:endParaRPr>
          </a:p>
        </p:txBody>
      </p:sp>
      <p:sp>
        <p:nvSpPr>
          <p:cNvPr id="4110" name="TextBox 4109"/>
          <p:cNvSpPr txBox="1"/>
          <p:nvPr/>
        </p:nvSpPr>
        <p:spPr>
          <a:xfrm>
            <a:off x="6705600" y="3733800"/>
            <a:ext cx="457200" cy="369332"/>
          </a:xfrm>
          <a:prstGeom prst="rect">
            <a:avLst/>
          </a:prstGeom>
          <a:noFill/>
        </p:spPr>
        <p:txBody>
          <a:bodyPr wrap="square" rtlCol="0">
            <a:spAutoFit/>
          </a:bodyPr>
          <a:lstStyle/>
          <a:p>
            <a:r>
              <a:rPr lang="en-US" sz="1800" b="1" dirty="0" smtClean="0">
                <a:solidFill>
                  <a:schemeClr val="bg1"/>
                </a:solidFill>
              </a:rPr>
              <a:t>15</a:t>
            </a:r>
            <a:endParaRPr lang="en-US" sz="1800" b="1" dirty="0">
              <a:solidFill>
                <a:schemeClr val="bg1"/>
              </a:solidFill>
            </a:endParaRPr>
          </a:p>
        </p:txBody>
      </p:sp>
      <p:sp>
        <p:nvSpPr>
          <p:cNvPr id="4111" name="TextBox 4110"/>
          <p:cNvSpPr txBox="1"/>
          <p:nvPr/>
        </p:nvSpPr>
        <p:spPr>
          <a:xfrm>
            <a:off x="6324600" y="3918466"/>
            <a:ext cx="457200" cy="369332"/>
          </a:xfrm>
          <a:prstGeom prst="rect">
            <a:avLst/>
          </a:prstGeom>
          <a:noFill/>
        </p:spPr>
        <p:txBody>
          <a:bodyPr wrap="square" rtlCol="0">
            <a:spAutoFit/>
          </a:bodyPr>
          <a:lstStyle/>
          <a:p>
            <a:r>
              <a:rPr lang="en-US" sz="1800" b="1" dirty="0" smtClean="0">
                <a:solidFill>
                  <a:schemeClr val="bg1"/>
                </a:solidFill>
              </a:rPr>
              <a:t>19</a:t>
            </a:r>
            <a:endParaRPr lang="en-US" sz="1800" b="1" dirty="0">
              <a:solidFill>
                <a:schemeClr val="bg1"/>
              </a:solidFill>
            </a:endParaRPr>
          </a:p>
        </p:txBody>
      </p:sp>
      <p:sp>
        <p:nvSpPr>
          <p:cNvPr id="4112" name="TextBox 4111"/>
          <p:cNvSpPr txBox="1"/>
          <p:nvPr/>
        </p:nvSpPr>
        <p:spPr>
          <a:xfrm>
            <a:off x="6629400" y="4419600"/>
            <a:ext cx="457200" cy="369332"/>
          </a:xfrm>
          <a:prstGeom prst="rect">
            <a:avLst/>
          </a:prstGeom>
          <a:noFill/>
        </p:spPr>
        <p:txBody>
          <a:bodyPr wrap="square" rtlCol="0">
            <a:spAutoFit/>
          </a:bodyPr>
          <a:lstStyle/>
          <a:p>
            <a:r>
              <a:rPr lang="en-US" sz="1800" b="1" dirty="0" smtClean="0">
                <a:solidFill>
                  <a:schemeClr val="bg1"/>
                </a:solidFill>
              </a:rPr>
              <a:t>16</a:t>
            </a:r>
            <a:endParaRPr lang="en-US" sz="1800" b="1" dirty="0">
              <a:solidFill>
                <a:schemeClr val="bg1"/>
              </a:solidFill>
            </a:endParaRPr>
          </a:p>
        </p:txBody>
      </p:sp>
      <p:sp>
        <p:nvSpPr>
          <p:cNvPr id="4113" name="TextBox 4112"/>
          <p:cNvSpPr txBox="1"/>
          <p:nvPr/>
        </p:nvSpPr>
        <p:spPr>
          <a:xfrm>
            <a:off x="1905000" y="4572000"/>
            <a:ext cx="457200" cy="369332"/>
          </a:xfrm>
          <a:prstGeom prst="rect">
            <a:avLst/>
          </a:prstGeom>
          <a:noFill/>
        </p:spPr>
        <p:txBody>
          <a:bodyPr wrap="square" rtlCol="0">
            <a:spAutoFit/>
          </a:bodyPr>
          <a:lstStyle/>
          <a:p>
            <a:r>
              <a:rPr lang="en-US" sz="1800" b="1" dirty="0" smtClean="0">
                <a:solidFill>
                  <a:schemeClr val="bg1"/>
                </a:solidFill>
              </a:rPr>
              <a:t>13</a:t>
            </a:r>
            <a:endParaRPr lang="en-US" sz="1800" b="1" dirty="0">
              <a:solidFill>
                <a:schemeClr val="bg1"/>
              </a:solidFill>
            </a:endParaRPr>
          </a:p>
        </p:txBody>
      </p:sp>
      <p:sp>
        <p:nvSpPr>
          <p:cNvPr id="4114" name="TextBox 4113"/>
          <p:cNvSpPr txBox="1"/>
          <p:nvPr/>
        </p:nvSpPr>
        <p:spPr>
          <a:xfrm>
            <a:off x="3124200" y="5105400"/>
            <a:ext cx="457200" cy="369332"/>
          </a:xfrm>
          <a:prstGeom prst="rect">
            <a:avLst/>
          </a:prstGeom>
          <a:noFill/>
        </p:spPr>
        <p:txBody>
          <a:bodyPr wrap="square" rtlCol="0">
            <a:spAutoFit/>
          </a:bodyPr>
          <a:lstStyle/>
          <a:p>
            <a:r>
              <a:rPr lang="en-US" sz="1800" b="1" dirty="0" smtClean="0">
                <a:solidFill>
                  <a:schemeClr val="bg1"/>
                </a:solidFill>
              </a:rPr>
              <a:t>12</a:t>
            </a:r>
            <a:endParaRPr lang="en-US" sz="1800" b="1" dirty="0">
              <a:solidFill>
                <a:schemeClr val="bg1"/>
              </a:solidFill>
            </a:endParaRPr>
          </a:p>
        </p:txBody>
      </p:sp>
      <p:sp>
        <p:nvSpPr>
          <p:cNvPr id="4115" name="Rectangle 4114"/>
          <p:cNvSpPr/>
          <p:nvPr/>
        </p:nvSpPr>
        <p:spPr bwMode="auto">
          <a:xfrm>
            <a:off x="5867400" y="6629400"/>
            <a:ext cx="2823442" cy="228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1" charset="-128"/>
            </a:endParaRPr>
          </a:p>
        </p:txBody>
      </p:sp>
      <p:grpSp>
        <p:nvGrpSpPr>
          <p:cNvPr id="52" name="Group 51"/>
          <p:cNvGrpSpPr>
            <a:grpSpLocks/>
          </p:cNvGrpSpPr>
          <p:nvPr/>
        </p:nvGrpSpPr>
        <p:grpSpPr bwMode="auto">
          <a:xfrm>
            <a:off x="2133600" y="1373968"/>
            <a:ext cx="5105400" cy="4176713"/>
            <a:chOff x="960" y="624"/>
            <a:chExt cx="3738" cy="2888"/>
          </a:xfrm>
          <a:effectLst>
            <a:glow rad="228600">
              <a:schemeClr val="accent1">
                <a:satMod val="175000"/>
                <a:alpha val="40000"/>
              </a:schemeClr>
            </a:glow>
          </a:effectLst>
        </p:grpSpPr>
        <p:pic>
          <p:nvPicPr>
            <p:cNvPr id="53" name="Picture 52" descr="IMAGE17"/>
            <p:cNvPicPr>
              <a:picLocks noChangeAspect="1" noChangeArrowheads="1"/>
            </p:cNvPicPr>
            <p:nvPr/>
          </p:nvPicPr>
          <p:blipFill>
            <a:blip r:embed="rId4" cstate="print"/>
            <a:srcRect/>
            <a:stretch>
              <a:fillRect/>
            </a:stretch>
          </p:blipFill>
          <p:spPr bwMode="auto">
            <a:xfrm>
              <a:off x="1104" y="720"/>
              <a:ext cx="3456" cy="2705"/>
            </a:xfrm>
            <a:prstGeom prst="rect">
              <a:avLst/>
            </a:prstGeom>
            <a:noFill/>
            <a:ln w="9525">
              <a:solidFill>
                <a:schemeClr val="tx1"/>
              </a:solidFill>
              <a:miter lim="800000"/>
              <a:headEnd/>
              <a:tailEnd/>
            </a:ln>
          </p:spPr>
        </p:pic>
        <p:sp>
          <p:nvSpPr>
            <p:cNvPr id="54" name="Freeform 53"/>
            <p:cNvSpPr>
              <a:spLocks/>
            </p:cNvSpPr>
            <p:nvPr/>
          </p:nvSpPr>
          <p:spPr bwMode="auto">
            <a:xfrm>
              <a:off x="960" y="624"/>
              <a:ext cx="3738" cy="2888"/>
            </a:xfrm>
            <a:custGeom>
              <a:avLst/>
              <a:gdLst/>
              <a:ahLst/>
              <a:cxnLst>
                <a:cxn ang="0">
                  <a:pos x="237" y="2712"/>
                </a:cxn>
                <a:cxn ang="0">
                  <a:pos x="493" y="2808"/>
                </a:cxn>
                <a:cxn ang="0">
                  <a:pos x="717" y="2792"/>
                </a:cxn>
                <a:cxn ang="0">
                  <a:pos x="997" y="2824"/>
                </a:cxn>
                <a:cxn ang="0">
                  <a:pos x="1285" y="2800"/>
                </a:cxn>
                <a:cxn ang="0">
                  <a:pos x="1605" y="2824"/>
                </a:cxn>
                <a:cxn ang="0">
                  <a:pos x="1877" y="2824"/>
                </a:cxn>
                <a:cxn ang="0">
                  <a:pos x="2157" y="2728"/>
                </a:cxn>
                <a:cxn ang="0">
                  <a:pos x="2325" y="2712"/>
                </a:cxn>
                <a:cxn ang="0">
                  <a:pos x="2485" y="2776"/>
                </a:cxn>
                <a:cxn ang="0">
                  <a:pos x="2733" y="2816"/>
                </a:cxn>
                <a:cxn ang="0">
                  <a:pos x="3045" y="2888"/>
                </a:cxn>
                <a:cxn ang="0">
                  <a:pos x="3197" y="2784"/>
                </a:cxn>
                <a:cxn ang="0">
                  <a:pos x="3421" y="2696"/>
                </a:cxn>
                <a:cxn ang="0">
                  <a:pos x="3549" y="2816"/>
                </a:cxn>
                <a:cxn ang="0">
                  <a:pos x="3637" y="2584"/>
                </a:cxn>
                <a:cxn ang="0">
                  <a:pos x="3653" y="2344"/>
                </a:cxn>
                <a:cxn ang="0">
                  <a:pos x="3693" y="2216"/>
                </a:cxn>
                <a:cxn ang="0">
                  <a:pos x="3701" y="1768"/>
                </a:cxn>
                <a:cxn ang="0">
                  <a:pos x="3653" y="1648"/>
                </a:cxn>
                <a:cxn ang="0">
                  <a:pos x="3717" y="1480"/>
                </a:cxn>
                <a:cxn ang="0">
                  <a:pos x="3637" y="1232"/>
                </a:cxn>
                <a:cxn ang="0">
                  <a:pos x="3565" y="1032"/>
                </a:cxn>
                <a:cxn ang="0">
                  <a:pos x="3525" y="968"/>
                </a:cxn>
                <a:cxn ang="0">
                  <a:pos x="3677" y="920"/>
                </a:cxn>
                <a:cxn ang="0">
                  <a:pos x="3701" y="672"/>
                </a:cxn>
                <a:cxn ang="0">
                  <a:pos x="3581" y="272"/>
                </a:cxn>
                <a:cxn ang="0">
                  <a:pos x="3253" y="152"/>
                </a:cxn>
                <a:cxn ang="0">
                  <a:pos x="2997" y="112"/>
                </a:cxn>
                <a:cxn ang="0">
                  <a:pos x="2693" y="80"/>
                </a:cxn>
                <a:cxn ang="0">
                  <a:pos x="2389" y="40"/>
                </a:cxn>
                <a:cxn ang="0">
                  <a:pos x="2165" y="168"/>
                </a:cxn>
                <a:cxn ang="0">
                  <a:pos x="2077" y="120"/>
                </a:cxn>
                <a:cxn ang="0">
                  <a:pos x="1829" y="128"/>
                </a:cxn>
                <a:cxn ang="0">
                  <a:pos x="1677" y="64"/>
                </a:cxn>
                <a:cxn ang="0">
                  <a:pos x="1437" y="160"/>
                </a:cxn>
                <a:cxn ang="0">
                  <a:pos x="1165" y="280"/>
                </a:cxn>
                <a:cxn ang="0">
                  <a:pos x="1005" y="152"/>
                </a:cxn>
                <a:cxn ang="0">
                  <a:pos x="773" y="0"/>
                </a:cxn>
                <a:cxn ang="0">
                  <a:pos x="501" y="208"/>
                </a:cxn>
                <a:cxn ang="0">
                  <a:pos x="325" y="224"/>
                </a:cxn>
                <a:cxn ang="0">
                  <a:pos x="213" y="152"/>
                </a:cxn>
                <a:cxn ang="0">
                  <a:pos x="165" y="112"/>
                </a:cxn>
                <a:cxn ang="0">
                  <a:pos x="205" y="320"/>
                </a:cxn>
                <a:cxn ang="0">
                  <a:pos x="173" y="728"/>
                </a:cxn>
                <a:cxn ang="0">
                  <a:pos x="69" y="888"/>
                </a:cxn>
                <a:cxn ang="0">
                  <a:pos x="157" y="1008"/>
                </a:cxn>
                <a:cxn ang="0">
                  <a:pos x="181" y="1248"/>
                </a:cxn>
                <a:cxn ang="0">
                  <a:pos x="5" y="1368"/>
                </a:cxn>
                <a:cxn ang="0">
                  <a:pos x="173" y="1600"/>
                </a:cxn>
                <a:cxn ang="0">
                  <a:pos x="77" y="1792"/>
                </a:cxn>
                <a:cxn ang="0">
                  <a:pos x="229" y="1904"/>
                </a:cxn>
                <a:cxn ang="0">
                  <a:pos x="149" y="2024"/>
                </a:cxn>
                <a:cxn ang="0">
                  <a:pos x="37" y="2144"/>
                </a:cxn>
                <a:cxn ang="0">
                  <a:pos x="253" y="2392"/>
                </a:cxn>
                <a:cxn ang="0">
                  <a:pos x="149" y="2456"/>
                </a:cxn>
                <a:cxn ang="0">
                  <a:pos x="149" y="2752"/>
                </a:cxn>
              </a:cxnLst>
              <a:rect l="0" t="0" r="r" b="b"/>
              <a:pathLst>
                <a:path w="3738" h="2888">
                  <a:moveTo>
                    <a:pt x="149" y="2752"/>
                  </a:moveTo>
                  <a:cubicBezTo>
                    <a:pt x="162" y="2749"/>
                    <a:pt x="177" y="2750"/>
                    <a:pt x="189" y="2744"/>
                  </a:cubicBezTo>
                  <a:cubicBezTo>
                    <a:pt x="207" y="2736"/>
                    <a:pt x="237" y="2712"/>
                    <a:pt x="237" y="2712"/>
                  </a:cubicBezTo>
                  <a:cubicBezTo>
                    <a:pt x="271" y="2746"/>
                    <a:pt x="299" y="2782"/>
                    <a:pt x="333" y="2816"/>
                  </a:cubicBezTo>
                  <a:cubicBezTo>
                    <a:pt x="368" y="2793"/>
                    <a:pt x="380" y="2758"/>
                    <a:pt x="421" y="2744"/>
                  </a:cubicBezTo>
                  <a:cubicBezTo>
                    <a:pt x="476" y="2799"/>
                    <a:pt x="450" y="2779"/>
                    <a:pt x="493" y="2808"/>
                  </a:cubicBezTo>
                  <a:cubicBezTo>
                    <a:pt x="534" y="2800"/>
                    <a:pt x="570" y="2783"/>
                    <a:pt x="605" y="2760"/>
                  </a:cubicBezTo>
                  <a:cubicBezTo>
                    <a:pt x="609" y="2765"/>
                    <a:pt x="642" y="2813"/>
                    <a:pt x="653" y="2816"/>
                  </a:cubicBezTo>
                  <a:cubicBezTo>
                    <a:pt x="665" y="2819"/>
                    <a:pt x="709" y="2797"/>
                    <a:pt x="717" y="2792"/>
                  </a:cubicBezTo>
                  <a:cubicBezTo>
                    <a:pt x="767" y="2756"/>
                    <a:pt x="791" y="2704"/>
                    <a:pt x="853" y="2688"/>
                  </a:cubicBezTo>
                  <a:cubicBezTo>
                    <a:pt x="887" y="2722"/>
                    <a:pt x="915" y="2758"/>
                    <a:pt x="949" y="2792"/>
                  </a:cubicBezTo>
                  <a:cubicBezTo>
                    <a:pt x="963" y="2806"/>
                    <a:pt x="997" y="2824"/>
                    <a:pt x="997" y="2824"/>
                  </a:cubicBezTo>
                  <a:cubicBezTo>
                    <a:pt x="1069" y="2810"/>
                    <a:pt x="1117" y="2760"/>
                    <a:pt x="1181" y="2728"/>
                  </a:cubicBezTo>
                  <a:cubicBezTo>
                    <a:pt x="1197" y="2731"/>
                    <a:pt x="1215" y="2727"/>
                    <a:pt x="1229" y="2736"/>
                  </a:cubicBezTo>
                  <a:cubicBezTo>
                    <a:pt x="1259" y="2755"/>
                    <a:pt x="1234" y="2783"/>
                    <a:pt x="1285" y="2800"/>
                  </a:cubicBezTo>
                  <a:cubicBezTo>
                    <a:pt x="1320" y="2783"/>
                    <a:pt x="1357" y="2766"/>
                    <a:pt x="1389" y="2744"/>
                  </a:cubicBezTo>
                  <a:cubicBezTo>
                    <a:pt x="1440" y="2761"/>
                    <a:pt x="1450" y="2815"/>
                    <a:pt x="1501" y="2832"/>
                  </a:cubicBezTo>
                  <a:cubicBezTo>
                    <a:pt x="1536" y="2829"/>
                    <a:pt x="1571" y="2832"/>
                    <a:pt x="1605" y="2824"/>
                  </a:cubicBezTo>
                  <a:cubicBezTo>
                    <a:pt x="1639" y="2816"/>
                    <a:pt x="1667" y="2792"/>
                    <a:pt x="1701" y="2784"/>
                  </a:cubicBezTo>
                  <a:cubicBezTo>
                    <a:pt x="1735" y="2795"/>
                    <a:pt x="1756" y="2815"/>
                    <a:pt x="1781" y="2840"/>
                  </a:cubicBezTo>
                  <a:cubicBezTo>
                    <a:pt x="1813" y="2835"/>
                    <a:pt x="1845" y="2829"/>
                    <a:pt x="1877" y="2824"/>
                  </a:cubicBezTo>
                  <a:cubicBezTo>
                    <a:pt x="1909" y="2819"/>
                    <a:pt x="1971" y="2783"/>
                    <a:pt x="2005" y="2768"/>
                  </a:cubicBezTo>
                  <a:cubicBezTo>
                    <a:pt x="2027" y="2758"/>
                    <a:pt x="2045" y="2738"/>
                    <a:pt x="2069" y="2736"/>
                  </a:cubicBezTo>
                  <a:cubicBezTo>
                    <a:pt x="2098" y="2733"/>
                    <a:pt x="2128" y="2731"/>
                    <a:pt x="2157" y="2728"/>
                  </a:cubicBezTo>
                  <a:cubicBezTo>
                    <a:pt x="2205" y="2712"/>
                    <a:pt x="2243" y="2700"/>
                    <a:pt x="2285" y="2672"/>
                  </a:cubicBezTo>
                  <a:cubicBezTo>
                    <a:pt x="2293" y="2675"/>
                    <a:pt x="2303" y="2674"/>
                    <a:pt x="2309" y="2680"/>
                  </a:cubicBezTo>
                  <a:cubicBezTo>
                    <a:pt x="2317" y="2688"/>
                    <a:pt x="2318" y="2702"/>
                    <a:pt x="2325" y="2712"/>
                  </a:cubicBezTo>
                  <a:cubicBezTo>
                    <a:pt x="2342" y="2735"/>
                    <a:pt x="2364" y="2753"/>
                    <a:pt x="2381" y="2776"/>
                  </a:cubicBezTo>
                  <a:cubicBezTo>
                    <a:pt x="2397" y="2823"/>
                    <a:pt x="2414" y="2791"/>
                    <a:pt x="2445" y="2768"/>
                  </a:cubicBezTo>
                  <a:cubicBezTo>
                    <a:pt x="2458" y="2771"/>
                    <a:pt x="2473" y="2769"/>
                    <a:pt x="2485" y="2776"/>
                  </a:cubicBezTo>
                  <a:cubicBezTo>
                    <a:pt x="2529" y="2803"/>
                    <a:pt x="2518" y="2862"/>
                    <a:pt x="2573" y="2880"/>
                  </a:cubicBezTo>
                  <a:cubicBezTo>
                    <a:pt x="2601" y="2838"/>
                    <a:pt x="2633" y="2801"/>
                    <a:pt x="2661" y="2760"/>
                  </a:cubicBezTo>
                  <a:cubicBezTo>
                    <a:pt x="2699" y="2836"/>
                    <a:pt x="2670" y="2829"/>
                    <a:pt x="2733" y="2816"/>
                  </a:cubicBezTo>
                  <a:cubicBezTo>
                    <a:pt x="2775" y="2774"/>
                    <a:pt x="2736" y="2808"/>
                    <a:pt x="2789" y="2776"/>
                  </a:cubicBezTo>
                  <a:cubicBezTo>
                    <a:pt x="2805" y="2766"/>
                    <a:pt x="2837" y="2744"/>
                    <a:pt x="2837" y="2744"/>
                  </a:cubicBezTo>
                  <a:cubicBezTo>
                    <a:pt x="2912" y="2763"/>
                    <a:pt x="2964" y="2861"/>
                    <a:pt x="3045" y="2888"/>
                  </a:cubicBezTo>
                  <a:cubicBezTo>
                    <a:pt x="3064" y="2885"/>
                    <a:pt x="3084" y="2888"/>
                    <a:pt x="3101" y="2880"/>
                  </a:cubicBezTo>
                  <a:cubicBezTo>
                    <a:pt x="3110" y="2876"/>
                    <a:pt x="3111" y="2863"/>
                    <a:pt x="3117" y="2856"/>
                  </a:cubicBezTo>
                  <a:cubicBezTo>
                    <a:pt x="3164" y="2804"/>
                    <a:pt x="3157" y="2811"/>
                    <a:pt x="3197" y="2784"/>
                  </a:cubicBezTo>
                  <a:cubicBezTo>
                    <a:pt x="3253" y="2798"/>
                    <a:pt x="3220" y="2786"/>
                    <a:pt x="3293" y="2832"/>
                  </a:cubicBezTo>
                  <a:cubicBezTo>
                    <a:pt x="3307" y="2841"/>
                    <a:pt x="3341" y="2848"/>
                    <a:pt x="3341" y="2848"/>
                  </a:cubicBezTo>
                  <a:cubicBezTo>
                    <a:pt x="3402" y="2828"/>
                    <a:pt x="3403" y="2750"/>
                    <a:pt x="3421" y="2696"/>
                  </a:cubicBezTo>
                  <a:cubicBezTo>
                    <a:pt x="3424" y="2701"/>
                    <a:pt x="3460" y="2742"/>
                    <a:pt x="3461" y="2744"/>
                  </a:cubicBezTo>
                  <a:cubicBezTo>
                    <a:pt x="3466" y="2751"/>
                    <a:pt x="3464" y="2761"/>
                    <a:pt x="3469" y="2768"/>
                  </a:cubicBezTo>
                  <a:cubicBezTo>
                    <a:pt x="3488" y="2796"/>
                    <a:pt x="3519" y="2806"/>
                    <a:pt x="3549" y="2816"/>
                  </a:cubicBezTo>
                  <a:cubicBezTo>
                    <a:pt x="3590" y="2789"/>
                    <a:pt x="3637" y="2783"/>
                    <a:pt x="3685" y="2776"/>
                  </a:cubicBezTo>
                  <a:cubicBezTo>
                    <a:pt x="3738" y="2740"/>
                    <a:pt x="3716" y="2719"/>
                    <a:pt x="3677" y="2680"/>
                  </a:cubicBezTo>
                  <a:cubicBezTo>
                    <a:pt x="3665" y="2643"/>
                    <a:pt x="3658" y="2615"/>
                    <a:pt x="3637" y="2584"/>
                  </a:cubicBezTo>
                  <a:cubicBezTo>
                    <a:pt x="3641" y="2549"/>
                    <a:pt x="3653" y="2514"/>
                    <a:pt x="3637" y="2480"/>
                  </a:cubicBezTo>
                  <a:cubicBezTo>
                    <a:pt x="3629" y="2462"/>
                    <a:pt x="3605" y="2432"/>
                    <a:pt x="3605" y="2432"/>
                  </a:cubicBezTo>
                  <a:cubicBezTo>
                    <a:pt x="3614" y="2388"/>
                    <a:pt x="3622" y="2375"/>
                    <a:pt x="3653" y="2344"/>
                  </a:cubicBezTo>
                  <a:cubicBezTo>
                    <a:pt x="3668" y="2298"/>
                    <a:pt x="3664" y="2339"/>
                    <a:pt x="3629" y="2304"/>
                  </a:cubicBezTo>
                  <a:cubicBezTo>
                    <a:pt x="3621" y="2296"/>
                    <a:pt x="3618" y="2283"/>
                    <a:pt x="3613" y="2272"/>
                  </a:cubicBezTo>
                  <a:cubicBezTo>
                    <a:pt x="3638" y="2247"/>
                    <a:pt x="3664" y="2235"/>
                    <a:pt x="3693" y="2216"/>
                  </a:cubicBezTo>
                  <a:cubicBezTo>
                    <a:pt x="3656" y="2123"/>
                    <a:pt x="3560" y="2091"/>
                    <a:pt x="3493" y="2024"/>
                  </a:cubicBezTo>
                  <a:cubicBezTo>
                    <a:pt x="3473" y="1943"/>
                    <a:pt x="3549" y="1920"/>
                    <a:pt x="3613" y="1904"/>
                  </a:cubicBezTo>
                  <a:cubicBezTo>
                    <a:pt x="3627" y="1829"/>
                    <a:pt x="3627" y="1793"/>
                    <a:pt x="3701" y="1768"/>
                  </a:cubicBezTo>
                  <a:cubicBezTo>
                    <a:pt x="3706" y="1760"/>
                    <a:pt x="3719" y="1753"/>
                    <a:pt x="3717" y="1744"/>
                  </a:cubicBezTo>
                  <a:cubicBezTo>
                    <a:pt x="3715" y="1732"/>
                    <a:pt x="3650" y="1693"/>
                    <a:pt x="3637" y="1680"/>
                  </a:cubicBezTo>
                  <a:cubicBezTo>
                    <a:pt x="3642" y="1669"/>
                    <a:pt x="3645" y="1656"/>
                    <a:pt x="3653" y="1648"/>
                  </a:cubicBezTo>
                  <a:cubicBezTo>
                    <a:pt x="3667" y="1634"/>
                    <a:pt x="3701" y="1616"/>
                    <a:pt x="3701" y="1616"/>
                  </a:cubicBezTo>
                  <a:cubicBezTo>
                    <a:pt x="3717" y="1567"/>
                    <a:pt x="3694" y="1602"/>
                    <a:pt x="3677" y="1552"/>
                  </a:cubicBezTo>
                  <a:cubicBezTo>
                    <a:pt x="3690" y="1501"/>
                    <a:pt x="3702" y="1525"/>
                    <a:pt x="3717" y="1480"/>
                  </a:cubicBezTo>
                  <a:cubicBezTo>
                    <a:pt x="3712" y="1467"/>
                    <a:pt x="3709" y="1452"/>
                    <a:pt x="3701" y="1440"/>
                  </a:cubicBezTo>
                  <a:cubicBezTo>
                    <a:pt x="3695" y="1432"/>
                    <a:pt x="3679" y="1433"/>
                    <a:pt x="3677" y="1424"/>
                  </a:cubicBezTo>
                  <a:cubicBezTo>
                    <a:pt x="3653" y="1309"/>
                    <a:pt x="3687" y="1307"/>
                    <a:pt x="3637" y="1232"/>
                  </a:cubicBezTo>
                  <a:cubicBezTo>
                    <a:pt x="3642" y="1200"/>
                    <a:pt x="3640" y="1166"/>
                    <a:pt x="3653" y="1136"/>
                  </a:cubicBezTo>
                  <a:cubicBezTo>
                    <a:pt x="3666" y="1107"/>
                    <a:pt x="3699" y="1091"/>
                    <a:pt x="3717" y="1064"/>
                  </a:cubicBezTo>
                  <a:cubicBezTo>
                    <a:pt x="3668" y="1048"/>
                    <a:pt x="3615" y="1044"/>
                    <a:pt x="3565" y="1032"/>
                  </a:cubicBezTo>
                  <a:cubicBezTo>
                    <a:pt x="3544" y="1027"/>
                    <a:pt x="3501" y="1016"/>
                    <a:pt x="3501" y="1016"/>
                  </a:cubicBezTo>
                  <a:cubicBezTo>
                    <a:pt x="3493" y="1011"/>
                    <a:pt x="3479" y="1009"/>
                    <a:pt x="3477" y="1000"/>
                  </a:cubicBezTo>
                  <a:cubicBezTo>
                    <a:pt x="3472" y="973"/>
                    <a:pt x="3515" y="971"/>
                    <a:pt x="3525" y="968"/>
                  </a:cubicBezTo>
                  <a:cubicBezTo>
                    <a:pt x="3533" y="966"/>
                    <a:pt x="3541" y="962"/>
                    <a:pt x="3549" y="960"/>
                  </a:cubicBezTo>
                  <a:cubicBezTo>
                    <a:pt x="3565" y="956"/>
                    <a:pt x="3581" y="956"/>
                    <a:pt x="3597" y="952"/>
                  </a:cubicBezTo>
                  <a:cubicBezTo>
                    <a:pt x="3625" y="946"/>
                    <a:pt x="3650" y="929"/>
                    <a:pt x="3677" y="920"/>
                  </a:cubicBezTo>
                  <a:cubicBezTo>
                    <a:pt x="3671" y="889"/>
                    <a:pt x="3662" y="877"/>
                    <a:pt x="3677" y="848"/>
                  </a:cubicBezTo>
                  <a:cubicBezTo>
                    <a:pt x="3686" y="831"/>
                    <a:pt x="3709" y="800"/>
                    <a:pt x="3709" y="800"/>
                  </a:cubicBezTo>
                  <a:cubicBezTo>
                    <a:pt x="3719" y="759"/>
                    <a:pt x="3723" y="711"/>
                    <a:pt x="3701" y="672"/>
                  </a:cubicBezTo>
                  <a:cubicBezTo>
                    <a:pt x="3692" y="655"/>
                    <a:pt x="3669" y="624"/>
                    <a:pt x="3669" y="624"/>
                  </a:cubicBezTo>
                  <a:cubicBezTo>
                    <a:pt x="3662" y="594"/>
                    <a:pt x="3652" y="566"/>
                    <a:pt x="3645" y="536"/>
                  </a:cubicBezTo>
                  <a:cubicBezTo>
                    <a:pt x="3649" y="399"/>
                    <a:pt x="3722" y="131"/>
                    <a:pt x="3581" y="272"/>
                  </a:cubicBezTo>
                  <a:cubicBezTo>
                    <a:pt x="3556" y="247"/>
                    <a:pt x="3549" y="229"/>
                    <a:pt x="3533" y="200"/>
                  </a:cubicBezTo>
                  <a:cubicBezTo>
                    <a:pt x="3524" y="183"/>
                    <a:pt x="3501" y="152"/>
                    <a:pt x="3501" y="152"/>
                  </a:cubicBezTo>
                  <a:cubicBezTo>
                    <a:pt x="3462" y="154"/>
                    <a:pt x="3308" y="169"/>
                    <a:pt x="3253" y="152"/>
                  </a:cubicBezTo>
                  <a:cubicBezTo>
                    <a:pt x="3229" y="145"/>
                    <a:pt x="3172" y="61"/>
                    <a:pt x="3141" y="40"/>
                  </a:cubicBezTo>
                  <a:cubicBezTo>
                    <a:pt x="3125" y="43"/>
                    <a:pt x="3108" y="43"/>
                    <a:pt x="3093" y="48"/>
                  </a:cubicBezTo>
                  <a:cubicBezTo>
                    <a:pt x="3058" y="60"/>
                    <a:pt x="3039" y="98"/>
                    <a:pt x="2997" y="112"/>
                  </a:cubicBezTo>
                  <a:cubicBezTo>
                    <a:pt x="2956" y="71"/>
                    <a:pt x="2956" y="71"/>
                    <a:pt x="2893" y="80"/>
                  </a:cubicBezTo>
                  <a:cubicBezTo>
                    <a:pt x="2838" y="98"/>
                    <a:pt x="2804" y="150"/>
                    <a:pt x="2749" y="168"/>
                  </a:cubicBezTo>
                  <a:cubicBezTo>
                    <a:pt x="2726" y="138"/>
                    <a:pt x="2716" y="110"/>
                    <a:pt x="2693" y="80"/>
                  </a:cubicBezTo>
                  <a:cubicBezTo>
                    <a:pt x="2614" y="96"/>
                    <a:pt x="2549" y="148"/>
                    <a:pt x="2477" y="184"/>
                  </a:cubicBezTo>
                  <a:cubicBezTo>
                    <a:pt x="2422" y="156"/>
                    <a:pt x="2439" y="149"/>
                    <a:pt x="2421" y="96"/>
                  </a:cubicBezTo>
                  <a:cubicBezTo>
                    <a:pt x="2414" y="76"/>
                    <a:pt x="2401" y="58"/>
                    <a:pt x="2389" y="40"/>
                  </a:cubicBezTo>
                  <a:cubicBezTo>
                    <a:pt x="2328" y="71"/>
                    <a:pt x="2277" y="117"/>
                    <a:pt x="2213" y="144"/>
                  </a:cubicBezTo>
                  <a:cubicBezTo>
                    <a:pt x="2205" y="147"/>
                    <a:pt x="2197" y="148"/>
                    <a:pt x="2189" y="152"/>
                  </a:cubicBezTo>
                  <a:cubicBezTo>
                    <a:pt x="2180" y="156"/>
                    <a:pt x="2174" y="164"/>
                    <a:pt x="2165" y="168"/>
                  </a:cubicBezTo>
                  <a:cubicBezTo>
                    <a:pt x="2150" y="175"/>
                    <a:pt x="2117" y="184"/>
                    <a:pt x="2117" y="184"/>
                  </a:cubicBezTo>
                  <a:cubicBezTo>
                    <a:pt x="2109" y="181"/>
                    <a:pt x="2099" y="182"/>
                    <a:pt x="2093" y="176"/>
                  </a:cubicBezTo>
                  <a:cubicBezTo>
                    <a:pt x="2089" y="172"/>
                    <a:pt x="2077" y="120"/>
                    <a:pt x="2077" y="120"/>
                  </a:cubicBezTo>
                  <a:cubicBezTo>
                    <a:pt x="2066" y="82"/>
                    <a:pt x="2060" y="45"/>
                    <a:pt x="2021" y="32"/>
                  </a:cubicBezTo>
                  <a:cubicBezTo>
                    <a:pt x="1926" y="80"/>
                    <a:pt x="2067" y="6"/>
                    <a:pt x="1949" y="80"/>
                  </a:cubicBezTo>
                  <a:cubicBezTo>
                    <a:pt x="1915" y="101"/>
                    <a:pt x="1866" y="114"/>
                    <a:pt x="1829" y="128"/>
                  </a:cubicBezTo>
                  <a:cubicBezTo>
                    <a:pt x="1819" y="132"/>
                    <a:pt x="1808" y="133"/>
                    <a:pt x="1797" y="136"/>
                  </a:cubicBezTo>
                  <a:cubicBezTo>
                    <a:pt x="1781" y="141"/>
                    <a:pt x="1749" y="152"/>
                    <a:pt x="1749" y="152"/>
                  </a:cubicBezTo>
                  <a:cubicBezTo>
                    <a:pt x="1698" y="126"/>
                    <a:pt x="1706" y="107"/>
                    <a:pt x="1677" y="64"/>
                  </a:cubicBezTo>
                  <a:cubicBezTo>
                    <a:pt x="1619" y="76"/>
                    <a:pt x="1619" y="97"/>
                    <a:pt x="1573" y="120"/>
                  </a:cubicBezTo>
                  <a:cubicBezTo>
                    <a:pt x="1536" y="138"/>
                    <a:pt x="1498" y="149"/>
                    <a:pt x="1461" y="168"/>
                  </a:cubicBezTo>
                  <a:cubicBezTo>
                    <a:pt x="1453" y="165"/>
                    <a:pt x="1442" y="167"/>
                    <a:pt x="1437" y="160"/>
                  </a:cubicBezTo>
                  <a:cubicBezTo>
                    <a:pt x="1427" y="146"/>
                    <a:pt x="1421" y="112"/>
                    <a:pt x="1421" y="112"/>
                  </a:cubicBezTo>
                  <a:cubicBezTo>
                    <a:pt x="1334" y="129"/>
                    <a:pt x="1432" y="102"/>
                    <a:pt x="1333" y="168"/>
                  </a:cubicBezTo>
                  <a:cubicBezTo>
                    <a:pt x="1279" y="204"/>
                    <a:pt x="1226" y="260"/>
                    <a:pt x="1165" y="280"/>
                  </a:cubicBezTo>
                  <a:cubicBezTo>
                    <a:pt x="1146" y="277"/>
                    <a:pt x="1126" y="280"/>
                    <a:pt x="1109" y="272"/>
                  </a:cubicBezTo>
                  <a:cubicBezTo>
                    <a:pt x="1070" y="252"/>
                    <a:pt x="1082" y="181"/>
                    <a:pt x="1045" y="160"/>
                  </a:cubicBezTo>
                  <a:cubicBezTo>
                    <a:pt x="1033" y="153"/>
                    <a:pt x="1018" y="155"/>
                    <a:pt x="1005" y="152"/>
                  </a:cubicBezTo>
                  <a:cubicBezTo>
                    <a:pt x="985" y="142"/>
                    <a:pt x="961" y="138"/>
                    <a:pt x="941" y="128"/>
                  </a:cubicBezTo>
                  <a:cubicBezTo>
                    <a:pt x="924" y="119"/>
                    <a:pt x="893" y="96"/>
                    <a:pt x="893" y="96"/>
                  </a:cubicBezTo>
                  <a:cubicBezTo>
                    <a:pt x="859" y="46"/>
                    <a:pt x="831" y="19"/>
                    <a:pt x="773" y="0"/>
                  </a:cubicBezTo>
                  <a:cubicBezTo>
                    <a:pt x="765" y="8"/>
                    <a:pt x="753" y="13"/>
                    <a:pt x="749" y="24"/>
                  </a:cubicBezTo>
                  <a:cubicBezTo>
                    <a:pt x="698" y="177"/>
                    <a:pt x="810" y="116"/>
                    <a:pt x="565" y="128"/>
                  </a:cubicBezTo>
                  <a:cubicBezTo>
                    <a:pt x="517" y="144"/>
                    <a:pt x="513" y="161"/>
                    <a:pt x="501" y="208"/>
                  </a:cubicBezTo>
                  <a:cubicBezTo>
                    <a:pt x="442" y="196"/>
                    <a:pt x="472" y="208"/>
                    <a:pt x="413" y="168"/>
                  </a:cubicBezTo>
                  <a:cubicBezTo>
                    <a:pt x="405" y="163"/>
                    <a:pt x="389" y="152"/>
                    <a:pt x="389" y="152"/>
                  </a:cubicBezTo>
                  <a:cubicBezTo>
                    <a:pt x="334" y="207"/>
                    <a:pt x="354" y="181"/>
                    <a:pt x="325" y="224"/>
                  </a:cubicBezTo>
                  <a:cubicBezTo>
                    <a:pt x="289" y="152"/>
                    <a:pt x="301" y="183"/>
                    <a:pt x="285" y="136"/>
                  </a:cubicBezTo>
                  <a:cubicBezTo>
                    <a:pt x="272" y="141"/>
                    <a:pt x="257" y="144"/>
                    <a:pt x="245" y="152"/>
                  </a:cubicBezTo>
                  <a:cubicBezTo>
                    <a:pt x="216" y="173"/>
                    <a:pt x="242" y="195"/>
                    <a:pt x="213" y="152"/>
                  </a:cubicBezTo>
                  <a:cubicBezTo>
                    <a:pt x="195" y="80"/>
                    <a:pt x="204" y="109"/>
                    <a:pt x="189" y="64"/>
                  </a:cubicBezTo>
                  <a:cubicBezTo>
                    <a:pt x="184" y="72"/>
                    <a:pt x="177" y="79"/>
                    <a:pt x="173" y="88"/>
                  </a:cubicBezTo>
                  <a:cubicBezTo>
                    <a:pt x="169" y="96"/>
                    <a:pt x="169" y="105"/>
                    <a:pt x="165" y="112"/>
                  </a:cubicBezTo>
                  <a:cubicBezTo>
                    <a:pt x="156" y="129"/>
                    <a:pt x="133" y="160"/>
                    <a:pt x="133" y="160"/>
                  </a:cubicBezTo>
                  <a:cubicBezTo>
                    <a:pt x="122" y="203"/>
                    <a:pt x="117" y="237"/>
                    <a:pt x="157" y="264"/>
                  </a:cubicBezTo>
                  <a:cubicBezTo>
                    <a:pt x="184" y="304"/>
                    <a:pt x="191" y="277"/>
                    <a:pt x="205" y="320"/>
                  </a:cubicBezTo>
                  <a:cubicBezTo>
                    <a:pt x="193" y="382"/>
                    <a:pt x="155" y="469"/>
                    <a:pt x="117" y="520"/>
                  </a:cubicBezTo>
                  <a:cubicBezTo>
                    <a:pt x="102" y="580"/>
                    <a:pt x="132" y="614"/>
                    <a:pt x="157" y="664"/>
                  </a:cubicBezTo>
                  <a:cubicBezTo>
                    <a:pt x="165" y="680"/>
                    <a:pt x="170" y="713"/>
                    <a:pt x="173" y="728"/>
                  </a:cubicBezTo>
                  <a:cubicBezTo>
                    <a:pt x="170" y="747"/>
                    <a:pt x="175" y="768"/>
                    <a:pt x="165" y="784"/>
                  </a:cubicBezTo>
                  <a:cubicBezTo>
                    <a:pt x="150" y="808"/>
                    <a:pt x="85" y="832"/>
                    <a:pt x="61" y="848"/>
                  </a:cubicBezTo>
                  <a:cubicBezTo>
                    <a:pt x="64" y="861"/>
                    <a:pt x="60" y="878"/>
                    <a:pt x="69" y="888"/>
                  </a:cubicBezTo>
                  <a:cubicBezTo>
                    <a:pt x="73" y="893"/>
                    <a:pt x="144" y="922"/>
                    <a:pt x="157" y="928"/>
                  </a:cubicBezTo>
                  <a:cubicBezTo>
                    <a:pt x="179" y="938"/>
                    <a:pt x="221" y="960"/>
                    <a:pt x="221" y="960"/>
                  </a:cubicBezTo>
                  <a:cubicBezTo>
                    <a:pt x="209" y="997"/>
                    <a:pt x="189" y="992"/>
                    <a:pt x="157" y="1008"/>
                  </a:cubicBezTo>
                  <a:cubicBezTo>
                    <a:pt x="129" y="1022"/>
                    <a:pt x="129" y="1029"/>
                    <a:pt x="109" y="1056"/>
                  </a:cubicBezTo>
                  <a:cubicBezTo>
                    <a:pt x="121" y="1117"/>
                    <a:pt x="133" y="1096"/>
                    <a:pt x="173" y="1136"/>
                  </a:cubicBezTo>
                  <a:cubicBezTo>
                    <a:pt x="182" y="1170"/>
                    <a:pt x="201" y="1212"/>
                    <a:pt x="181" y="1248"/>
                  </a:cubicBezTo>
                  <a:cubicBezTo>
                    <a:pt x="165" y="1276"/>
                    <a:pt x="128" y="1286"/>
                    <a:pt x="101" y="1304"/>
                  </a:cubicBezTo>
                  <a:cubicBezTo>
                    <a:pt x="87" y="1313"/>
                    <a:pt x="53" y="1320"/>
                    <a:pt x="53" y="1320"/>
                  </a:cubicBezTo>
                  <a:cubicBezTo>
                    <a:pt x="34" y="1334"/>
                    <a:pt x="0" y="1356"/>
                    <a:pt x="5" y="1368"/>
                  </a:cubicBezTo>
                  <a:cubicBezTo>
                    <a:pt x="12" y="1384"/>
                    <a:pt x="30" y="1391"/>
                    <a:pt x="45" y="1400"/>
                  </a:cubicBezTo>
                  <a:cubicBezTo>
                    <a:pt x="93" y="1429"/>
                    <a:pt x="150" y="1432"/>
                    <a:pt x="197" y="1464"/>
                  </a:cubicBezTo>
                  <a:cubicBezTo>
                    <a:pt x="215" y="1519"/>
                    <a:pt x="189" y="1552"/>
                    <a:pt x="173" y="1600"/>
                  </a:cubicBezTo>
                  <a:cubicBezTo>
                    <a:pt x="182" y="1626"/>
                    <a:pt x="182" y="1657"/>
                    <a:pt x="197" y="1680"/>
                  </a:cubicBezTo>
                  <a:cubicBezTo>
                    <a:pt x="209" y="1697"/>
                    <a:pt x="230" y="1705"/>
                    <a:pt x="245" y="1720"/>
                  </a:cubicBezTo>
                  <a:cubicBezTo>
                    <a:pt x="209" y="1793"/>
                    <a:pt x="146" y="1769"/>
                    <a:pt x="77" y="1792"/>
                  </a:cubicBezTo>
                  <a:cubicBezTo>
                    <a:pt x="82" y="1803"/>
                    <a:pt x="84" y="1816"/>
                    <a:pt x="93" y="1824"/>
                  </a:cubicBezTo>
                  <a:cubicBezTo>
                    <a:pt x="122" y="1849"/>
                    <a:pt x="185" y="1858"/>
                    <a:pt x="221" y="1872"/>
                  </a:cubicBezTo>
                  <a:cubicBezTo>
                    <a:pt x="224" y="1883"/>
                    <a:pt x="233" y="1894"/>
                    <a:pt x="229" y="1904"/>
                  </a:cubicBezTo>
                  <a:cubicBezTo>
                    <a:pt x="216" y="1940"/>
                    <a:pt x="164" y="1952"/>
                    <a:pt x="133" y="1960"/>
                  </a:cubicBezTo>
                  <a:cubicBezTo>
                    <a:pt x="125" y="1965"/>
                    <a:pt x="111" y="1967"/>
                    <a:pt x="109" y="1976"/>
                  </a:cubicBezTo>
                  <a:cubicBezTo>
                    <a:pt x="105" y="2000"/>
                    <a:pt x="135" y="2014"/>
                    <a:pt x="149" y="2024"/>
                  </a:cubicBezTo>
                  <a:cubicBezTo>
                    <a:pt x="154" y="2032"/>
                    <a:pt x="167" y="2039"/>
                    <a:pt x="165" y="2048"/>
                  </a:cubicBezTo>
                  <a:cubicBezTo>
                    <a:pt x="163" y="2057"/>
                    <a:pt x="149" y="2059"/>
                    <a:pt x="141" y="2064"/>
                  </a:cubicBezTo>
                  <a:cubicBezTo>
                    <a:pt x="85" y="2094"/>
                    <a:pt x="70" y="2094"/>
                    <a:pt x="37" y="2144"/>
                  </a:cubicBezTo>
                  <a:cubicBezTo>
                    <a:pt x="48" y="2177"/>
                    <a:pt x="33" y="2219"/>
                    <a:pt x="53" y="2248"/>
                  </a:cubicBezTo>
                  <a:cubicBezTo>
                    <a:pt x="78" y="2283"/>
                    <a:pt x="213" y="2344"/>
                    <a:pt x="261" y="2360"/>
                  </a:cubicBezTo>
                  <a:cubicBezTo>
                    <a:pt x="258" y="2371"/>
                    <a:pt x="261" y="2384"/>
                    <a:pt x="253" y="2392"/>
                  </a:cubicBezTo>
                  <a:cubicBezTo>
                    <a:pt x="250" y="2395"/>
                    <a:pt x="172" y="2414"/>
                    <a:pt x="165" y="2416"/>
                  </a:cubicBezTo>
                  <a:cubicBezTo>
                    <a:pt x="157" y="2421"/>
                    <a:pt x="145" y="2423"/>
                    <a:pt x="141" y="2432"/>
                  </a:cubicBezTo>
                  <a:cubicBezTo>
                    <a:pt x="138" y="2440"/>
                    <a:pt x="143" y="2450"/>
                    <a:pt x="149" y="2456"/>
                  </a:cubicBezTo>
                  <a:cubicBezTo>
                    <a:pt x="152" y="2459"/>
                    <a:pt x="216" y="2487"/>
                    <a:pt x="229" y="2496"/>
                  </a:cubicBezTo>
                  <a:cubicBezTo>
                    <a:pt x="263" y="2597"/>
                    <a:pt x="205" y="2601"/>
                    <a:pt x="173" y="2672"/>
                  </a:cubicBezTo>
                  <a:cubicBezTo>
                    <a:pt x="162" y="2697"/>
                    <a:pt x="156" y="2725"/>
                    <a:pt x="149" y="2752"/>
                  </a:cubicBezTo>
                  <a:close/>
                </a:path>
              </a:pathLst>
            </a:custGeom>
            <a:noFill/>
            <a:ln w="25400" cap="flat" cmpd="sng">
              <a:solidFill>
                <a:schemeClr val="bg2"/>
              </a:solidFill>
              <a:prstDash val="solid"/>
              <a:round/>
              <a:headEnd/>
              <a:tailEnd/>
            </a:ln>
            <a:effectLst/>
          </p:spPr>
          <p:txBody>
            <a:bodyPr wrap="none"/>
            <a:lstStyle/>
            <a:p>
              <a:endParaRPr lang="en-US" dirty="0"/>
            </a:p>
          </p:txBody>
        </p:sp>
      </p:grpSp>
    </p:spTree>
    <p:extLst>
      <p:ext uri="{BB962C8B-B14F-4D97-AF65-F5344CB8AC3E}">
        <p14:creationId xmlns:p14="http://schemas.microsoft.com/office/powerpoint/2010/main" val="30478303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randombar(horizontal)">
                                      <p:cBhvr>
                                        <p:cTn id="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685800"/>
          </a:xfrm>
        </p:spPr>
        <p:txBody>
          <a:bodyPr/>
          <a:lstStyle/>
          <a:p>
            <a:pPr algn="ctr"/>
            <a:r>
              <a:rPr lang="en-US" dirty="0" smtClean="0">
                <a:solidFill>
                  <a:srgbClr val="FF0000"/>
                </a:solidFill>
                <a:latin typeface="Comic Sans MS" pitchFamily="66" charset="0"/>
              </a:rPr>
              <a:t>Median Changes in Runoff: 2041-2060</a:t>
            </a:r>
            <a:br>
              <a:rPr lang="en-US" dirty="0" smtClean="0">
                <a:solidFill>
                  <a:srgbClr val="FF0000"/>
                </a:solidFill>
                <a:latin typeface="Comic Sans MS" pitchFamily="66" charset="0"/>
              </a:rPr>
            </a:br>
            <a:r>
              <a:rPr lang="en-US" sz="1600" dirty="0" smtClean="0">
                <a:solidFill>
                  <a:srgbClr val="FF0000"/>
                </a:solidFill>
                <a:latin typeface="Comic Sans MS" pitchFamily="66" charset="0"/>
              </a:rPr>
              <a:t>(based on 24 GCM runs)</a:t>
            </a:r>
            <a:endParaRPr lang="en-US" dirty="0">
              <a:solidFill>
                <a:srgbClr val="FF0000"/>
              </a:solidFill>
              <a:latin typeface="Comic Sans MS" pitchFamily="66" charset="0"/>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95400"/>
            <a:ext cx="8637758"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6200" y="5997714"/>
            <a:ext cx="7620000" cy="707886"/>
          </a:xfrm>
          <a:prstGeom prst="rect">
            <a:avLst/>
          </a:prstGeom>
          <a:noFill/>
        </p:spPr>
        <p:txBody>
          <a:bodyPr wrap="square" rtlCol="0">
            <a:spAutoFit/>
          </a:bodyPr>
          <a:lstStyle/>
          <a:p>
            <a:r>
              <a:rPr lang="en-US" sz="2000" i="1" dirty="0" smtClean="0"/>
              <a:t>USGS </a:t>
            </a:r>
            <a:r>
              <a:rPr lang="en-US" sz="2000" i="1" dirty="0"/>
              <a:t>water resources </a:t>
            </a:r>
            <a:r>
              <a:rPr lang="en-US" sz="2000" i="1" dirty="0" smtClean="0"/>
              <a:t>regions (Milly </a:t>
            </a:r>
            <a:r>
              <a:rPr lang="en-US" sz="2000" i="1" dirty="0"/>
              <a:t>et al</a:t>
            </a:r>
            <a:r>
              <a:rPr lang="en-US" sz="2000" i="1" dirty="0" smtClean="0"/>
              <a:t>., 2005</a:t>
            </a:r>
            <a:r>
              <a:rPr lang="en-US" sz="2000" i="1" dirty="0"/>
              <a:t>) </a:t>
            </a:r>
            <a:r>
              <a:rPr lang="en-US" sz="2000" i="1" dirty="0" smtClean="0"/>
              <a:t>general </a:t>
            </a:r>
            <a:r>
              <a:rPr lang="en-US" sz="2000" i="1" dirty="0"/>
              <a:t>circulation model simulations for 2041-2060 relative to 1901-1970. </a:t>
            </a:r>
            <a:endParaRPr lang="en-US" sz="2000" dirty="0"/>
          </a:p>
        </p:txBody>
      </p:sp>
      <p:pic>
        <p:nvPicPr>
          <p:cNvPr id="7" name="Picture 2" descr="United States Population Growth From 2000 to 20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447800"/>
            <a:ext cx="2667000" cy="2300288"/>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bwMode="auto">
          <a:xfrm rot="19614798">
            <a:off x="5051583" y="1810565"/>
            <a:ext cx="865782" cy="1576480"/>
          </a:xfrm>
          <a:prstGeom prst="ellipse">
            <a:avLst/>
          </a:prstGeom>
          <a:solidFill>
            <a:schemeClr val="accent1">
              <a:alpha val="44000"/>
            </a:schemeClr>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1" charset="-128"/>
            </a:endParaRPr>
          </a:p>
        </p:txBody>
      </p:sp>
      <p:sp>
        <p:nvSpPr>
          <p:cNvPr id="5" name="TextBox 4"/>
          <p:cNvSpPr txBox="1"/>
          <p:nvPr/>
        </p:nvSpPr>
        <p:spPr>
          <a:xfrm>
            <a:off x="381000" y="914400"/>
            <a:ext cx="8382000" cy="400110"/>
          </a:xfrm>
          <a:prstGeom prst="rect">
            <a:avLst/>
          </a:prstGeom>
          <a:noFill/>
        </p:spPr>
        <p:txBody>
          <a:bodyPr wrap="square" rtlCol="0">
            <a:spAutoFit/>
          </a:bodyPr>
          <a:lstStyle/>
          <a:p>
            <a:pPr algn="ctr"/>
            <a:r>
              <a:rPr lang="en-US" sz="2000" dirty="0" smtClean="0"/>
              <a:t>(Percentages are fractions of the 24 GCM runs)</a:t>
            </a:r>
            <a:endParaRPr lang="en-US" sz="2000" dirty="0"/>
          </a:p>
        </p:txBody>
      </p:sp>
    </p:spTree>
    <p:extLst>
      <p:ext uri="{BB962C8B-B14F-4D97-AF65-F5344CB8AC3E}">
        <p14:creationId xmlns:p14="http://schemas.microsoft.com/office/powerpoint/2010/main" val="1744171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0" y="0"/>
            <a:ext cx="9144000" cy="1143000"/>
          </a:xfrm>
          <a:prstGeom prst="rect">
            <a:avLst/>
          </a:prstGeom>
          <a:solidFill>
            <a:schemeClr val="bg1"/>
          </a:solidFill>
        </p:spPr>
        <p:txBody>
          <a:bodyPr/>
          <a:lstStyle/>
          <a:p>
            <a:pPr algn="ctr"/>
            <a:r>
              <a:rPr lang="en-US" sz="3600" dirty="0" smtClean="0">
                <a:solidFill>
                  <a:srgbClr val="FF0000"/>
                </a:solidFill>
                <a:latin typeface="Comic Sans MS" pitchFamily="66" charset="0"/>
              </a:rPr>
              <a:t>Part 4:  Reducing Societal Vulnerability to Drought</a:t>
            </a:r>
            <a:endParaRPr lang="en-US" sz="3600" dirty="0">
              <a:solidFill>
                <a:srgbClr val="FF0000"/>
              </a:solidFill>
              <a:latin typeface="Comic Sans MS" pitchFamily="66"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1143000"/>
            <a:ext cx="6019799" cy="5678961"/>
          </a:xfrm>
          <a:prstGeom prst="rect">
            <a:avLst/>
          </a:prstGeom>
        </p:spPr>
      </p:pic>
      <p:sp>
        <p:nvSpPr>
          <p:cNvPr id="2" name="TextBox 1"/>
          <p:cNvSpPr txBox="1"/>
          <p:nvPr/>
        </p:nvSpPr>
        <p:spPr>
          <a:xfrm>
            <a:off x="6172200" y="1295400"/>
            <a:ext cx="2895600" cy="1200329"/>
          </a:xfrm>
          <a:prstGeom prst="rect">
            <a:avLst/>
          </a:prstGeom>
          <a:noFill/>
          <a:ln>
            <a:noFill/>
          </a:ln>
        </p:spPr>
        <p:txBody>
          <a:bodyPr wrap="square" rtlCol="0">
            <a:spAutoFit/>
          </a:bodyPr>
          <a:lstStyle/>
          <a:p>
            <a:pPr algn="ctr"/>
            <a:r>
              <a:rPr lang="en-US" i="1" dirty="0" smtClean="0">
                <a:latin typeface="Comic Sans MS" pitchFamily="66" charset="0"/>
              </a:rPr>
              <a:t>National Drought Mitigation Center’s mission</a:t>
            </a:r>
            <a:endParaRPr lang="en-US" dirty="0">
              <a:latin typeface="Comic Sans MS" pitchFamily="66" charset="0"/>
            </a:endParaRPr>
          </a:p>
        </p:txBody>
      </p:sp>
      <p:sp>
        <p:nvSpPr>
          <p:cNvPr id="3" name="TextBox 2"/>
          <p:cNvSpPr txBox="1"/>
          <p:nvPr/>
        </p:nvSpPr>
        <p:spPr>
          <a:xfrm>
            <a:off x="6172200" y="2438400"/>
            <a:ext cx="2895600" cy="2031325"/>
          </a:xfrm>
          <a:prstGeom prst="rect">
            <a:avLst/>
          </a:prstGeom>
          <a:noFill/>
        </p:spPr>
        <p:txBody>
          <a:bodyPr wrap="square" rtlCol="0">
            <a:spAutoFit/>
          </a:bodyPr>
          <a:lstStyle/>
          <a:p>
            <a:pPr algn="ctr"/>
            <a:r>
              <a:rPr lang="en-US" sz="1800" b="1" dirty="0" smtClean="0">
                <a:latin typeface="Comic Sans MS" pitchFamily="66" charset="0"/>
              </a:rPr>
              <a:t>To </a:t>
            </a:r>
            <a:r>
              <a:rPr lang="en-US" sz="1800" b="1" dirty="0">
                <a:latin typeface="Comic Sans MS" pitchFamily="66" charset="0"/>
              </a:rPr>
              <a:t>lessen societal vulnerability to drought by promoting planning and the adoption of  appropriate risk management techniques.</a:t>
            </a:r>
          </a:p>
          <a:p>
            <a:endParaRPr lang="en-US" sz="1800" dirty="0">
              <a:latin typeface="Comic Sans MS" pitchFamily="66" charset="0"/>
            </a:endParaRPr>
          </a:p>
        </p:txBody>
      </p:sp>
      <p:sp>
        <p:nvSpPr>
          <p:cNvPr id="4" name="TextBox 3"/>
          <p:cNvSpPr txBox="1"/>
          <p:nvPr/>
        </p:nvSpPr>
        <p:spPr>
          <a:xfrm>
            <a:off x="6172200" y="4343400"/>
            <a:ext cx="2895600" cy="1569660"/>
          </a:xfrm>
          <a:prstGeom prst="rect">
            <a:avLst/>
          </a:prstGeom>
          <a:solidFill>
            <a:schemeClr val="bg1"/>
          </a:solidFill>
          <a:ln w="28575">
            <a:solidFill>
              <a:schemeClr val="tx2"/>
            </a:solidFill>
          </a:ln>
        </p:spPr>
        <p:txBody>
          <a:bodyPr wrap="square" rtlCol="0">
            <a:spAutoFit/>
          </a:bodyPr>
          <a:lstStyle/>
          <a:p>
            <a:pPr algn="ctr"/>
            <a:r>
              <a:rPr lang="en-US" dirty="0" smtClean="0">
                <a:solidFill>
                  <a:srgbClr val="FF0000"/>
                </a:solidFill>
                <a:latin typeface="Comic Sans MS" pitchFamily="66" charset="0"/>
              </a:rPr>
              <a:t>Globally, we must improve our resilience to a variable climate. </a:t>
            </a:r>
            <a:endParaRPr lang="en-US" dirty="0">
              <a:solidFill>
                <a:srgbClr val="FF0000"/>
              </a:solidFill>
              <a:latin typeface="Comic Sans MS" pitchFamily="66" charset="0"/>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a:xfrm>
            <a:off x="685800" y="76200"/>
            <a:ext cx="7772400" cy="609600"/>
          </a:xfrm>
          <a:prstGeom prst="rect">
            <a:avLst/>
          </a:prstGeom>
        </p:spPr>
        <p:txBody>
          <a:bodyPr/>
          <a:lstStyle/>
          <a:p>
            <a:pPr algn="ctr"/>
            <a:r>
              <a:rPr lang="en-US" dirty="0" smtClean="0">
                <a:solidFill>
                  <a:srgbClr val="FF0000"/>
                </a:solidFill>
                <a:latin typeface="Comic Sans MS" pitchFamily="66" charset="0"/>
              </a:rPr>
              <a:t>Defining ‘Mitigation’</a:t>
            </a:r>
            <a:endParaRPr lang="en-US" dirty="0">
              <a:solidFill>
                <a:srgbClr val="FF0000"/>
              </a:solidFill>
              <a:latin typeface="Comic Sans MS" pitchFamily="66" charset="0"/>
            </a:endParaRPr>
          </a:p>
        </p:txBody>
      </p:sp>
      <p:sp>
        <p:nvSpPr>
          <p:cNvPr id="9219" name="Rectangle 3"/>
          <p:cNvSpPr>
            <a:spLocks noGrp="1" noChangeArrowheads="1"/>
          </p:cNvSpPr>
          <p:nvPr>
            <p:ph type="body" idx="4294967295"/>
          </p:nvPr>
        </p:nvSpPr>
        <p:spPr>
          <a:xfrm>
            <a:off x="685800" y="990600"/>
            <a:ext cx="8077200" cy="5029200"/>
          </a:xfrm>
          <a:prstGeom prst="rect">
            <a:avLst/>
          </a:prstGeom>
          <a:solidFill>
            <a:schemeClr val="bg1">
              <a:lumMod val="95000"/>
            </a:schemeClr>
          </a:solidFill>
        </p:spPr>
        <p:txBody>
          <a:bodyPr/>
          <a:lstStyle/>
          <a:p>
            <a:pPr>
              <a:buClr>
                <a:srgbClr val="C00000"/>
              </a:buClr>
            </a:pPr>
            <a:r>
              <a:rPr lang="en-US" dirty="0" smtClean="0">
                <a:solidFill>
                  <a:schemeClr val="tx1"/>
                </a:solidFill>
                <a:latin typeface="Arial" pitchFamily="34" charset="0"/>
                <a:cs typeface="Arial" pitchFamily="34" charset="0"/>
              </a:rPr>
              <a:t>Mitigation in the context of drought  management . . </a:t>
            </a:r>
          </a:p>
          <a:p>
            <a:pPr lvl="1">
              <a:buClr>
                <a:srgbClr val="C00000"/>
              </a:buClr>
            </a:pPr>
            <a:r>
              <a:rPr lang="en-US" dirty="0" smtClean="0">
                <a:solidFill>
                  <a:schemeClr val="tx1"/>
                </a:solidFill>
                <a:latin typeface="Arial" pitchFamily="34" charset="0"/>
                <a:cs typeface="Arial" pitchFamily="34" charset="0"/>
              </a:rPr>
              <a:t>Actions taken in advance of or in the early stages of drought that reduce social, economic, and environmental impacts.</a:t>
            </a:r>
          </a:p>
          <a:p>
            <a:pPr lvl="1">
              <a:buClr>
                <a:srgbClr val="C00000"/>
              </a:buClr>
            </a:pPr>
            <a:r>
              <a:rPr lang="en-US" dirty="0" smtClean="0">
                <a:solidFill>
                  <a:schemeClr val="tx1"/>
                </a:solidFill>
                <a:latin typeface="Arial" pitchFamily="34" charset="0"/>
                <a:cs typeface="Arial" pitchFamily="34" charset="0"/>
              </a:rPr>
              <a:t>Assessing and managing ‘risk’.</a:t>
            </a:r>
          </a:p>
          <a:p>
            <a:pPr>
              <a:buClr>
                <a:srgbClr val="C00000"/>
              </a:buClr>
            </a:pPr>
            <a:r>
              <a:rPr lang="en-US" dirty="0" smtClean="0">
                <a:solidFill>
                  <a:schemeClr val="tx1"/>
                </a:solidFill>
                <a:latin typeface="Arial" pitchFamily="34" charset="0"/>
                <a:cs typeface="Arial" pitchFamily="34" charset="0"/>
              </a:rPr>
              <a:t>Mitigation in the context of climate change . .</a:t>
            </a:r>
          </a:p>
          <a:p>
            <a:pPr lvl="1">
              <a:buClr>
                <a:srgbClr val="C00000"/>
              </a:buClr>
            </a:pPr>
            <a:r>
              <a:rPr lang="en-US" dirty="0" smtClean="0">
                <a:solidFill>
                  <a:schemeClr val="tx1"/>
                </a:solidFill>
                <a:latin typeface="Arial" pitchFamily="34" charset="0"/>
                <a:cs typeface="Arial" pitchFamily="34" charset="0"/>
              </a:rPr>
              <a:t>Reduction of greenhouse gas (GHG) emissions leading to a reduction in the degree of projected warming.</a:t>
            </a:r>
            <a:endParaRPr lang="en-US" dirty="0">
              <a:solidFill>
                <a:schemeClr val="tx1"/>
              </a:solidFill>
            </a:endParaRPr>
          </a:p>
        </p:txBody>
      </p:sp>
    </p:spTree>
    <p:extLst>
      <p:ext uri="{BB962C8B-B14F-4D97-AF65-F5344CB8AC3E}">
        <p14:creationId xmlns:p14="http://schemas.microsoft.com/office/powerpoint/2010/main" val="17785377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9219">
                                            <p:bg/>
                                          </p:spTgt>
                                        </p:tgtEl>
                                        <p:attrNameLst>
                                          <p:attrName>style.visibility</p:attrName>
                                        </p:attrNameLst>
                                      </p:cBhvr>
                                      <p:to>
                                        <p:strVal val="visible"/>
                                      </p:to>
                                    </p:set>
                                    <p:animEffect transition="in" filter="randombar(horizontal)">
                                      <p:cBhvr>
                                        <p:cTn id="7" dur="500"/>
                                        <p:tgtEl>
                                          <p:spTgt spid="9219">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219">
                                            <p:txEl>
                                              <p:pRg st="0" end="0"/>
                                            </p:txEl>
                                          </p:spTgt>
                                        </p:tgtEl>
                                        <p:attrNameLst>
                                          <p:attrName>style.visibility</p:attrName>
                                        </p:attrNameLst>
                                      </p:cBhvr>
                                      <p:to>
                                        <p:strVal val="visible"/>
                                      </p:to>
                                    </p:set>
                                    <p:animEffect transition="in" filter="randombar(horizontal)">
                                      <p:cBhvr>
                                        <p:cTn id="10" dur="500"/>
                                        <p:tgtEl>
                                          <p:spTgt spid="9219">
                                            <p:txEl>
                                              <p:pRg st="0" end="0"/>
                                            </p:txEl>
                                          </p:spTgt>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9219">
                                            <p:txEl>
                                              <p:pRg st="1" end="1"/>
                                            </p:txEl>
                                          </p:spTgt>
                                        </p:tgtEl>
                                        <p:attrNameLst>
                                          <p:attrName>style.visibility</p:attrName>
                                        </p:attrNameLst>
                                      </p:cBhvr>
                                      <p:to>
                                        <p:strVal val="visible"/>
                                      </p:to>
                                    </p:set>
                                    <p:animEffect transition="in" filter="randombar(horizontal)">
                                      <p:cBhvr>
                                        <p:cTn id="14" dur="500"/>
                                        <p:tgtEl>
                                          <p:spTgt spid="9219">
                                            <p:txEl>
                                              <p:pRg st="1" end="1"/>
                                            </p:txEl>
                                          </p:spTgt>
                                        </p:tgtEl>
                                      </p:cBhvr>
                                    </p:animEffect>
                                  </p:childTnLst>
                                </p:cTn>
                              </p:par>
                            </p:childTnLst>
                          </p:cTn>
                        </p:par>
                        <p:par>
                          <p:cTn id="15" fill="hold">
                            <p:stCondLst>
                              <p:cond delay="1000"/>
                            </p:stCondLst>
                            <p:childTnLst>
                              <p:par>
                                <p:cTn id="16" presetID="14" presetClass="entr" presetSubtype="10" fill="hold" grpId="0" nodeType="afterEffect">
                                  <p:stCondLst>
                                    <p:cond delay="0"/>
                                  </p:stCondLst>
                                  <p:childTnLst>
                                    <p:set>
                                      <p:cBhvr>
                                        <p:cTn id="17" dur="1" fill="hold">
                                          <p:stCondLst>
                                            <p:cond delay="0"/>
                                          </p:stCondLst>
                                        </p:cTn>
                                        <p:tgtEl>
                                          <p:spTgt spid="9219">
                                            <p:txEl>
                                              <p:pRg st="2" end="2"/>
                                            </p:txEl>
                                          </p:spTgt>
                                        </p:tgtEl>
                                        <p:attrNameLst>
                                          <p:attrName>style.visibility</p:attrName>
                                        </p:attrNameLst>
                                      </p:cBhvr>
                                      <p:to>
                                        <p:strVal val="visible"/>
                                      </p:to>
                                    </p:set>
                                    <p:animEffect transition="in" filter="randombar(horizontal)">
                                      <p:cBhvr>
                                        <p:cTn id="18" dur="500"/>
                                        <p:tgtEl>
                                          <p:spTgt spid="9219">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9219">
                                            <p:txEl>
                                              <p:pRg st="3" end="3"/>
                                            </p:txEl>
                                          </p:spTgt>
                                        </p:tgtEl>
                                        <p:attrNameLst>
                                          <p:attrName>style.visibility</p:attrName>
                                        </p:attrNameLst>
                                      </p:cBhvr>
                                      <p:to>
                                        <p:strVal val="visible"/>
                                      </p:to>
                                    </p:set>
                                    <p:animEffect transition="in" filter="randombar(horizontal)">
                                      <p:cBhvr>
                                        <p:cTn id="23" dur="500"/>
                                        <p:tgtEl>
                                          <p:spTgt spid="9219">
                                            <p:txEl>
                                              <p:pRg st="3" end="3"/>
                                            </p:txEl>
                                          </p:spTgt>
                                        </p:tgtEl>
                                      </p:cBhvr>
                                    </p:animEffect>
                                  </p:childTnLst>
                                </p:cTn>
                              </p:par>
                            </p:childTnLst>
                          </p:cTn>
                        </p:par>
                        <p:par>
                          <p:cTn id="24" fill="hold">
                            <p:stCondLst>
                              <p:cond delay="500"/>
                            </p:stCondLst>
                            <p:childTnLst>
                              <p:par>
                                <p:cTn id="25" presetID="14" presetClass="entr" presetSubtype="10" fill="hold" grpId="0" nodeType="afterEffect">
                                  <p:stCondLst>
                                    <p:cond delay="0"/>
                                  </p:stCondLst>
                                  <p:childTnLst>
                                    <p:set>
                                      <p:cBhvr>
                                        <p:cTn id="26" dur="1" fill="hold">
                                          <p:stCondLst>
                                            <p:cond delay="0"/>
                                          </p:stCondLst>
                                        </p:cTn>
                                        <p:tgtEl>
                                          <p:spTgt spid="9219">
                                            <p:txEl>
                                              <p:pRg st="4" end="4"/>
                                            </p:txEl>
                                          </p:spTgt>
                                        </p:tgtEl>
                                        <p:attrNameLst>
                                          <p:attrName>style.visibility</p:attrName>
                                        </p:attrNameLst>
                                      </p:cBhvr>
                                      <p:to>
                                        <p:strVal val="visible"/>
                                      </p:to>
                                    </p:set>
                                    <p:animEffect transition="in" filter="randombar(horizontal)">
                                      <p:cBhvr>
                                        <p:cTn id="27" dur="500"/>
                                        <p:tgtEl>
                                          <p:spTgt spid="92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uiExpand="1"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10" y="-1"/>
            <a:ext cx="9133490" cy="6819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829083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a:xfrm>
            <a:off x="685800" y="76200"/>
            <a:ext cx="7772400" cy="609600"/>
          </a:xfrm>
          <a:prstGeom prst="rect">
            <a:avLst/>
          </a:prstGeom>
        </p:spPr>
        <p:txBody>
          <a:bodyPr/>
          <a:lstStyle/>
          <a:p>
            <a:pPr algn="ctr"/>
            <a:r>
              <a:rPr lang="en-US" dirty="0" smtClean="0">
                <a:solidFill>
                  <a:srgbClr val="FF0000"/>
                </a:solidFill>
                <a:latin typeface="Comic Sans MS" pitchFamily="66" charset="0"/>
              </a:rPr>
              <a:t>Specific ‘Mitigation’ Actions </a:t>
            </a:r>
            <a:endParaRPr lang="en-US" dirty="0">
              <a:solidFill>
                <a:srgbClr val="FF0000"/>
              </a:solidFill>
              <a:latin typeface="Comic Sans MS" pitchFamily="66" charset="0"/>
            </a:endParaRPr>
          </a:p>
        </p:txBody>
      </p:sp>
      <p:sp>
        <p:nvSpPr>
          <p:cNvPr id="9219" name="Rectangle 3"/>
          <p:cNvSpPr>
            <a:spLocks noGrp="1" noChangeArrowheads="1"/>
          </p:cNvSpPr>
          <p:nvPr>
            <p:ph type="body" idx="4294967295"/>
          </p:nvPr>
        </p:nvSpPr>
        <p:spPr>
          <a:xfrm>
            <a:off x="304800" y="762000"/>
            <a:ext cx="8610600" cy="6096000"/>
          </a:xfrm>
          <a:prstGeom prst="rect">
            <a:avLst/>
          </a:prstGeom>
          <a:solidFill>
            <a:schemeClr val="bg1">
              <a:lumMod val="95000"/>
            </a:schemeClr>
          </a:solidFill>
        </p:spPr>
        <p:txBody>
          <a:bodyPr/>
          <a:lstStyle/>
          <a:p>
            <a:pPr>
              <a:buClr>
                <a:srgbClr val="C00000"/>
              </a:buClr>
            </a:pPr>
            <a:r>
              <a:rPr lang="en-US" sz="2800" dirty="0" smtClean="0">
                <a:solidFill>
                  <a:schemeClr val="tx1"/>
                </a:solidFill>
                <a:latin typeface="Arial" pitchFamily="34" charset="0"/>
                <a:cs typeface="Arial" pitchFamily="34" charset="0"/>
              </a:rPr>
              <a:t>Improve drought early warning and information delivery systems</a:t>
            </a:r>
          </a:p>
          <a:p>
            <a:pPr>
              <a:buClr>
                <a:srgbClr val="C00000"/>
              </a:buClr>
            </a:pPr>
            <a:r>
              <a:rPr lang="en-US" sz="2800" dirty="0" smtClean="0">
                <a:solidFill>
                  <a:schemeClr val="tx1"/>
                </a:solidFill>
                <a:latin typeface="Arial" pitchFamily="34" charset="0"/>
                <a:cs typeface="Arial" pitchFamily="34" charset="0"/>
              </a:rPr>
              <a:t>Develop better decision-support tools to improve risk assessment/management</a:t>
            </a:r>
          </a:p>
          <a:p>
            <a:pPr>
              <a:buClr>
                <a:srgbClr val="C00000"/>
              </a:buClr>
            </a:pPr>
            <a:r>
              <a:rPr lang="en-US" sz="2800" dirty="0" smtClean="0">
                <a:solidFill>
                  <a:schemeClr val="tx1"/>
                </a:solidFill>
                <a:latin typeface="Arial" pitchFamily="34" charset="0"/>
                <a:cs typeface="Arial" pitchFamily="34" charset="0"/>
              </a:rPr>
              <a:t>Develop and </a:t>
            </a:r>
            <a:r>
              <a:rPr lang="en-US" sz="2800" i="1" u="sng" dirty="0" smtClean="0">
                <a:solidFill>
                  <a:schemeClr val="tx1"/>
                </a:solidFill>
                <a:latin typeface="Arial" pitchFamily="34" charset="0"/>
                <a:cs typeface="Arial" pitchFamily="34" charset="0"/>
              </a:rPr>
              <a:t>implement</a:t>
            </a:r>
            <a:r>
              <a:rPr lang="en-US" sz="2800" dirty="0" smtClean="0">
                <a:solidFill>
                  <a:schemeClr val="tx1"/>
                </a:solidFill>
                <a:latin typeface="Arial" pitchFamily="34" charset="0"/>
                <a:cs typeface="Arial" pitchFamily="34" charset="0"/>
              </a:rPr>
              <a:t> drought preparedness and mitigation plans</a:t>
            </a:r>
          </a:p>
          <a:p>
            <a:pPr>
              <a:buClr>
                <a:srgbClr val="C00000"/>
              </a:buClr>
            </a:pPr>
            <a:r>
              <a:rPr lang="en-US" sz="2800" dirty="0" smtClean="0">
                <a:solidFill>
                  <a:schemeClr val="tx1"/>
                </a:solidFill>
                <a:latin typeface="Arial" pitchFamily="34" charset="0"/>
                <a:cs typeface="Arial" pitchFamily="34" charset="0"/>
              </a:rPr>
              <a:t>Implement water conservation plans</a:t>
            </a:r>
          </a:p>
          <a:p>
            <a:pPr>
              <a:buClr>
                <a:srgbClr val="C00000"/>
              </a:buClr>
            </a:pPr>
            <a:r>
              <a:rPr lang="en-US" sz="2800" dirty="0" smtClean="0">
                <a:solidFill>
                  <a:schemeClr val="tx1"/>
                </a:solidFill>
                <a:latin typeface="Arial" pitchFamily="34" charset="0"/>
                <a:cs typeface="Arial" pitchFamily="34" charset="0"/>
              </a:rPr>
              <a:t>Augment water supplies</a:t>
            </a:r>
            <a:endParaRPr lang="en-US" sz="2800" dirty="0">
              <a:solidFill>
                <a:schemeClr val="tx1"/>
              </a:solidFill>
              <a:latin typeface="Arial" pitchFamily="34" charset="0"/>
              <a:cs typeface="Arial" pitchFamily="34" charset="0"/>
            </a:endParaRPr>
          </a:p>
          <a:p>
            <a:pPr>
              <a:buClr>
                <a:srgbClr val="C00000"/>
              </a:buClr>
            </a:pPr>
            <a:r>
              <a:rPr lang="en-US" sz="2800" dirty="0" smtClean="0">
                <a:solidFill>
                  <a:schemeClr val="tx1"/>
                </a:solidFill>
                <a:latin typeface="Arial" pitchFamily="34" charset="0"/>
                <a:cs typeface="Arial" pitchFamily="34" charset="0"/>
              </a:rPr>
              <a:t>Education/awareness building</a:t>
            </a:r>
          </a:p>
          <a:p>
            <a:pPr>
              <a:buClr>
                <a:srgbClr val="C00000"/>
              </a:buClr>
            </a:pPr>
            <a:r>
              <a:rPr lang="en-US" sz="2800" dirty="0" smtClean="0">
                <a:solidFill>
                  <a:schemeClr val="tx1"/>
                </a:solidFill>
                <a:latin typeface="Arial" pitchFamily="34" charset="0"/>
                <a:cs typeface="Arial" pitchFamily="34" charset="0"/>
              </a:rPr>
              <a:t>Drought policies—local to national that emphasize risk reduction</a:t>
            </a:r>
          </a:p>
          <a:p>
            <a:pPr marL="0" indent="0" algn="ctr">
              <a:buClr>
                <a:srgbClr val="C00000"/>
              </a:buClr>
              <a:buNone/>
            </a:pPr>
            <a:r>
              <a:rPr lang="en-US" sz="3200" b="1" dirty="0" smtClean="0">
                <a:solidFill>
                  <a:srgbClr val="FF0000"/>
                </a:solidFill>
                <a:latin typeface="Comic Sans MS" pitchFamily="66" charset="0"/>
                <a:cs typeface="Arial" pitchFamily="34" charset="0"/>
              </a:rPr>
              <a:t>Drought is a normal part of climate!!</a:t>
            </a:r>
          </a:p>
          <a:p>
            <a:pPr>
              <a:buClr>
                <a:srgbClr val="C00000"/>
              </a:buClr>
            </a:pPr>
            <a:endParaRPr lang="en-US" dirty="0" smtClean="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1794359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9219">
                                            <p:bg/>
                                          </p:spTgt>
                                        </p:tgtEl>
                                        <p:attrNameLst>
                                          <p:attrName>style.visibility</p:attrName>
                                        </p:attrNameLst>
                                      </p:cBhvr>
                                      <p:to>
                                        <p:strVal val="visible"/>
                                      </p:to>
                                    </p:set>
                                    <p:animEffect transition="in" filter="randombar(horizontal)">
                                      <p:cBhvr>
                                        <p:cTn id="7" dur="500"/>
                                        <p:tgtEl>
                                          <p:spTgt spid="9219">
                                            <p:bg/>
                                          </p:spTgt>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9219">
                                            <p:bg/>
                                          </p:spTgt>
                                        </p:tgtEl>
                                        <p:attrNameLst>
                                          <p:attrName>style.visibility</p:attrName>
                                        </p:attrNameLst>
                                      </p:cBhvr>
                                      <p:to>
                                        <p:strVal val="visible"/>
                                      </p:to>
                                    </p:set>
                                    <p:animEffect transition="in" filter="randombar(horizontal)">
                                      <p:cBhvr>
                                        <p:cTn id="10" dur="500"/>
                                        <p:tgtEl>
                                          <p:spTgt spid="9219">
                                            <p:bg/>
                                          </p:spTgt>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9219">
                                            <p:txEl>
                                              <p:pRg st="0" end="0"/>
                                            </p:txEl>
                                          </p:spTgt>
                                        </p:tgtEl>
                                        <p:attrNameLst>
                                          <p:attrName>style.visibility</p:attrName>
                                        </p:attrNameLst>
                                      </p:cBhvr>
                                      <p:to>
                                        <p:strVal val="visible"/>
                                      </p:to>
                                    </p:set>
                                    <p:animEffect transition="in" filter="randombar(horizontal)">
                                      <p:cBhvr>
                                        <p:cTn id="13" dur="500"/>
                                        <p:tgtEl>
                                          <p:spTgt spid="921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1" nodeType="clickEffect">
                                  <p:stCondLst>
                                    <p:cond delay="0"/>
                                  </p:stCondLst>
                                  <p:childTnLst>
                                    <p:set>
                                      <p:cBhvr>
                                        <p:cTn id="17" dur="1" fill="hold">
                                          <p:stCondLst>
                                            <p:cond delay="0"/>
                                          </p:stCondLst>
                                        </p:cTn>
                                        <p:tgtEl>
                                          <p:spTgt spid="9219">
                                            <p:txEl>
                                              <p:pRg st="1" end="1"/>
                                            </p:txEl>
                                          </p:spTgt>
                                        </p:tgtEl>
                                        <p:attrNameLst>
                                          <p:attrName>style.visibility</p:attrName>
                                        </p:attrNameLst>
                                      </p:cBhvr>
                                      <p:to>
                                        <p:strVal val="visible"/>
                                      </p:to>
                                    </p:set>
                                    <p:animEffect transition="in" filter="randombar(horizontal)">
                                      <p:cBhvr>
                                        <p:cTn id="18" dur="500"/>
                                        <p:tgtEl>
                                          <p:spTgt spid="9219">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1" nodeType="clickEffect">
                                  <p:stCondLst>
                                    <p:cond delay="0"/>
                                  </p:stCondLst>
                                  <p:childTnLst>
                                    <p:set>
                                      <p:cBhvr>
                                        <p:cTn id="22" dur="1" fill="hold">
                                          <p:stCondLst>
                                            <p:cond delay="0"/>
                                          </p:stCondLst>
                                        </p:cTn>
                                        <p:tgtEl>
                                          <p:spTgt spid="9219">
                                            <p:txEl>
                                              <p:pRg st="2" end="2"/>
                                            </p:txEl>
                                          </p:spTgt>
                                        </p:tgtEl>
                                        <p:attrNameLst>
                                          <p:attrName>style.visibility</p:attrName>
                                        </p:attrNameLst>
                                      </p:cBhvr>
                                      <p:to>
                                        <p:strVal val="visible"/>
                                      </p:to>
                                    </p:set>
                                    <p:animEffect transition="in" filter="randombar(horizontal)">
                                      <p:cBhvr>
                                        <p:cTn id="23" dur="500"/>
                                        <p:tgtEl>
                                          <p:spTgt spid="9219">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1" nodeType="clickEffect">
                                  <p:stCondLst>
                                    <p:cond delay="0"/>
                                  </p:stCondLst>
                                  <p:childTnLst>
                                    <p:set>
                                      <p:cBhvr>
                                        <p:cTn id="27" dur="1" fill="hold">
                                          <p:stCondLst>
                                            <p:cond delay="0"/>
                                          </p:stCondLst>
                                        </p:cTn>
                                        <p:tgtEl>
                                          <p:spTgt spid="9219">
                                            <p:txEl>
                                              <p:pRg st="3" end="3"/>
                                            </p:txEl>
                                          </p:spTgt>
                                        </p:tgtEl>
                                        <p:attrNameLst>
                                          <p:attrName>style.visibility</p:attrName>
                                        </p:attrNameLst>
                                      </p:cBhvr>
                                      <p:to>
                                        <p:strVal val="visible"/>
                                      </p:to>
                                    </p:set>
                                    <p:animEffect transition="in" filter="randombar(horizontal)">
                                      <p:cBhvr>
                                        <p:cTn id="28" dur="500"/>
                                        <p:tgtEl>
                                          <p:spTgt spid="9219">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1" nodeType="clickEffect">
                                  <p:stCondLst>
                                    <p:cond delay="0"/>
                                  </p:stCondLst>
                                  <p:childTnLst>
                                    <p:set>
                                      <p:cBhvr>
                                        <p:cTn id="32" dur="1" fill="hold">
                                          <p:stCondLst>
                                            <p:cond delay="0"/>
                                          </p:stCondLst>
                                        </p:cTn>
                                        <p:tgtEl>
                                          <p:spTgt spid="9219">
                                            <p:txEl>
                                              <p:pRg st="4" end="4"/>
                                            </p:txEl>
                                          </p:spTgt>
                                        </p:tgtEl>
                                        <p:attrNameLst>
                                          <p:attrName>style.visibility</p:attrName>
                                        </p:attrNameLst>
                                      </p:cBhvr>
                                      <p:to>
                                        <p:strVal val="visible"/>
                                      </p:to>
                                    </p:set>
                                    <p:animEffect transition="in" filter="randombar(horizontal)">
                                      <p:cBhvr>
                                        <p:cTn id="33" dur="500"/>
                                        <p:tgtEl>
                                          <p:spTgt spid="9219">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1" nodeType="clickEffect">
                                  <p:stCondLst>
                                    <p:cond delay="0"/>
                                  </p:stCondLst>
                                  <p:childTnLst>
                                    <p:set>
                                      <p:cBhvr>
                                        <p:cTn id="37" dur="1" fill="hold">
                                          <p:stCondLst>
                                            <p:cond delay="0"/>
                                          </p:stCondLst>
                                        </p:cTn>
                                        <p:tgtEl>
                                          <p:spTgt spid="9219">
                                            <p:txEl>
                                              <p:pRg st="5" end="5"/>
                                            </p:txEl>
                                          </p:spTgt>
                                        </p:tgtEl>
                                        <p:attrNameLst>
                                          <p:attrName>style.visibility</p:attrName>
                                        </p:attrNameLst>
                                      </p:cBhvr>
                                      <p:to>
                                        <p:strVal val="visible"/>
                                      </p:to>
                                    </p:set>
                                    <p:animEffect transition="in" filter="randombar(horizontal)">
                                      <p:cBhvr>
                                        <p:cTn id="38" dur="500"/>
                                        <p:tgtEl>
                                          <p:spTgt spid="9219">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1" nodeType="clickEffect">
                                  <p:stCondLst>
                                    <p:cond delay="0"/>
                                  </p:stCondLst>
                                  <p:childTnLst>
                                    <p:set>
                                      <p:cBhvr>
                                        <p:cTn id="42" dur="1" fill="hold">
                                          <p:stCondLst>
                                            <p:cond delay="0"/>
                                          </p:stCondLst>
                                        </p:cTn>
                                        <p:tgtEl>
                                          <p:spTgt spid="9219">
                                            <p:txEl>
                                              <p:pRg st="6" end="6"/>
                                            </p:txEl>
                                          </p:spTgt>
                                        </p:tgtEl>
                                        <p:attrNameLst>
                                          <p:attrName>style.visibility</p:attrName>
                                        </p:attrNameLst>
                                      </p:cBhvr>
                                      <p:to>
                                        <p:strVal val="visible"/>
                                      </p:to>
                                    </p:set>
                                    <p:animEffect transition="in" filter="randombar(horizontal)">
                                      <p:cBhvr>
                                        <p:cTn id="43" dur="500"/>
                                        <p:tgtEl>
                                          <p:spTgt spid="9219">
                                            <p:txEl>
                                              <p:pRg st="6" end="6"/>
                                            </p:txEl>
                                          </p:spTgt>
                                        </p:tgtEl>
                                      </p:cBhvr>
                                    </p:animEffect>
                                  </p:childTnLst>
                                </p:cTn>
                              </p:par>
                            </p:childTnLst>
                          </p:cTn>
                        </p:par>
                        <p:par>
                          <p:cTn id="44" fill="hold">
                            <p:stCondLst>
                              <p:cond delay="500"/>
                            </p:stCondLst>
                            <p:childTnLst>
                              <p:par>
                                <p:cTn id="45" presetID="14" presetClass="entr" presetSubtype="10" fill="hold" grpId="1" nodeType="afterEffect">
                                  <p:stCondLst>
                                    <p:cond delay="0"/>
                                  </p:stCondLst>
                                  <p:childTnLst>
                                    <p:set>
                                      <p:cBhvr>
                                        <p:cTn id="46" dur="1" fill="hold">
                                          <p:stCondLst>
                                            <p:cond delay="0"/>
                                          </p:stCondLst>
                                        </p:cTn>
                                        <p:tgtEl>
                                          <p:spTgt spid="9219">
                                            <p:txEl>
                                              <p:pRg st="7" end="7"/>
                                            </p:txEl>
                                          </p:spTgt>
                                        </p:tgtEl>
                                        <p:attrNameLst>
                                          <p:attrName>style.visibility</p:attrName>
                                        </p:attrNameLst>
                                      </p:cBhvr>
                                      <p:to>
                                        <p:strVal val="visible"/>
                                      </p:to>
                                    </p:set>
                                    <p:animEffect transition="in" filter="randombar(horizontal)">
                                      <p:cBhvr>
                                        <p:cTn id="47" dur="500"/>
                                        <p:tgtEl>
                                          <p:spTgt spid="921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uiExpand="1" build="p" animBg="1"/>
      <p:bldP spid="9219" grpId="1" uiExpand="1" build="p"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1586" name="Picture 2" descr="cycle"/>
          <p:cNvPicPr>
            <a:picLocks noChangeAspect="1" noChangeArrowheads="1"/>
          </p:cNvPicPr>
          <p:nvPr/>
        </p:nvPicPr>
        <p:blipFill>
          <a:blip r:embed="rId2" cstate="print"/>
          <a:srcRect/>
          <a:stretch>
            <a:fillRect/>
          </a:stretch>
        </p:blipFill>
        <p:spPr bwMode="auto">
          <a:xfrm>
            <a:off x="838200" y="1295400"/>
            <a:ext cx="7543800" cy="4953000"/>
          </a:xfrm>
          <a:prstGeom prst="rect">
            <a:avLst/>
          </a:prstGeom>
          <a:noFill/>
        </p:spPr>
      </p:pic>
      <p:sp>
        <p:nvSpPr>
          <p:cNvPr id="1091587" name="Text Box 3"/>
          <p:cNvSpPr txBox="1">
            <a:spLocks noChangeArrowheads="1"/>
          </p:cNvSpPr>
          <p:nvPr/>
        </p:nvSpPr>
        <p:spPr bwMode="auto">
          <a:xfrm>
            <a:off x="228600" y="152400"/>
            <a:ext cx="8534400" cy="646331"/>
          </a:xfrm>
          <a:prstGeom prst="rect">
            <a:avLst/>
          </a:prstGeom>
          <a:noFill/>
          <a:ln w="9525">
            <a:noFill/>
            <a:miter lim="800000"/>
            <a:headEnd/>
            <a:tailEnd/>
          </a:ln>
          <a:effectLst/>
        </p:spPr>
        <p:txBody>
          <a:bodyPr wrap="square">
            <a:spAutoFit/>
          </a:bodyPr>
          <a:lstStyle/>
          <a:p>
            <a:pPr eaLnBrk="0" hangingPunct="0">
              <a:spcBef>
                <a:spcPct val="50000"/>
              </a:spcBef>
            </a:pPr>
            <a:r>
              <a:rPr lang="en-US" sz="3200" dirty="0">
                <a:latin typeface="Verdana" pitchFamily="34" charset="0"/>
              </a:rPr>
              <a:t>   </a:t>
            </a:r>
            <a:r>
              <a:rPr lang="en-US" sz="3600" b="1" dirty="0">
                <a:solidFill>
                  <a:srgbClr val="FF0000"/>
                </a:solidFill>
                <a:latin typeface="Comic Sans MS" pitchFamily="66" charset="0"/>
              </a:rPr>
              <a:t>The Cycle of Disaster Management</a:t>
            </a:r>
          </a:p>
        </p:txBody>
      </p:sp>
      <p:sp>
        <p:nvSpPr>
          <p:cNvPr id="1091592" name="Text Box 8"/>
          <p:cNvSpPr txBox="1">
            <a:spLocks noChangeArrowheads="1"/>
          </p:cNvSpPr>
          <p:nvPr/>
        </p:nvSpPr>
        <p:spPr bwMode="auto">
          <a:xfrm>
            <a:off x="6324600" y="1371600"/>
            <a:ext cx="1905000" cy="457200"/>
          </a:xfrm>
          <a:prstGeom prst="rect">
            <a:avLst/>
          </a:prstGeom>
          <a:solidFill>
            <a:schemeClr val="bg1"/>
          </a:solidFill>
          <a:ln w="9525">
            <a:solidFill>
              <a:schemeClr val="accent3"/>
            </a:solidFill>
            <a:miter lim="800000"/>
            <a:headEnd/>
            <a:tailEnd/>
          </a:ln>
          <a:effectLst/>
        </p:spPr>
        <p:txBody>
          <a:bodyPr wrap="square">
            <a:spAutoFit/>
          </a:bodyPr>
          <a:lstStyle/>
          <a:p>
            <a:pPr algn="ctr">
              <a:spcBef>
                <a:spcPct val="50000"/>
              </a:spcBef>
            </a:pPr>
            <a:r>
              <a:rPr lang="en-US" b="1" dirty="0">
                <a:solidFill>
                  <a:srgbClr val="0033CC"/>
                </a:solidFill>
              </a:rPr>
              <a:t>proactive</a:t>
            </a:r>
          </a:p>
        </p:txBody>
      </p:sp>
      <p:sp>
        <p:nvSpPr>
          <p:cNvPr id="1091593" name="Text Box 9"/>
          <p:cNvSpPr txBox="1">
            <a:spLocks noChangeArrowheads="1"/>
          </p:cNvSpPr>
          <p:nvPr/>
        </p:nvSpPr>
        <p:spPr bwMode="auto">
          <a:xfrm>
            <a:off x="6477000" y="5715000"/>
            <a:ext cx="1752600" cy="457200"/>
          </a:xfrm>
          <a:prstGeom prst="rect">
            <a:avLst/>
          </a:prstGeom>
          <a:solidFill>
            <a:schemeClr val="bg1"/>
          </a:solidFill>
          <a:ln w="9525">
            <a:noFill/>
            <a:miter lim="800000"/>
            <a:headEnd/>
            <a:tailEnd/>
          </a:ln>
          <a:effectLst/>
        </p:spPr>
        <p:txBody>
          <a:bodyPr wrap="square">
            <a:spAutoFit/>
          </a:bodyPr>
          <a:lstStyle/>
          <a:p>
            <a:pPr algn="ctr">
              <a:spcBef>
                <a:spcPct val="50000"/>
              </a:spcBef>
            </a:pPr>
            <a:r>
              <a:rPr lang="en-US" b="1" dirty="0">
                <a:solidFill>
                  <a:schemeClr val="tx2"/>
                </a:solidFill>
              </a:rPr>
              <a:t>reactive</a:t>
            </a:r>
          </a:p>
        </p:txBody>
      </p:sp>
      <p:sp>
        <p:nvSpPr>
          <p:cNvPr id="1091594" name="Oval 10"/>
          <p:cNvSpPr>
            <a:spLocks noChangeArrowheads="1"/>
          </p:cNvSpPr>
          <p:nvPr/>
        </p:nvSpPr>
        <p:spPr bwMode="auto">
          <a:xfrm rot="-876865">
            <a:off x="681038" y="2873375"/>
            <a:ext cx="7853362" cy="3200400"/>
          </a:xfrm>
          <a:prstGeom prst="ellipse">
            <a:avLst/>
          </a:prstGeom>
          <a:noFill/>
          <a:ln w="57150">
            <a:solidFill>
              <a:srgbClr val="FFFF00"/>
            </a:solidFill>
            <a:round/>
            <a:headEnd/>
            <a:tailEnd/>
          </a:ln>
          <a:effectLst/>
        </p:spPr>
        <p:txBody>
          <a:bodyPr wrap="none" anchor="ctr"/>
          <a:lstStyle/>
          <a:p>
            <a:endParaRPr lang="en-US" dirty="0"/>
          </a:p>
        </p:txBody>
      </p:sp>
      <p:sp>
        <p:nvSpPr>
          <p:cNvPr id="1091595" name="Text Box 11"/>
          <p:cNvSpPr txBox="1">
            <a:spLocks noChangeArrowheads="1"/>
          </p:cNvSpPr>
          <p:nvPr/>
        </p:nvSpPr>
        <p:spPr bwMode="auto">
          <a:xfrm>
            <a:off x="76200" y="6324600"/>
            <a:ext cx="8077200" cy="457200"/>
          </a:xfrm>
          <a:prstGeom prst="rect">
            <a:avLst/>
          </a:prstGeom>
          <a:noFill/>
          <a:ln w="9525">
            <a:noFill/>
            <a:miter lim="800000"/>
            <a:headEnd/>
            <a:tailEnd/>
          </a:ln>
          <a:effectLst/>
        </p:spPr>
        <p:txBody>
          <a:bodyPr>
            <a:spAutoFit/>
          </a:bodyPr>
          <a:lstStyle/>
          <a:p>
            <a:pPr>
              <a:spcBef>
                <a:spcPct val="50000"/>
              </a:spcBef>
            </a:pPr>
            <a:r>
              <a:rPr lang="en-US" dirty="0">
                <a:solidFill>
                  <a:schemeClr val="tx2"/>
                </a:solidFill>
              </a:rPr>
              <a:t>Crisis management treats the symptoms, not the causes.</a:t>
            </a:r>
          </a:p>
        </p:txBody>
      </p:sp>
      <p:sp>
        <p:nvSpPr>
          <p:cNvPr id="1091596" name="Text Box 12"/>
          <p:cNvSpPr txBox="1">
            <a:spLocks noChangeArrowheads="1"/>
          </p:cNvSpPr>
          <p:nvPr/>
        </p:nvSpPr>
        <p:spPr bwMode="auto">
          <a:xfrm>
            <a:off x="152400" y="838200"/>
            <a:ext cx="8763000" cy="457200"/>
          </a:xfrm>
          <a:prstGeom prst="rect">
            <a:avLst/>
          </a:prstGeom>
          <a:noFill/>
          <a:ln w="9525">
            <a:noFill/>
            <a:miter lim="800000"/>
            <a:headEnd/>
            <a:tailEnd/>
          </a:ln>
          <a:effectLst/>
        </p:spPr>
        <p:txBody>
          <a:bodyPr>
            <a:spAutoFit/>
          </a:bodyPr>
          <a:lstStyle/>
          <a:p>
            <a:pPr>
              <a:spcBef>
                <a:spcPct val="50000"/>
              </a:spcBef>
            </a:pPr>
            <a:r>
              <a:rPr lang="en-US" dirty="0">
                <a:solidFill>
                  <a:srgbClr val="003399"/>
                </a:solidFill>
              </a:rPr>
              <a:t>Risk management increases coping capacity, builds resilience.</a:t>
            </a:r>
          </a:p>
        </p:txBody>
      </p:sp>
      <p:sp>
        <p:nvSpPr>
          <p:cNvPr id="9" name="Oval 8"/>
          <p:cNvSpPr/>
          <p:nvPr/>
        </p:nvSpPr>
        <p:spPr bwMode="auto">
          <a:xfrm>
            <a:off x="1066800" y="1752600"/>
            <a:ext cx="7239000" cy="1981200"/>
          </a:xfrm>
          <a:prstGeom prst="ellipse">
            <a:avLst/>
          </a:prstGeom>
          <a:noFill/>
          <a:ln w="762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1" charset="-128"/>
            </a:endParaRPr>
          </a:p>
        </p:txBody>
      </p:sp>
    </p:spTree>
    <p:extLst>
      <p:ext uri="{BB962C8B-B14F-4D97-AF65-F5344CB8AC3E}">
        <p14:creationId xmlns:p14="http://schemas.microsoft.com/office/powerpoint/2010/main" val="25948217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91595"/>
                                        </p:tgtEl>
                                        <p:attrNameLst>
                                          <p:attrName>style.visibility</p:attrName>
                                        </p:attrNameLst>
                                      </p:cBhvr>
                                      <p:to>
                                        <p:strVal val="visible"/>
                                      </p:to>
                                    </p:set>
                                    <p:animEffect transition="in" filter="blinds(horizontal)">
                                      <p:cBhvr>
                                        <p:cTn id="7" dur="500"/>
                                        <p:tgtEl>
                                          <p:spTgt spid="1091595"/>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091593"/>
                                        </p:tgtEl>
                                        <p:attrNameLst>
                                          <p:attrName>style.visibility</p:attrName>
                                        </p:attrNameLst>
                                      </p:cBhvr>
                                      <p:to>
                                        <p:strVal val="visible"/>
                                      </p:to>
                                    </p:set>
                                    <p:animEffect transition="in" filter="dissolve">
                                      <p:cBhvr>
                                        <p:cTn id="11" dur="500"/>
                                        <p:tgtEl>
                                          <p:spTgt spid="1091593"/>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1091594"/>
                                        </p:tgtEl>
                                        <p:attrNameLst>
                                          <p:attrName>style.visibility</p:attrName>
                                        </p:attrNameLst>
                                      </p:cBhvr>
                                      <p:to>
                                        <p:strVal val="visible"/>
                                      </p:to>
                                    </p:set>
                                    <p:animEffect transition="in" filter="dissolve">
                                      <p:cBhvr>
                                        <p:cTn id="15" dur="500"/>
                                        <p:tgtEl>
                                          <p:spTgt spid="1091594"/>
                                        </p:tgtEl>
                                      </p:cBhvr>
                                    </p:animEffect>
                                  </p:childTnLst>
                                  <p:subTnLst>
                                    <p:set>
                                      <p:cBhvr override="childStyle">
                                        <p:cTn dur="1" fill="hold" display="0" masterRel="nextClick" afterEffect="1"/>
                                        <p:tgtEl>
                                          <p:spTgt spid="1091594"/>
                                        </p:tgtEl>
                                        <p:attrNameLst>
                                          <p:attrName>style.visibility</p:attrName>
                                        </p:attrNameLst>
                                      </p:cBhvr>
                                      <p:to>
                                        <p:strVal val="hidden"/>
                                      </p:to>
                                    </p:set>
                                  </p:sub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091596"/>
                                        </p:tgtEl>
                                        <p:attrNameLst>
                                          <p:attrName>style.visibility</p:attrName>
                                        </p:attrNameLst>
                                      </p:cBhvr>
                                      <p:to>
                                        <p:strVal val="visible"/>
                                      </p:to>
                                    </p:set>
                                    <p:animEffect transition="in" filter="blinds(horizontal)">
                                      <p:cBhvr>
                                        <p:cTn id="20" dur="500"/>
                                        <p:tgtEl>
                                          <p:spTgt spid="1091596"/>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dissolve">
                                      <p:cBhvr>
                                        <p:cTn id="23" dur="500"/>
                                        <p:tgtEl>
                                          <p:spTgt spid="9"/>
                                        </p:tgtEl>
                                      </p:cBhvr>
                                    </p:animEffect>
                                  </p:childTnLst>
                                </p:cTn>
                              </p:par>
                            </p:childTnLst>
                          </p:cTn>
                        </p:par>
                        <p:par>
                          <p:cTn id="24" fill="hold">
                            <p:stCondLst>
                              <p:cond delay="500"/>
                            </p:stCondLst>
                            <p:childTnLst>
                              <p:par>
                                <p:cTn id="25" presetID="9" presetClass="entr" presetSubtype="0" fill="hold" grpId="0" nodeType="afterEffect">
                                  <p:stCondLst>
                                    <p:cond delay="0"/>
                                  </p:stCondLst>
                                  <p:childTnLst>
                                    <p:set>
                                      <p:cBhvr>
                                        <p:cTn id="26" dur="1" fill="hold">
                                          <p:stCondLst>
                                            <p:cond delay="0"/>
                                          </p:stCondLst>
                                        </p:cTn>
                                        <p:tgtEl>
                                          <p:spTgt spid="1091592"/>
                                        </p:tgtEl>
                                        <p:attrNameLst>
                                          <p:attrName>style.visibility</p:attrName>
                                        </p:attrNameLst>
                                      </p:cBhvr>
                                      <p:to>
                                        <p:strVal val="visible"/>
                                      </p:to>
                                    </p:set>
                                    <p:animEffect transition="in" filter="dissolve">
                                      <p:cBhvr>
                                        <p:cTn id="27" dur="500"/>
                                        <p:tgtEl>
                                          <p:spTgt spid="10915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1592" grpId="0" animBg="1"/>
      <p:bldP spid="1091593" grpId="0" animBg="1"/>
      <p:bldP spid="1091594" grpId="0" animBg="1"/>
      <p:bldP spid="1091595" grpId="0"/>
      <p:bldP spid="1091596" grpId="0"/>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Y:\JeffN\DroughtPlansInfo\StatusGISProject\2010.png"/>
          <p:cNvPicPr>
            <a:picLocks noChangeAspect="1" noChangeArrowheads="1"/>
          </p:cNvPicPr>
          <p:nvPr/>
        </p:nvPicPr>
        <p:blipFill>
          <a:blip r:embed="rId3" cstate="print"/>
          <a:srcRect/>
          <a:stretch>
            <a:fillRect/>
          </a:stretch>
        </p:blipFill>
        <p:spPr bwMode="auto">
          <a:xfrm>
            <a:off x="457200" y="381000"/>
            <a:ext cx="7791450" cy="6019800"/>
          </a:xfrm>
          <a:prstGeom prst="rect">
            <a:avLst/>
          </a:prstGeom>
          <a:noFill/>
          <a:ln w="9525">
            <a:noFill/>
            <a:miter lim="800000"/>
            <a:headEnd/>
            <a:tailEnd/>
          </a:ln>
        </p:spPr>
      </p:pic>
    </p:spTree>
    <p:extLst>
      <p:ext uri="{BB962C8B-B14F-4D97-AF65-F5344CB8AC3E}">
        <p14:creationId xmlns:p14="http://schemas.microsoft.com/office/powerpoint/2010/main" val="777328767"/>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a:xfrm>
            <a:off x="685800" y="76200"/>
            <a:ext cx="7772400" cy="609600"/>
          </a:xfrm>
          <a:prstGeom prst="rect">
            <a:avLst/>
          </a:prstGeom>
        </p:spPr>
        <p:txBody>
          <a:bodyPr/>
          <a:lstStyle/>
          <a:p>
            <a:pPr algn="ctr"/>
            <a:r>
              <a:rPr lang="en-US" dirty="0" smtClean="0">
                <a:solidFill>
                  <a:srgbClr val="FF0000"/>
                </a:solidFill>
                <a:latin typeface="Comic Sans MS" pitchFamily="66" charset="0"/>
              </a:rPr>
              <a:t>Reducing Societal Vulnerability</a:t>
            </a:r>
            <a:endParaRPr lang="en-US" dirty="0">
              <a:solidFill>
                <a:srgbClr val="FF0000"/>
              </a:solidFill>
              <a:latin typeface="Comic Sans MS" pitchFamily="66" charset="0"/>
            </a:endParaRPr>
          </a:p>
        </p:txBody>
      </p:sp>
      <p:sp>
        <p:nvSpPr>
          <p:cNvPr id="9219" name="Rectangle 3"/>
          <p:cNvSpPr>
            <a:spLocks noGrp="1" noChangeArrowheads="1"/>
          </p:cNvSpPr>
          <p:nvPr>
            <p:ph type="body" idx="4294967295"/>
          </p:nvPr>
        </p:nvSpPr>
        <p:spPr>
          <a:xfrm>
            <a:off x="685800" y="1447800"/>
            <a:ext cx="8001000" cy="5181600"/>
          </a:xfrm>
          <a:prstGeom prst="rect">
            <a:avLst/>
          </a:prstGeom>
          <a:solidFill>
            <a:schemeClr val="bg2">
              <a:lumMod val="20000"/>
              <a:lumOff val="80000"/>
              <a:alpha val="40000"/>
            </a:schemeClr>
          </a:solidFill>
        </p:spPr>
        <p:txBody>
          <a:bodyPr/>
          <a:lstStyle/>
          <a:p>
            <a:pPr>
              <a:buClr>
                <a:srgbClr val="C00000"/>
              </a:buClr>
            </a:pPr>
            <a:r>
              <a:rPr lang="en-US" dirty="0" smtClean="0">
                <a:solidFill>
                  <a:schemeClr val="tx1"/>
                </a:solidFill>
                <a:latin typeface="Arial" pitchFamily="34" charset="0"/>
                <a:cs typeface="Arial" pitchFamily="34" charset="0"/>
              </a:rPr>
              <a:t>Improving awareness of drought/risk factors</a:t>
            </a:r>
          </a:p>
          <a:p>
            <a:pPr>
              <a:buClr>
                <a:srgbClr val="C00000"/>
              </a:buClr>
            </a:pPr>
            <a:r>
              <a:rPr lang="en-US" dirty="0" smtClean="0">
                <a:solidFill>
                  <a:schemeClr val="tx1"/>
                </a:solidFill>
                <a:latin typeface="Arial" pitchFamily="34" charset="0"/>
                <a:cs typeface="Arial" pitchFamily="34" charset="0"/>
              </a:rPr>
              <a:t>Better early warning and delivery systems</a:t>
            </a:r>
          </a:p>
          <a:p>
            <a:pPr>
              <a:buClr>
                <a:srgbClr val="C00000"/>
              </a:buClr>
            </a:pPr>
            <a:r>
              <a:rPr lang="en-US" dirty="0" smtClean="0">
                <a:solidFill>
                  <a:schemeClr val="tx1"/>
                </a:solidFill>
                <a:latin typeface="Arial" pitchFamily="34" charset="0"/>
                <a:cs typeface="Arial" pitchFamily="34" charset="0"/>
              </a:rPr>
              <a:t>Improved decision support tools</a:t>
            </a:r>
          </a:p>
          <a:p>
            <a:pPr>
              <a:buClr>
                <a:srgbClr val="C00000"/>
              </a:buClr>
            </a:pPr>
            <a:r>
              <a:rPr lang="en-US" dirty="0" smtClean="0">
                <a:solidFill>
                  <a:schemeClr val="tx1"/>
                </a:solidFill>
                <a:latin typeface="Arial" pitchFamily="34" charset="0"/>
                <a:cs typeface="Arial" pitchFamily="34" charset="0"/>
              </a:rPr>
              <a:t>Risk assessments of vulnerable sectors, population groups, regions</a:t>
            </a:r>
          </a:p>
          <a:p>
            <a:pPr>
              <a:buClr>
                <a:srgbClr val="C00000"/>
              </a:buClr>
            </a:pPr>
            <a:r>
              <a:rPr lang="en-US" dirty="0" smtClean="0">
                <a:solidFill>
                  <a:schemeClr val="tx1"/>
                </a:solidFill>
                <a:latin typeface="Arial" pitchFamily="34" charset="0"/>
                <a:cs typeface="Arial" pitchFamily="34" charset="0"/>
              </a:rPr>
              <a:t>Improved understanding and quantification of drought impacts vs. mitigation costs</a:t>
            </a:r>
          </a:p>
          <a:p>
            <a:pPr>
              <a:buClr>
                <a:srgbClr val="C00000"/>
              </a:buClr>
            </a:pPr>
            <a:r>
              <a:rPr lang="en-US" dirty="0" smtClean="0">
                <a:solidFill>
                  <a:schemeClr val="tx1"/>
                </a:solidFill>
                <a:latin typeface="Arial" pitchFamily="34" charset="0"/>
                <a:cs typeface="Arial" pitchFamily="34" charset="0"/>
              </a:rPr>
              <a:t>Adoption of drought preparedness plans</a:t>
            </a:r>
          </a:p>
          <a:p>
            <a:pPr>
              <a:buClr>
                <a:srgbClr val="C00000"/>
              </a:buClr>
            </a:pPr>
            <a:r>
              <a:rPr lang="en-US" dirty="0" smtClean="0">
                <a:solidFill>
                  <a:schemeClr val="tx1"/>
                </a:solidFill>
                <a:latin typeface="Arial" pitchFamily="34" charset="0"/>
                <a:cs typeface="Arial" pitchFamily="34" charset="0"/>
              </a:rPr>
              <a:t>Adoption of national drought policies based on risk management concept</a:t>
            </a:r>
          </a:p>
          <a:p>
            <a:pPr>
              <a:buClr>
                <a:srgbClr val="C00000"/>
              </a:buClr>
            </a:pPr>
            <a:endParaRPr lang="en-US" dirty="0">
              <a:solidFill>
                <a:schemeClr val="tx1"/>
              </a:solidFill>
              <a:latin typeface="Arial" pitchFamily="34" charset="0"/>
              <a:cs typeface="Arial" pitchFamily="34" charset="0"/>
            </a:endParaRPr>
          </a:p>
        </p:txBody>
      </p:sp>
      <p:sp>
        <p:nvSpPr>
          <p:cNvPr id="2" name="TextBox 1"/>
          <p:cNvSpPr txBox="1"/>
          <p:nvPr/>
        </p:nvSpPr>
        <p:spPr>
          <a:xfrm>
            <a:off x="685800" y="838200"/>
            <a:ext cx="6400800" cy="461665"/>
          </a:xfrm>
          <a:prstGeom prst="rect">
            <a:avLst/>
          </a:prstGeom>
          <a:solidFill>
            <a:schemeClr val="tx1"/>
          </a:solidFill>
        </p:spPr>
        <p:txBody>
          <a:bodyPr wrap="square" rtlCol="0">
            <a:spAutoFit/>
          </a:bodyPr>
          <a:lstStyle/>
          <a:p>
            <a:r>
              <a:rPr lang="en-US" b="1" dirty="0" smtClean="0">
                <a:solidFill>
                  <a:srgbClr val="FF0000"/>
                </a:solidFill>
              </a:rPr>
              <a:t>Measuring success/impact: The Scorecard</a:t>
            </a:r>
            <a:endParaRPr lang="en-US" b="1" dirty="0">
              <a:solidFill>
                <a:srgbClr val="FF0000"/>
              </a:solidFill>
            </a:endParaRPr>
          </a:p>
        </p:txBody>
      </p:sp>
      <p:sp>
        <p:nvSpPr>
          <p:cNvPr id="8" name="TextBox 7"/>
          <p:cNvSpPr txBox="1"/>
          <p:nvPr/>
        </p:nvSpPr>
        <p:spPr>
          <a:xfrm>
            <a:off x="0" y="1524000"/>
            <a:ext cx="685800" cy="523220"/>
          </a:xfrm>
          <a:prstGeom prst="rect">
            <a:avLst/>
          </a:prstGeom>
          <a:noFill/>
        </p:spPr>
        <p:txBody>
          <a:bodyPr wrap="square" rtlCol="0">
            <a:spAutoFit/>
          </a:bodyPr>
          <a:lstStyle/>
          <a:p>
            <a:pPr algn="ctr"/>
            <a:r>
              <a:rPr lang="en-US" sz="2800" dirty="0" smtClean="0"/>
              <a:t>+</a:t>
            </a:r>
            <a:endParaRPr lang="en-US" sz="2800" dirty="0"/>
          </a:p>
        </p:txBody>
      </p:sp>
      <p:sp>
        <p:nvSpPr>
          <p:cNvPr id="11" name="TextBox 10"/>
          <p:cNvSpPr txBox="1"/>
          <p:nvPr/>
        </p:nvSpPr>
        <p:spPr>
          <a:xfrm>
            <a:off x="0" y="1991380"/>
            <a:ext cx="685800" cy="523220"/>
          </a:xfrm>
          <a:prstGeom prst="rect">
            <a:avLst/>
          </a:prstGeom>
          <a:noFill/>
        </p:spPr>
        <p:txBody>
          <a:bodyPr wrap="square" rtlCol="0">
            <a:spAutoFit/>
          </a:bodyPr>
          <a:lstStyle/>
          <a:p>
            <a:pPr algn="ctr"/>
            <a:r>
              <a:rPr lang="en-US" sz="2800" dirty="0" smtClean="0"/>
              <a:t>+</a:t>
            </a:r>
            <a:endParaRPr lang="en-US" sz="2800" dirty="0"/>
          </a:p>
        </p:txBody>
      </p:sp>
      <p:sp>
        <p:nvSpPr>
          <p:cNvPr id="12" name="TextBox 11"/>
          <p:cNvSpPr txBox="1"/>
          <p:nvPr/>
        </p:nvSpPr>
        <p:spPr>
          <a:xfrm>
            <a:off x="0" y="2524780"/>
            <a:ext cx="685800" cy="523220"/>
          </a:xfrm>
          <a:prstGeom prst="rect">
            <a:avLst/>
          </a:prstGeom>
          <a:noFill/>
        </p:spPr>
        <p:txBody>
          <a:bodyPr wrap="square" rtlCol="0">
            <a:spAutoFit/>
          </a:bodyPr>
          <a:lstStyle/>
          <a:p>
            <a:pPr algn="ctr"/>
            <a:r>
              <a:rPr lang="en-US" sz="2800" dirty="0" smtClean="0"/>
              <a:t>+</a:t>
            </a:r>
            <a:endParaRPr lang="en-US" sz="2800" dirty="0"/>
          </a:p>
        </p:txBody>
      </p:sp>
      <p:sp>
        <p:nvSpPr>
          <p:cNvPr id="13" name="TextBox 12"/>
          <p:cNvSpPr txBox="1"/>
          <p:nvPr/>
        </p:nvSpPr>
        <p:spPr>
          <a:xfrm>
            <a:off x="0" y="3058180"/>
            <a:ext cx="685800" cy="523220"/>
          </a:xfrm>
          <a:prstGeom prst="rect">
            <a:avLst/>
          </a:prstGeom>
          <a:noFill/>
        </p:spPr>
        <p:txBody>
          <a:bodyPr wrap="square" rtlCol="0">
            <a:spAutoFit/>
          </a:bodyPr>
          <a:lstStyle/>
          <a:p>
            <a:pPr algn="ctr"/>
            <a:r>
              <a:rPr lang="en-US" sz="2800" dirty="0" smtClean="0"/>
              <a:t>+</a:t>
            </a:r>
            <a:endParaRPr lang="en-US" sz="2800" dirty="0"/>
          </a:p>
        </p:txBody>
      </p:sp>
      <p:sp>
        <p:nvSpPr>
          <p:cNvPr id="14" name="TextBox 13"/>
          <p:cNvSpPr txBox="1"/>
          <p:nvPr/>
        </p:nvSpPr>
        <p:spPr>
          <a:xfrm>
            <a:off x="0" y="5115580"/>
            <a:ext cx="685800" cy="523220"/>
          </a:xfrm>
          <a:prstGeom prst="rect">
            <a:avLst/>
          </a:prstGeom>
          <a:noFill/>
        </p:spPr>
        <p:txBody>
          <a:bodyPr wrap="square" rtlCol="0">
            <a:spAutoFit/>
          </a:bodyPr>
          <a:lstStyle/>
          <a:p>
            <a:pPr algn="ctr"/>
            <a:r>
              <a:rPr lang="en-US" sz="2800" dirty="0" smtClean="0"/>
              <a:t>+</a:t>
            </a:r>
            <a:endParaRPr lang="en-US" sz="2800" dirty="0"/>
          </a:p>
        </p:txBody>
      </p:sp>
      <p:sp>
        <p:nvSpPr>
          <p:cNvPr id="16" name="TextBox 15"/>
          <p:cNvSpPr txBox="1"/>
          <p:nvPr/>
        </p:nvSpPr>
        <p:spPr>
          <a:xfrm>
            <a:off x="0" y="4124980"/>
            <a:ext cx="685800" cy="523220"/>
          </a:xfrm>
          <a:prstGeom prst="rect">
            <a:avLst/>
          </a:prstGeom>
          <a:noFill/>
        </p:spPr>
        <p:txBody>
          <a:bodyPr wrap="square" rtlCol="0">
            <a:spAutoFit/>
          </a:bodyPr>
          <a:lstStyle/>
          <a:p>
            <a:pPr algn="ctr"/>
            <a:r>
              <a:rPr lang="en-US" sz="2800" dirty="0"/>
              <a:t>?</a:t>
            </a:r>
            <a:r>
              <a:rPr lang="en-US" sz="2800" dirty="0" smtClean="0"/>
              <a:t>   </a:t>
            </a:r>
            <a:endParaRPr lang="en-US" sz="2800" dirty="0"/>
          </a:p>
        </p:txBody>
      </p:sp>
      <p:sp>
        <p:nvSpPr>
          <p:cNvPr id="17" name="TextBox 16"/>
          <p:cNvSpPr txBox="1"/>
          <p:nvPr/>
        </p:nvSpPr>
        <p:spPr>
          <a:xfrm>
            <a:off x="0" y="5648980"/>
            <a:ext cx="685800" cy="523220"/>
          </a:xfrm>
          <a:prstGeom prst="rect">
            <a:avLst/>
          </a:prstGeom>
          <a:noFill/>
        </p:spPr>
        <p:txBody>
          <a:bodyPr wrap="square" rtlCol="0">
            <a:spAutoFit/>
          </a:bodyPr>
          <a:lstStyle/>
          <a:p>
            <a:pPr algn="ctr"/>
            <a:r>
              <a:rPr lang="en-US" sz="2800" dirty="0" smtClean="0"/>
              <a:t>?   </a:t>
            </a:r>
            <a:endParaRPr lang="en-US" sz="2800" dirty="0"/>
          </a:p>
        </p:txBody>
      </p:sp>
    </p:spTree>
    <p:extLst>
      <p:ext uri="{BB962C8B-B14F-4D97-AF65-F5344CB8AC3E}">
        <p14:creationId xmlns:p14="http://schemas.microsoft.com/office/powerpoint/2010/main" val="2873003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NIDIScover"/>
          <p:cNvPicPr>
            <a:picLocks noChangeAspect="1" noChangeArrowheads="1"/>
          </p:cNvPicPr>
          <p:nvPr/>
        </p:nvPicPr>
        <p:blipFill>
          <a:blip r:embed="rId2" cstate="print"/>
          <a:srcRect/>
          <a:stretch>
            <a:fillRect/>
          </a:stretch>
        </p:blipFill>
        <p:spPr bwMode="auto">
          <a:xfrm>
            <a:off x="4724400" y="1425811"/>
            <a:ext cx="3733800" cy="4593989"/>
          </a:xfrm>
          <a:prstGeom prst="rect">
            <a:avLst/>
          </a:prstGeom>
          <a:ln>
            <a:noFill/>
          </a:ln>
          <a:effectLst>
            <a:outerShdw blurRad="190500" algn="tl" rotWithShape="0">
              <a:srgbClr val="000000">
                <a:alpha val="70000"/>
              </a:srgbClr>
            </a:outerShdw>
          </a:effectLst>
        </p:spPr>
      </p:pic>
      <p:pic>
        <p:nvPicPr>
          <p:cNvPr id="3" name="Picture 7" descr="reportcoverpage"/>
          <p:cNvPicPr>
            <a:picLocks noChangeAspect="1" noChangeArrowheads="1"/>
          </p:cNvPicPr>
          <p:nvPr/>
        </p:nvPicPr>
        <p:blipFill>
          <a:blip r:embed="rId3" cstate="print"/>
          <a:stretch>
            <a:fillRect/>
          </a:stretch>
        </p:blipFill>
        <p:spPr>
          <a:xfrm>
            <a:off x="351370" y="1447800"/>
            <a:ext cx="3687230" cy="4572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0" y="0"/>
            <a:ext cx="9144000" cy="685800"/>
          </a:xfrm>
        </p:spPr>
        <p:txBody>
          <a:bodyPr/>
          <a:lstStyle/>
          <a:p>
            <a:pPr algn="ctr"/>
            <a:r>
              <a:rPr lang="en-US" dirty="0" smtClean="0">
                <a:solidFill>
                  <a:srgbClr val="FF0000"/>
                </a:solidFill>
                <a:latin typeface="Comic Sans MS" pitchFamily="66" charset="0"/>
              </a:rPr>
              <a:t>U.S</a:t>
            </a:r>
            <a:r>
              <a:rPr lang="en-US" dirty="0" smtClean="0">
                <a:solidFill>
                  <a:srgbClr val="FF0000"/>
                </a:solidFill>
                <a:latin typeface="Comic Sans MS" pitchFamily="66" charset="0"/>
              </a:rPr>
              <a:t>. National Drought Policy</a:t>
            </a:r>
            <a:endParaRPr lang="en-US" dirty="0">
              <a:solidFill>
                <a:srgbClr val="FF0000"/>
              </a:solidFill>
              <a:latin typeface="Comic Sans MS" pitchFamily="66" charset="0"/>
            </a:endParaRPr>
          </a:p>
        </p:txBody>
      </p:sp>
      <p:sp>
        <p:nvSpPr>
          <p:cNvPr id="5" name="TextBox 4"/>
          <p:cNvSpPr txBox="1"/>
          <p:nvPr/>
        </p:nvSpPr>
        <p:spPr>
          <a:xfrm>
            <a:off x="76200" y="914400"/>
            <a:ext cx="4495800" cy="400110"/>
          </a:xfrm>
          <a:prstGeom prst="rect">
            <a:avLst/>
          </a:prstGeom>
          <a:noFill/>
        </p:spPr>
        <p:txBody>
          <a:bodyPr wrap="square" rtlCol="0">
            <a:spAutoFit/>
          </a:bodyPr>
          <a:lstStyle/>
          <a:p>
            <a:r>
              <a:rPr lang="en-US" sz="2000" b="1" dirty="0" smtClean="0">
                <a:solidFill>
                  <a:schemeClr val="bg1"/>
                </a:solidFill>
              </a:rPr>
              <a:t>National Drought Policy Act, 1998</a:t>
            </a:r>
            <a:endParaRPr lang="en-US" sz="2000" b="1" dirty="0">
              <a:solidFill>
                <a:schemeClr val="bg1"/>
              </a:solidFill>
            </a:endParaRPr>
          </a:p>
        </p:txBody>
      </p:sp>
      <p:sp>
        <p:nvSpPr>
          <p:cNvPr id="6" name="TextBox 5"/>
          <p:cNvSpPr txBox="1"/>
          <p:nvPr/>
        </p:nvSpPr>
        <p:spPr>
          <a:xfrm>
            <a:off x="4495800" y="914400"/>
            <a:ext cx="4343400" cy="400110"/>
          </a:xfrm>
          <a:prstGeom prst="rect">
            <a:avLst/>
          </a:prstGeom>
          <a:noFill/>
        </p:spPr>
        <p:txBody>
          <a:bodyPr wrap="square" rtlCol="0">
            <a:spAutoFit/>
          </a:bodyPr>
          <a:lstStyle/>
          <a:p>
            <a:pPr algn="ctr"/>
            <a:r>
              <a:rPr lang="en-US" sz="2000" b="1" dirty="0" smtClean="0">
                <a:solidFill>
                  <a:schemeClr val="bg1"/>
                </a:solidFill>
              </a:rPr>
              <a:t>NIDIS, 2006</a:t>
            </a:r>
            <a:endParaRPr lang="en-US" sz="2000" b="1" dirty="0">
              <a:solidFill>
                <a:schemeClr val="bg1"/>
              </a:solidFill>
            </a:endParaRPr>
          </a:p>
        </p:txBody>
      </p:sp>
    </p:spTree>
    <p:extLst>
      <p:ext uri="{BB962C8B-B14F-4D97-AF65-F5344CB8AC3E}">
        <p14:creationId xmlns:p14="http://schemas.microsoft.com/office/powerpoint/2010/main" val="64773079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x0004.BMP"/>
          <p:cNvPicPr>
            <a:picLocks/>
          </p:cNvPicPr>
          <p:nvPr/>
        </p:nvPicPr>
        <p:blipFill>
          <a:blip r:embed="rId2" cstate="print"/>
          <a:stretch>
            <a:fillRect/>
          </a:stretch>
        </p:blipFill>
        <p:spPr>
          <a:xfrm>
            <a:off x="4495800" y="880512"/>
            <a:ext cx="4495800" cy="5825087"/>
          </a:xfrm>
          <a:prstGeom prst="rect">
            <a:avLst/>
          </a:prstGeom>
          <a:ln>
            <a:noFill/>
          </a:ln>
          <a:effectLst>
            <a:outerShdw blurRad="292100" dist="139700" dir="2700000" algn="tl" rotWithShape="0">
              <a:srgbClr val="333333">
                <a:alpha val="65000"/>
              </a:srgbClr>
            </a:outerShdw>
          </a:effectLst>
        </p:spPr>
      </p:pic>
      <p:sp>
        <p:nvSpPr>
          <p:cNvPr id="3" name="Title 2"/>
          <p:cNvSpPr>
            <a:spLocks noGrp="1"/>
          </p:cNvSpPr>
          <p:nvPr>
            <p:ph type="title"/>
          </p:nvPr>
        </p:nvSpPr>
        <p:spPr>
          <a:xfrm>
            <a:off x="0" y="0"/>
            <a:ext cx="9144000" cy="1143000"/>
          </a:xfrm>
        </p:spPr>
        <p:txBody>
          <a:bodyPr/>
          <a:lstStyle/>
          <a:p>
            <a:pPr algn="ctr"/>
            <a:r>
              <a:rPr lang="en-US" dirty="0" smtClean="0">
                <a:solidFill>
                  <a:srgbClr val="FF0000"/>
                </a:solidFill>
                <a:latin typeface="Comic Sans MS" pitchFamily="66" charset="0"/>
              </a:rPr>
              <a:t>Improving Drought Early Warning</a:t>
            </a:r>
            <a:endParaRPr lang="en-US" dirty="0">
              <a:solidFill>
                <a:srgbClr val="FF0000"/>
              </a:solidFill>
              <a:latin typeface="Comic Sans MS" pitchFamily="66" charset="0"/>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3377"/>
          <a:stretch/>
        </p:blipFill>
        <p:spPr>
          <a:xfrm>
            <a:off x="957614" y="914400"/>
            <a:ext cx="2547586" cy="56388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2812519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l="6335" t="15856" r="29645" b="15796"/>
          <a:stretch/>
        </p:blipFill>
        <p:spPr>
          <a:xfrm>
            <a:off x="152400" y="783269"/>
            <a:ext cx="4343400" cy="5998531"/>
          </a:xfrm>
          <a:prstGeom prst="rect">
            <a:avLst/>
          </a:prstGeom>
          <a:ln>
            <a:noFill/>
          </a:ln>
          <a:effectLst>
            <a:softEdge rad="112500"/>
          </a:effectLst>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b="4535"/>
          <a:stretch/>
        </p:blipFill>
        <p:spPr>
          <a:xfrm>
            <a:off x="4419600" y="761391"/>
            <a:ext cx="4572000" cy="6020409"/>
          </a:xfrm>
          <a:prstGeom prst="rect">
            <a:avLst/>
          </a:prstGeom>
          <a:ln>
            <a:noFill/>
          </a:ln>
          <a:effectLst>
            <a:softEdge rad="112500"/>
          </a:effectLst>
        </p:spPr>
      </p:pic>
      <p:sp>
        <p:nvSpPr>
          <p:cNvPr id="4" name="Title 3"/>
          <p:cNvSpPr>
            <a:spLocks noGrp="1"/>
          </p:cNvSpPr>
          <p:nvPr>
            <p:ph type="title"/>
          </p:nvPr>
        </p:nvSpPr>
        <p:spPr>
          <a:xfrm>
            <a:off x="0" y="0"/>
            <a:ext cx="9144000" cy="685800"/>
          </a:xfrm>
        </p:spPr>
        <p:txBody>
          <a:bodyPr/>
          <a:lstStyle/>
          <a:p>
            <a:pPr algn="ctr"/>
            <a:r>
              <a:rPr lang="en-US" dirty="0" smtClean="0">
                <a:solidFill>
                  <a:srgbClr val="FF0000"/>
                </a:solidFill>
                <a:latin typeface="Comic Sans MS" pitchFamily="66" charset="0"/>
              </a:rPr>
              <a:t>Global Initiatives—Drought Management</a:t>
            </a:r>
            <a:endParaRPr lang="en-US" dirty="0">
              <a:solidFill>
                <a:srgbClr val="FF0000"/>
              </a:solidFill>
              <a:latin typeface="Comic Sans MS" pitchFamily="66" charset="0"/>
            </a:endParaRPr>
          </a:p>
        </p:txBody>
      </p:sp>
      <p:sp>
        <p:nvSpPr>
          <p:cNvPr id="5" name="TextBox 4"/>
          <p:cNvSpPr txBox="1"/>
          <p:nvPr/>
        </p:nvSpPr>
        <p:spPr>
          <a:xfrm>
            <a:off x="1828800" y="2286000"/>
            <a:ext cx="6400800" cy="3539430"/>
          </a:xfrm>
          <a:prstGeom prst="rect">
            <a:avLst/>
          </a:prstGeom>
          <a:solidFill>
            <a:srgbClr val="C00000"/>
          </a:solidFill>
        </p:spPr>
        <p:txBody>
          <a:bodyPr wrap="square" rtlCol="0">
            <a:spAutoFit/>
          </a:bodyPr>
          <a:lstStyle/>
          <a:p>
            <a:pPr algn="ctr"/>
            <a:r>
              <a:rPr lang="en-US" sz="3200" b="1" dirty="0" smtClean="0">
                <a:solidFill>
                  <a:schemeClr val="bg1"/>
                </a:solidFill>
                <a:latin typeface="Comic Sans MS" pitchFamily="66" charset="0"/>
              </a:rPr>
              <a:t>High-level Meeting on National Drought Policy</a:t>
            </a:r>
          </a:p>
          <a:p>
            <a:pPr algn="ctr"/>
            <a:r>
              <a:rPr lang="en-US" sz="3200" dirty="0" smtClean="0">
                <a:solidFill>
                  <a:schemeClr val="bg1"/>
                </a:solidFill>
                <a:latin typeface="Comic Sans MS" pitchFamily="66" charset="0"/>
              </a:rPr>
              <a:t>(Science and Policy Sessions)</a:t>
            </a:r>
          </a:p>
          <a:p>
            <a:pPr algn="ctr"/>
            <a:r>
              <a:rPr lang="en-US" sz="3200" dirty="0" smtClean="0">
                <a:solidFill>
                  <a:schemeClr val="bg1"/>
                </a:solidFill>
                <a:latin typeface="Comic Sans MS" pitchFamily="66" charset="0"/>
              </a:rPr>
              <a:t>11-15 March 2013</a:t>
            </a:r>
          </a:p>
          <a:p>
            <a:pPr algn="ctr"/>
            <a:r>
              <a:rPr lang="en-US" sz="3200" dirty="0" smtClean="0">
                <a:solidFill>
                  <a:schemeClr val="bg1"/>
                </a:solidFill>
                <a:latin typeface="Comic Sans MS" pitchFamily="66" charset="0"/>
              </a:rPr>
              <a:t>Geneva, Switzerland</a:t>
            </a:r>
          </a:p>
          <a:p>
            <a:pPr algn="ctr"/>
            <a:r>
              <a:rPr lang="en-US" sz="3200" dirty="0" smtClean="0">
                <a:solidFill>
                  <a:schemeClr val="bg1"/>
                </a:solidFill>
                <a:latin typeface="Comic Sans MS" pitchFamily="66" charset="0"/>
              </a:rPr>
              <a:t>Key sponsors:  WMO, UNCCD, FAO, UNESCO, GWP</a:t>
            </a:r>
            <a:endParaRPr lang="en-US" sz="3200" dirty="0">
              <a:solidFill>
                <a:schemeClr val="bg1"/>
              </a:solidFill>
              <a:latin typeface="Comic Sans MS" pitchFamily="66" charset="0"/>
            </a:endParaRPr>
          </a:p>
        </p:txBody>
      </p:sp>
    </p:spTree>
    <p:extLst>
      <p:ext uri="{BB962C8B-B14F-4D97-AF65-F5344CB8AC3E}">
        <p14:creationId xmlns:p14="http://schemas.microsoft.com/office/powerpoint/2010/main" val="4205836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7772400" cy="685800"/>
          </a:xfrm>
        </p:spPr>
        <p:txBody>
          <a:bodyPr/>
          <a:lstStyle/>
          <a:p>
            <a:pPr algn="ctr"/>
            <a:r>
              <a:rPr lang="en-US" dirty="0" smtClean="0">
                <a:solidFill>
                  <a:srgbClr val="FF0000"/>
                </a:solidFill>
                <a:latin typeface="Comic Sans MS" pitchFamily="66" charset="0"/>
              </a:rPr>
              <a:t>Part 5: Takeaway Messages</a:t>
            </a:r>
            <a:endParaRPr lang="en-US" dirty="0">
              <a:solidFill>
                <a:srgbClr val="FF0000"/>
              </a:solidFill>
              <a:latin typeface="Comic Sans MS" pitchFamily="66" charset="0"/>
            </a:endParaRPr>
          </a:p>
        </p:txBody>
      </p:sp>
      <p:sp>
        <p:nvSpPr>
          <p:cNvPr id="3" name="Content Placeholder 2"/>
          <p:cNvSpPr>
            <a:spLocks noGrp="1"/>
          </p:cNvSpPr>
          <p:nvPr>
            <p:ph idx="1"/>
          </p:nvPr>
        </p:nvSpPr>
        <p:spPr>
          <a:xfrm>
            <a:off x="457200" y="838200"/>
            <a:ext cx="8382000" cy="5943600"/>
          </a:xfrm>
          <a:solidFill>
            <a:schemeClr val="bg1">
              <a:alpha val="32000"/>
            </a:schemeClr>
          </a:solidFill>
        </p:spPr>
        <p:txBody>
          <a:bodyPr/>
          <a:lstStyle/>
          <a:p>
            <a:r>
              <a:rPr lang="en-US" sz="2400" dirty="0" smtClean="0">
                <a:solidFill>
                  <a:schemeClr val="tx1"/>
                </a:solidFill>
                <a:latin typeface="Arial" pitchFamily="34" charset="0"/>
                <a:cs typeface="Arial" pitchFamily="34" charset="0"/>
              </a:rPr>
              <a:t>Climate is changing—climate state and climate variability.</a:t>
            </a:r>
          </a:p>
          <a:p>
            <a:r>
              <a:rPr lang="en-US" sz="2400" dirty="0" smtClean="0">
                <a:solidFill>
                  <a:schemeClr val="tx1"/>
                </a:solidFill>
                <a:latin typeface="Arial" pitchFamily="34" charset="0"/>
                <a:cs typeface="Arial" pitchFamily="34" charset="0"/>
              </a:rPr>
              <a:t>Extreme climate events are increasing in frequency globally, </a:t>
            </a:r>
            <a:r>
              <a:rPr lang="en-US" sz="2400" b="1" i="1" dirty="0" smtClean="0">
                <a:solidFill>
                  <a:schemeClr val="tx1"/>
                </a:solidFill>
                <a:latin typeface="Arial" pitchFamily="34" charset="0"/>
                <a:cs typeface="Arial" pitchFamily="34" charset="0"/>
              </a:rPr>
              <a:t>managing impacts critically important</a:t>
            </a:r>
            <a:r>
              <a:rPr lang="en-US" sz="2400" dirty="0" smtClean="0">
                <a:solidFill>
                  <a:schemeClr val="tx1"/>
                </a:solidFill>
                <a:latin typeface="Arial" pitchFamily="34" charset="0"/>
                <a:cs typeface="Arial" pitchFamily="34" charset="0"/>
              </a:rPr>
              <a:t>.</a:t>
            </a:r>
          </a:p>
          <a:p>
            <a:r>
              <a:rPr lang="en-US" sz="2400" dirty="0" smtClean="0">
                <a:solidFill>
                  <a:schemeClr val="tx1"/>
                </a:solidFill>
                <a:latin typeface="Arial" pitchFamily="34" charset="0"/>
                <a:cs typeface="Arial" pitchFamily="34" charset="0"/>
              </a:rPr>
              <a:t>Improved management of climate variability today will lead to improved management of/adaptation to climate change.</a:t>
            </a:r>
          </a:p>
          <a:p>
            <a:r>
              <a:rPr lang="en-US" sz="2400" dirty="0" smtClean="0">
                <a:solidFill>
                  <a:schemeClr val="tx1"/>
                </a:solidFill>
                <a:latin typeface="Arial" pitchFamily="34" charset="0"/>
                <a:cs typeface="Arial" pitchFamily="34" charset="0"/>
              </a:rPr>
              <a:t>Drought preparedness planning, fully integrated with stakeholder participation, is critical to moving society from vulnerability to resilience.</a:t>
            </a:r>
          </a:p>
          <a:p>
            <a:r>
              <a:rPr lang="en-US" sz="2400" dirty="0" smtClean="0">
                <a:solidFill>
                  <a:schemeClr val="tx1"/>
                </a:solidFill>
                <a:latin typeface="Arial" pitchFamily="34" charset="0"/>
                <a:cs typeface="Arial" pitchFamily="34" charset="0"/>
              </a:rPr>
              <a:t>Drought preparedness planning must be integrated across spatial scales.</a:t>
            </a:r>
          </a:p>
          <a:p>
            <a:r>
              <a:rPr lang="en-US" sz="2400" dirty="0" smtClean="0">
                <a:solidFill>
                  <a:schemeClr val="tx1"/>
                </a:solidFill>
                <a:latin typeface="Arial" pitchFamily="34" charset="0"/>
                <a:cs typeface="Arial" pitchFamily="34" charset="0"/>
              </a:rPr>
              <a:t>Developing risk-based national drought policy ‘</a:t>
            </a:r>
            <a:r>
              <a:rPr lang="en-US" sz="2400" b="1" u="sng" dirty="0" smtClean="0">
                <a:solidFill>
                  <a:schemeClr val="tx1"/>
                </a:solidFill>
                <a:latin typeface="Arial" pitchFamily="34" charset="0"/>
                <a:cs typeface="Arial" pitchFamily="34" charset="0"/>
              </a:rPr>
              <a:t>guidelines</a:t>
            </a:r>
            <a:r>
              <a:rPr lang="en-US" sz="2400" dirty="0" smtClean="0">
                <a:solidFill>
                  <a:schemeClr val="tx1"/>
                </a:solidFill>
                <a:latin typeface="Arial" pitchFamily="34" charset="0"/>
                <a:cs typeface="Arial" pitchFamily="34" charset="0"/>
              </a:rPr>
              <a:t>’ are critical to reducing societal vulnerability.</a:t>
            </a:r>
          </a:p>
          <a:p>
            <a:r>
              <a:rPr lang="en-US" sz="2400" dirty="0" smtClean="0">
                <a:solidFill>
                  <a:schemeClr val="tx1"/>
                </a:solidFill>
                <a:latin typeface="Arial" pitchFamily="34" charset="0"/>
                <a:cs typeface="Arial" pitchFamily="34" charset="0"/>
              </a:rPr>
              <a:t>National and international initiatives are increasing momentum for changes in drought management.</a:t>
            </a:r>
            <a:endParaRPr lang="en-US" sz="24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13310555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dissolve">
                                      <p:cBhvr>
                                        <p:cTn id="7" dur="500"/>
                                        <p:tgtEl>
                                          <p:spTgt spid="3">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dissolv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dissolv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dissolv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dissolv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dissolv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dissolve">
                                      <p:cBhvr>
                                        <p:cTn id="35" dur="500"/>
                                        <p:tgtEl>
                                          <p:spTgt spid="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dissolve">
                                      <p:cBhvr>
                                        <p:cTn id="4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96" name="Picture 28" descr="PP_lastslide"/>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7171" name="Rectangle 3"/>
          <p:cNvSpPr>
            <a:spLocks noGrp="1" noChangeArrowheads="1"/>
          </p:cNvSpPr>
          <p:nvPr>
            <p:ph type="subTitle" idx="1"/>
          </p:nvPr>
        </p:nvSpPr>
        <p:spPr>
          <a:xfrm>
            <a:off x="1371600" y="6248400"/>
            <a:ext cx="6400800" cy="304800"/>
          </a:xfrm>
        </p:spPr>
        <p:txBody>
          <a:bodyPr anchor="ctr"/>
          <a:lstStyle/>
          <a:p>
            <a:pPr algn="ctr"/>
            <a:r>
              <a:rPr lang="en-US" sz="1200" dirty="0">
                <a:solidFill>
                  <a:schemeClr val="bg1"/>
                </a:solidFill>
              </a:rPr>
              <a:t>©2009 The Board of Regents of the University of Nebraska. All rights reserved.</a:t>
            </a:r>
          </a:p>
        </p:txBody>
      </p:sp>
      <p:sp>
        <p:nvSpPr>
          <p:cNvPr id="7" name="TextBox 6"/>
          <p:cNvSpPr txBox="1"/>
          <p:nvPr/>
        </p:nvSpPr>
        <p:spPr>
          <a:xfrm>
            <a:off x="1752600" y="3436203"/>
            <a:ext cx="5715000" cy="830997"/>
          </a:xfrm>
          <a:prstGeom prst="rect">
            <a:avLst/>
          </a:prstGeom>
          <a:noFill/>
        </p:spPr>
        <p:txBody>
          <a:bodyPr wrap="square" rtlCol="0">
            <a:spAutoFit/>
          </a:bodyPr>
          <a:lstStyle/>
          <a:p>
            <a:pPr algn="ctr"/>
            <a:r>
              <a:rPr lang="en-US" b="1" dirty="0" smtClean="0"/>
              <a:t>School of Natural Resources dwilhite2@unl.edu</a:t>
            </a:r>
            <a:endParaRPr lang="en-US" b="1" dirty="0"/>
          </a:p>
        </p:txBody>
      </p:sp>
      <p:sp>
        <p:nvSpPr>
          <p:cNvPr id="2" name="TextBox 1"/>
          <p:cNvSpPr txBox="1"/>
          <p:nvPr/>
        </p:nvSpPr>
        <p:spPr>
          <a:xfrm>
            <a:off x="2057400" y="76200"/>
            <a:ext cx="5181600" cy="830997"/>
          </a:xfrm>
          <a:prstGeom prst="rect">
            <a:avLst/>
          </a:prstGeom>
          <a:noFill/>
        </p:spPr>
        <p:txBody>
          <a:bodyPr wrap="square" rtlCol="0">
            <a:spAutoFit/>
          </a:bodyPr>
          <a:lstStyle/>
          <a:p>
            <a:pPr algn="ctr"/>
            <a:r>
              <a:rPr lang="en-US" dirty="0" smtClean="0">
                <a:latin typeface="Comic Sans MS" pitchFamily="66" charset="0"/>
              </a:rPr>
              <a:t>Thanks for </a:t>
            </a:r>
            <a:r>
              <a:rPr lang="en-US" smtClean="0">
                <a:latin typeface="Comic Sans MS" pitchFamily="66" charset="0"/>
              </a:rPr>
              <a:t>your attention!</a:t>
            </a:r>
            <a:endParaRPr lang="en-US" dirty="0" smtClean="0">
              <a:latin typeface="Comic Sans MS" pitchFamily="66" charset="0"/>
            </a:endParaRPr>
          </a:p>
          <a:p>
            <a:pPr algn="ctr"/>
            <a:r>
              <a:rPr lang="en-US" dirty="0" smtClean="0">
                <a:latin typeface="Comic Sans MS" pitchFamily="66" charset="0"/>
              </a:rPr>
              <a:t> </a:t>
            </a:r>
          </a:p>
        </p:txBody>
      </p:sp>
      <p:pic>
        <p:nvPicPr>
          <p:cNvPr id="6" name="Picture 4"/>
          <p:cNvPicPr>
            <a:picLocks noChangeAspect="1" noChangeArrowheads="1"/>
          </p:cNvPicPr>
          <p:nvPr/>
        </p:nvPicPr>
        <p:blipFill>
          <a:blip r:embed="rId4" cstate="print"/>
          <a:srcRect/>
          <a:stretch>
            <a:fillRect/>
          </a:stretch>
        </p:blipFill>
        <p:spPr bwMode="auto">
          <a:xfrm>
            <a:off x="2438400" y="685461"/>
            <a:ext cx="4267200" cy="2591139"/>
          </a:xfrm>
          <a:prstGeom prst="rect">
            <a:avLst/>
          </a:prstGeom>
          <a:noFill/>
          <a:ln w="9525">
            <a:noFill/>
            <a:miter lim="800000"/>
            <a:headEnd/>
            <a:tailEnd/>
          </a:ln>
        </p:spPr>
      </p:pic>
    </p:spTree>
    <p:extLst>
      <p:ext uri="{BB962C8B-B14F-4D97-AF65-F5344CB8AC3E}">
        <p14:creationId xmlns:p14="http://schemas.microsoft.com/office/powerpoint/2010/main" val="1337088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par>
                          <p:cTn id="8" fill="hold">
                            <p:stCondLst>
                              <p:cond delay="2000"/>
                            </p:stCondLst>
                            <p:childTnLst>
                              <p:par>
                                <p:cTn id="9" presetID="9" presetClass="entr" presetSubtype="0" fill="hold" grpId="1"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500"/>
                                        <p:tgtEl>
                                          <p:spTgt spid="7"/>
                                        </p:tgtEl>
                                      </p:cBhvr>
                                    </p:animEffect>
                                  </p:childTnLst>
                                </p:cTn>
                              </p:par>
                            </p:childTnLst>
                          </p:cTn>
                        </p:par>
                        <p:par>
                          <p:cTn id="12" fill="hold">
                            <p:stCondLst>
                              <p:cond delay="2500"/>
                            </p:stCondLst>
                            <p:childTnLst>
                              <p:par>
                                <p:cTn id="13" presetID="8" presetClass="entr" presetSubtype="16" fill="hold" grpId="2" nodeType="afterEffect">
                                  <p:stCondLst>
                                    <p:cond delay="10000"/>
                                  </p:stCondLst>
                                  <p:childTnLst>
                                    <p:set>
                                      <p:cBhvr>
                                        <p:cTn id="14" dur="1" fill="hold">
                                          <p:stCondLst>
                                            <p:cond delay="0"/>
                                          </p:stCondLst>
                                        </p:cTn>
                                        <p:tgtEl>
                                          <p:spTgt spid="7"/>
                                        </p:tgtEl>
                                        <p:attrNameLst>
                                          <p:attrName>style.visibility</p:attrName>
                                        </p:attrNameLst>
                                      </p:cBhvr>
                                      <p:to>
                                        <p:strVal val="visible"/>
                                      </p:to>
                                    </p:set>
                                    <p:animEffect transition="in" filter="diamond(in)">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wilhite1\AppData\Local\Microsoft\Windows\Temporary Internet Files\Content.Outlook\H8528NYA\photo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365" y="838200"/>
            <a:ext cx="7772400" cy="5181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85800" y="0"/>
            <a:ext cx="7772400" cy="1143000"/>
          </a:xfrm>
        </p:spPr>
        <p:txBody>
          <a:bodyPr/>
          <a:lstStyle/>
          <a:p>
            <a:pPr algn="ctr"/>
            <a:r>
              <a:rPr lang="en-US" dirty="0" smtClean="0">
                <a:solidFill>
                  <a:srgbClr val="FF0000"/>
                </a:solidFill>
                <a:latin typeface="Comic Sans MS" pitchFamily="66" charset="0"/>
              </a:rPr>
              <a:t>The Politics of Drought</a:t>
            </a:r>
            <a:endParaRPr lang="en-US" dirty="0">
              <a:solidFill>
                <a:srgbClr val="FF0000"/>
              </a:solidFill>
              <a:latin typeface="Comic Sans MS" pitchFamily="66" charset="0"/>
            </a:endParaRPr>
          </a:p>
        </p:txBody>
      </p:sp>
      <p:cxnSp>
        <p:nvCxnSpPr>
          <p:cNvPr id="4" name="Straight Connector 3"/>
          <p:cNvCxnSpPr/>
          <p:nvPr/>
        </p:nvCxnSpPr>
        <p:spPr bwMode="auto">
          <a:xfrm>
            <a:off x="5410200" y="2133600"/>
            <a:ext cx="1981200"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27614226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990600"/>
          </a:xfrm>
          <a:solidFill>
            <a:schemeClr val="bg1"/>
          </a:solidFill>
        </p:spPr>
        <p:txBody>
          <a:bodyPr/>
          <a:lstStyle/>
          <a:p>
            <a:pPr algn="ctr"/>
            <a:r>
              <a:rPr lang="en-US" dirty="0" smtClean="0">
                <a:solidFill>
                  <a:srgbClr val="FF0000"/>
                </a:solidFill>
                <a:latin typeface="Comic Sans MS" pitchFamily="66" charset="0"/>
              </a:rPr>
              <a:t>Breaking the Hydro-illogical Cycle:</a:t>
            </a:r>
            <a:br>
              <a:rPr lang="en-US" dirty="0" smtClean="0">
                <a:solidFill>
                  <a:srgbClr val="FF0000"/>
                </a:solidFill>
                <a:latin typeface="Comic Sans MS" pitchFamily="66" charset="0"/>
              </a:rPr>
            </a:br>
            <a:r>
              <a:rPr lang="en-US" sz="2400" dirty="0" smtClean="0">
                <a:solidFill>
                  <a:srgbClr val="FF0000"/>
                </a:solidFill>
                <a:latin typeface="Comic Sans MS" pitchFamily="66" charset="0"/>
              </a:rPr>
              <a:t>An Institutional Challenge for Drought Management</a:t>
            </a:r>
            <a:endParaRPr lang="en-US" sz="2400" dirty="0">
              <a:solidFill>
                <a:srgbClr val="FF0000"/>
              </a:solidFill>
              <a:latin typeface="Comic Sans MS" pitchFamily="66" charset="0"/>
            </a:endParaRPr>
          </a:p>
        </p:txBody>
      </p:sp>
      <p:pic>
        <p:nvPicPr>
          <p:cNvPr id="287746" name="Picture 2" descr="HYDRO"/>
          <p:cNvPicPr>
            <a:picLocks noGrp="1" noChangeAspect="1" noChangeArrowheads="1"/>
          </p:cNvPicPr>
          <p:nvPr>
            <p:ph type="clipArt" sz="half" idx="4294967295"/>
          </p:nvPr>
        </p:nvPicPr>
        <p:blipFill>
          <a:blip r:embed="rId3" cstate="print">
            <a:clrChange>
              <a:clrFrom>
                <a:srgbClr val="0000FE"/>
              </a:clrFrom>
              <a:clrTo>
                <a:srgbClr val="0000FE">
                  <a:alpha val="0"/>
                </a:srgbClr>
              </a:clrTo>
            </a:clrChange>
          </a:blip>
          <a:srcRect/>
          <a:stretch>
            <a:fillRect/>
          </a:stretch>
        </p:blipFill>
        <p:spPr bwMode="auto">
          <a:xfrm>
            <a:off x="685800" y="1371600"/>
            <a:ext cx="5867400" cy="5202237"/>
          </a:xfrm>
          <a:prstGeom prst="rect">
            <a:avLst/>
          </a:prstGeom>
          <a:solidFill>
            <a:srgbClr val="EAEAEA"/>
          </a:solidFill>
          <a:ln w="38100">
            <a:solidFill>
              <a:schemeClr val="tx1"/>
            </a:solidFill>
            <a:miter lim="800000"/>
            <a:headEnd/>
            <a:tailEnd/>
          </a:ln>
        </p:spPr>
      </p:pic>
      <p:sp>
        <p:nvSpPr>
          <p:cNvPr id="4" name="TextBox 3"/>
          <p:cNvSpPr txBox="1"/>
          <p:nvPr/>
        </p:nvSpPr>
        <p:spPr>
          <a:xfrm>
            <a:off x="6705600" y="2209800"/>
            <a:ext cx="2362200" cy="830997"/>
          </a:xfrm>
          <a:prstGeom prst="rect">
            <a:avLst/>
          </a:prstGeom>
          <a:solidFill>
            <a:schemeClr val="bg2">
              <a:lumMod val="20000"/>
              <a:lumOff val="80000"/>
            </a:schemeClr>
          </a:solidFill>
          <a:ln w="38100">
            <a:solidFill>
              <a:schemeClr val="tx1"/>
            </a:solidFill>
          </a:ln>
        </p:spPr>
        <p:txBody>
          <a:bodyPr wrap="square" rtlCol="0">
            <a:spAutoFit/>
          </a:bodyPr>
          <a:lstStyle/>
          <a:p>
            <a:pPr algn="ctr"/>
            <a:r>
              <a:rPr lang="en-US" b="1" dirty="0" smtClean="0"/>
              <a:t>Crisis Management</a:t>
            </a:r>
            <a:endParaRPr lang="en-US" b="1" dirty="0"/>
          </a:p>
        </p:txBody>
      </p:sp>
      <p:sp>
        <p:nvSpPr>
          <p:cNvPr id="2" name="TextBox 1"/>
          <p:cNvSpPr txBox="1"/>
          <p:nvPr/>
        </p:nvSpPr>
        <p:spPr>
          <a:xfrm>
            <a:off x="6705600" y="3200400"/>
            <a:ext cx="2362200" cy="2308324"/>
          </a:xfrm>
          <a:prstGeom prst="rect">
            <a:avLst/>
          </a:prstGeom>
          <a:solidFill>
            <a:schemeClr val="bg2">
              <a:lumMod val="20000"/>
              <a:lumOff val="80000"/>
            </a:schemeClr>
          </a:solidFill>
          <a:ln w="38100">
            <a:solidFill>
              <a:schemeClr val="tx1"/>
            </a:solidFill>
          </a:ln>
        </p:spPr>
        <p:txBody>
          <a:bodyPr wrap="square" rtlCol="0">
            <a:spAutoFit/>
          </a:bodyPr>
          <a:lstStyle/>
          <a:p>
            <a:pPr algn="ctr"/>
            <a:r>
              <a:rPr lang="en-US" b="1" dirty="0" smtClean="0"/>
              <a:t>If you do what you’ve always done, you’ll get what you’ve always got.</a:t>
            </a:r>
            <a:endParaRPr lang="en-US" b="1" dirty="0"/>
          </a:p>
        </p:txBody>
      </p:sp>
    </p:spTree>
    <p:extLst>
      <p:ext uri="{BB962C8B-B14F-4D97-AF65-F5344CB8AC3E}">
        <p14:creationId xmlns:p14="http://schemas.microsoft.com/office/powerpoint/2010/main" val="17082768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87746"/>
                                        </p:tgtEl>
                                        <p:attrNameLst>
                                          <p:attrName>style.visibility</p:attrName>
                                        </p:attrNameLst>
                                      </p:cBhvr>
                                      <p:to>
                                        <p:strVal val="visible"/>
                                      </p:to>
                                    </p:set>
                                    <p:animEffect transition="in" filter="dissolve">
                                      <p:cBhvr>
                                        <p:cTn id="7" dur="500"/>
                                        <p:tgtEl>
                                          <p:spTgt spid="287746"/>
                                        </p:tgtEl>
                                      </p:cBhvr>
                                    </p:animEffect>
                                  </p:childTnLst>
                                </p:cTn>
                              </p:par>
                            </p:childTnLst>
                          </p:cTn>
                        </p:par>
                        <p:par>
                          <p:cTn id="8" fill="hold">
                            <p:stCondLst>
                              <p:cond delay="500"/>
                            </p:stCondLst>
                            <p:childTnLst>
                              <p:par>
                                <p:cTn id="9" presetID="42" presetClass="entr" presetSubtype="0" fill="hold" grpId="0" nodeType="afterEffect">
                                  <p:stCondLst>
                                    <p:cond delay="100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p:spPr>
        <p:txBody>
          <a:bodyPr/>
          <a:lstStyle/>
          <a:p>
            <a:pPr algn="ctr"/>
            <a:r>
              <a:rPr lang="en-US" dirty="0" smtClean="0">
                <a:solidFill>
                  <a:srgbClr val="FF0000"/>
                </a:solidFill>
                <a:latin typeface="Comic Sans MS" pitchFamily="66" charset="0"/>
              </a:rPr>
              <a:t>Difference from Average Temperature</a:t>
            </a:r>
            <a:br>
              <a:rPr lang="en-US" dirty="0" smtClean="0">
                <a:solidFill>
                  <a:srgbClr val="FF0000"/>
                </a:solidFill>
                <a:latin typeface="Comic Sans MS" pitchFamily="66" charset="0"/>
              </a:rPr>
            </a:br>
            <a:r>
              <a:rPr lang="en-US" sz="2000" dirty="0" smtClean="0">
                <a:solidFill>
                  <a:srgbClr val="FF0000"/>
                </a:solidFill>
                <a:latin typeface="Comic Sans MS" pitchFamily="66" charset="0"/>
              </a:rPr>
              <a:t>June – August 2012</a:t>
            </a:r>
            <a:endParaRPr lang="en-US" dirty="0">
              <a:solidFill>
                <a:srgbClr val="FF0000"/>
              </a:solidFill>
              <a:latin typeface="Comic Sans MS" pitchFamily="66" charset="0"/>
            </a:endParaRPr>
          </a:p>
        </p:txBody>
      </p:sp>
      <p:pic>
        <p:nvPicPr>
          <p:cNvPr id="1026" name="Picture 2" descr="Map of the U.S for June through August, 2012 with various shaded regions showing shades of blue and red where blue is cooler and red is warmer temperatures.">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90600"/>
            <a:ext cx="7693025" cy="5801823"/>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3" name="Rectangle 2"/>
          <p:cNvSpPr/>
          <p:nvPr/>
        </p:nvSpPr>
        <p:spPr bwMode="auto">
          <a:xfrm>
            <a:off x="307975" y="990600"/>
            <a:ext cx="7693025" cy="228600"/>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Tree>
    <p:extLst>
      <p:ext uri="{BB962C8B-B14F-4D97-AF65-F5344CB8AC3E}">
        <p14:creationId xmlns:p14="http://schemas.microsoft.com/office/powerpoint/2010/main" val="20738042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p:spPr>
        <p:txBody>
          <a:bodyPr/>
          <a:lstStyle/>
          <a:p>
            <a:pPr algn="ctr"/>
            <a:r>
              <a:rPr lang="en-US" dirty="0" smtClean="0">
                <a:solidFill>
                  <a:srgbClr val="FF0000"/>
                </a:solidFill>
                <a:latin typeface="Comic Sans MS" pitchFamily="66" charset="0"/>
              </a:rPr>
              <a:t>% of Average Precipitation</a:t>
            </a:r>
            <a:br>
              <a:rPr lang="en-US" dirty="0" smtClean="0">
                <a:solidFill>
                  <a:srgbClr val="FF0000"/>
                </a:solidFill>
                <a:latin typeface="Comic Sans MS" pitchFamily="66" charset="0"/>
              </a:rPr>
            </a:br>
            <a:r>
              <a:rPr lang="en-US" sz="2000" dirty="0" smtClean="0">
                <a:solidFill>
                  <a:srgbClr val="FF0000"/>
                </a:solidFill>
                <a:latin typeface="Comic Sans MS" pitchFamily="66" charset="0"/>
              </a:rPr>
              <a:t>June – August 2012</a:t>
            </a:r>
            <a:endParaRPr lang="en-US" dirty="0">
              <a:solidFill>
                <a:srgbClr val="FF0000"/>
              </a:solidFill>
              <a:latin typeface="Comic Sans MS" pitchFamily="66" charset="0"/>
            </a:endParaRPr>
          </a:p>
        </p:txBody>
      </p:sp>
      <p:pic>
        <p:nvPicPr>
          <p:cNvPr id="2050" name="Picture 2" descr="Map of the U.S for June through August, 2012 with various shaded regions showing shades of green and brown where green shows heavier precipitation and brown showing less.">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5" y="990600"/>
            <a:ext cx="7693025" cy="5801823"/>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3" name="Rectangle 2"/>
          <p:cNvSpPr/>
          <p:nvPr/>
        </p:nvSpPr>
        <p:spPr bwMode="auto">
          <a:xfrm>
            <a:off x="307975" y="990600"/>
            <a:ext cx="7693025" cy="228600"/>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Tree>
    <p:extLst>
      <p:ext uri="{BB962C8B-B14F-4D97-AF65-F5344CB8AC3E}">
        <p14:creationId xmlns:p14="http://schemas.microsoft.com/office/powerpoint/2010/main" val="26861865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eca.unl.edu/web_archive/VegDRI/archive/120903/pngs/all_12090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0"/>
            <a:ext cx="8686800" cy="6858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27314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GUID" val="85a69b35-9bda-49c6-9a8b-10f94d7a3826"/>
  <p:tag name="ARTICULATE_SLIDE_NAV" val="8"/>
  <p:tag name="ARTICULATE_SLIDE_PAUSE" val="0"/>
  <p:tag name="ARTICULATE_NAV_LEVEL" val="3"/>
  <p:tag name="ARTICULATE_SLIDE_PRESENTER" val="Carl Hedde, CPCU"/>
  <p:tag name="ARTICULATE_SLIDE_PRESENTER_GUID" val="5AFE23B0F3CC"/>
  <p:tag name="ARTICULATE_PLAYLIST_ID" val="-1"/>
  <p:tag name="ARTICULATE_LOCK_SLIDE" val="0"/>
</p:tagLst>
</file>

<file path=ppt/tags/tag2.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3.xml><?xml version="1.0" encoding="utf-8"?>
<p:tagLst xmlns:a="http://schemas.openxmlformats.org/drawingml/2006/main" xmlns:r="http://schemas.openxmlformats.org/officeDocument/2006/relationships" xmlns:p="http://schemas.openxmlformats.org/presentationml/2006/main">
  <p:tag name="ARTICULATE_PUBLISH_MODE" val="2"/>
</p:tagLst>
</file>

<file path=ppt/theme/theme1.xml><?xml version="1.0" encoding="utf-8"?>
<a:theme xmlns:a="http://schemas.openxmlformats.org/drawingml/2006/main" name="UNL_PPT_3">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Verdana"/>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UNL_PPT_3</Template>
  <TotalTime>11144</TotalTime>
  <Words>1697</Words>
  <Application>Microsoft Office PowerPoint</Application>
  <PresentationFormat>On-screen Show (4:3)</PresentationFormat>
  <Paragraphs>344</Paragraphs>
  <Slides>48</Slides>
  <Notes>20</Notes>
  <HiddenSlides>0</HiddenSlides>
  <MMClips>0</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UNL_PPT_3</vt:lpstr>
      <vt:lpstr>Managing Drought Risk in a  Changing Climate</vt:lpstr>
      <vt:lpstr>Introduction 24 month animation—USDM </vt:lpstr>
      <vt:lpstr>PowerPoint Presentation</vt:lpstr>
      <vt:lpstr>PowerPoint Presentation</vt:lpstr>
      <vt:lpstr>The Politics of Drought</vt:lpstr>
      <vt:lpstr>Breaking the Hydro-illogical Cycle: An Institutional Challenge for Drought Management</vt:lpstr>
      <vt:lpstr>Difference from Average Temperature June – August 2012</vt:lpstr>
      <vt:lpstr>% of Average Precipitation June – August 2012</vt:lpstr>
      <vt:lpstr>PowerPoint Presentation</vt:lpstr>
      <vt:lpstr>PowerPoint Presentation</vt:lpstr>
      <vt:lpstr>PowerPoint Presentation</vt:lpstr>
      <vt:lpstr>Standard Rainguage</vt:lpstr>
      <vt:lpstr>PowerPoint Presentation</vt:lpstr>
      <vt:lpstr>PowerPoint Presentation</vt:lpstr>
      <vt:lpstr>PowerPoint Presentation</vt:lpstr>
      <vt:lpstr>Part 1: The Climate Challenge</vt:lpstr>
      <vt:lpstr>Global average temperature is rising </vt:lpstr>
      <vt:lpstr>PowerPoint Presentation</vt:lpstr>
      <vt:lpstr>PowerPoint Presentation</vt:lpstr>
      <vt:lpstr>Global Drought Potential, 2000-2098</vt:lpstr>
      <vt:lpstr>Mean Temperature Increase &amp; Impact on Extreme Temperatures</vt:lpstr>
      <vt:lpstr>PowerPoint Presentation</vt:lpstr>
      <vt:lpstr>PowerPoint Presentation</vt:lpstr>
      <vt:lpstr>Part 2:  The Enigma of Drought</vt:lpstr>
      <vt:lpstr>Natural and Social Dimensions of Drought</vt:lpstr>
      <vt:lpstr>Comparing drought to other natural hazards–  </vt:lpstr>
      <vt:lpstr>PowerPoint Presentation</vt:lpstr>
      <vt:lpstr>Comparing drought to other natural hazards–  </vt:lpstr>
      <vt:lpstr>U.S. Drought Patterns, 2000-2005</vt:lpstr>
      <vt:lpstr>U.S. Drought Patterns, 2006-2011</vt:lpstr>
      <vt:lpstr>Part 3:  Our Changing Vulnerability</vt:lpstr>
      <vt:lpstr>PowerPoint Presentation</vt:lpstr>
      <vt:lpstr>PowerPoint Presentation</vt:lpstr>
      <vt:lpstr>Natural Disasters in the U.S., 1980-2011  Number of Events, Annual Totals</vt:lpstr>
      <vt:lpstr>PowerPoint Presentation</vt:lpstr>
      <vt:lpstr>PowerPoint Presentation</vt:lpstr>
      <vt:lpstr>Median Changes in Runoff: 2041-2060 (based on 24 GCM runs)</vt:lpstr>
      <vt:lpstr>Part 4:  Reducing Societal Vulnerability to Drought</vt:lpstr>
      <vt:lpstr>Defining ‘Mitigation’</vt:lpstr>
      <vt:lpstr>Specific ‘Mitigation’ Actions </vt:lpstr>
      <vt:lpstr>PowerPoint Presentation</vt:lpstr>
      <vt:lpstr>PowerPoint Presentation</vt:lpstr>
      <vt:lpstr>Reducing Societal Vulnerability</vt:lpstr>
      <vt:lpstr>U.S. National Drought Policy</vt:lpstr>
      <vt:lpstr>Improving Drought Early Warning</vt:lpstr>
      <vt:lpstr>Global Initiatives—Drought Management</vt:lpstr>
      <vt:lpstr>Part 5: Takeaway Messages</vt:lpstr>
      <vt:lpstr>PowerPoint Presentation</vt:lpstr>
    </vt:vector>
  </TitlesOfParts>
  <Company>University of Nebraska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School of Natural Resources</dc:title>
  <dc:creator>Dee Ebbeka</dc:creator>
  <cp:lastModifiedBy>SNR</cp:lastModifiedBy>
  <cp:revision>437</cp:revision>
  <cp:lastPrinted>2011-10-05T18:47:19Z</cp:lastPrinted>
  <dcterms:created xsi:type="dcterms:W3CDTF">2009-04-22T16:43:27Z</dcterms:created>
  <dcterms:modified xsi:type="dcterms:W3CDTF">2012-09-21T12:44:58Z</dcterms:modified>
</cp:coreProperties>
</file>