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358" r:id="rId2"/>
    <p:sldId id="563" r:id="rId3"/>
    <p:sldId id="482" r:id="rId4"/>
    <p:sldId id="455" r:id="rId5"/>
    <p:sldId id="571" r:id="rId6"/>
    <p:sldId id="570" r:id="rId7"/>
    <p:sldId id="572" r:id="rId8"/>
    <p:sldId id="578" r:id="rId9"/>
    <p:sldId id="561" r:id="rId10"/>
    <p:sldId id="545" r:id="rId11"/>
    <p:sldId id="546" r:id="rId12"/>
    <p:sldId id="558" r:id="rId13"/>
    <p:sldId id="577" r:id="rId14"/>
    <p:sldId id="576" r:id="rId15"/>
    <p:sldId id="579" r:id="rId16"/>
    <p:sldId id="575" r:id="rId17"/>
  </p:sldIdLst>
  <p:sldSz cx="9144000" cy="6858000" type="screen4x3"/>
  <p:notesSz cx="7010400" cy="9296400"/>
  <p:custShowLst>
    <p:custShow name="Custom Show 1" id="0">
      <p:sldLst/>
    </p:custShow>
  </p:custShow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4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4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4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4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5D153"/>
    <a:srgbClr val="FFE33D"/>
    <a:srgbClr val="EDC074"/>
    <a:srgbClr val="180F9B"/>
    <a:srgbClr val="007B71"/>
    <a:srgbClr val="FFFF99"/>
    <a:srgbClr val="006F41"/>
    <a:srgbClr val="66A48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77" autoAdjust="0"/>
    <p:restoredTop sz="69800" autoAdjust="0"/>
  </p:normalViewPr>
  <p:slideViewPr>
    <p:cSldViewPr snapToGrid="0" snapToObjects="1">
      <p:cViewPr varScale="1">
        <p:scale>
          <a:sx n="74" d="100"/>
          <a:sy n="74" d="100"/>
        </p:scale>
        <p:origin x="1224" y="72"/>
      </p:cViewPr>
      <p:guideLst>
        <p:guide orient="horz"/>
        <p:guide/>
      </p:guideLst>
    </p:cSldViewPr>
  </p:slideViewPr>
  <p:notesTextViewPr>
    <p:cViewPr>
      <p:scale>
        <a:sx n="100" d="100"/>
        <a:sy n="100" d="100"/>
      </p:scale>
      <p:origin x="0" y="0"/>
    </p:cViewPr>
  </p:notesTextViewPr>
  <p:sorterViewPr>
    <p:cViewPr>
      <p:scale>
        <a:sx n="119" d="100"/>
        <a:sy n="119" d="100"/>
      </p:scale>
      <p:origin x="0" y="-3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629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546" y="4416510"/>
            <a:ext cx="5143309" cy="4183220"/>
          </a:xfrm>
          <a:prstGeom prst="rect">
            <a:avLst/>
          </a:prstGeom>
          <a:noFill/>
          <a:ln w="12700">
            <a:noFill/>
            <a:miter lim="800000"/>
            <a:headEnd/>
            <a:tailEnd/>
          </a:ln>
          <a:effectLst/>
        </p:spPr>
        <p:txBody>
          <a:bodyPr vert="horz" wrap="square" lIns="92425" tIns="45402" rIns="92425" bIns="454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9" name="Rectangle 3"/>
          <p:cNvSpPr>
            <a:spLocks noGrp="1" noRot="1" noChangeAspect="1" noChangeArrowheads="1" noTextEdit="1"/>
          </p:cNvSpPr>
          <p:nvPr>
            <p:ph type="sldImg" idx="2"/>
          </p:nvPr>
        </p:nvSpPr>
        <p:spPr bwMode="auto">
          <a:xfrm>
            <a:off x="1181100" y="696913"/>
            <a:ext cx="4649788" cy="34861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89073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34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An unprecedented record.</a:t>
            </a:r>
          </a:p>
        </p:txBody>
      </p:sp>
    </p:spTree>
    <p:extLst>
      <p:ext uri="{BB962C8B-B14F-4D97-AF65-F5344CB8AC3E}">
        <p14:creationId xmlns:p14="http://schemas.microsoft.com/office/powerpoint/2010/main" val="4027431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19460" name="Slide Number Placeholder 3"/>
          <p:cNvSpPr>
            <a:spLocks noGrp="1"/>
          </p:cNvSpPr>
          <p:nvPr>
            <p:ph type="sldNum" sz="quarter" idx="4294967295"/>
          </p:nvPr>
        </p:nvSpPr>
        <p:spPr bwMode="auto">
          <a:xfrm>
            <a:off x="5249863" y="6634163"/>
            <a:ext cx="4019550" cy="349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4EF2F07C-A8B3-44A1-BFA9-BB903E78E147}" type="slidenum">
              <a:rPr lang="en-US" altLang="en-US"/>
              <a:pPr/>
              <a:t>7</a:t>
            </a:fld>
            <a:endParaRPr lang="en-US" altLang="en-US"/>
          </a:p>
        </p:txBody>
      </p:sp>
    </p:spTree>
    <p:extLst>
      <p:ext uri="{BB962C8B-B14F-4D97-AF65-F5344CB8AC3E}">
        <p14:creationId xmlns:p14="http://schemas.microsoft.com/office/powerpoint/2010/main" val="34740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436" y="8829989"/>
            <a:ext cx="3038372" cy="464820"/>
          </a:xfrm>
          <a:prstGeom prst="rect">
            <a:avLst/>
          </a:prstGeom>
        </p:spPr>
        <p:txBody>
          <a:bodyPr lIns="91723" tIns="45862" rIns="91723" bIns="45862"/>
          <a:lstStyle/>
          <a:p>
            <a:pPr>
              <a:defRPr/>
            </a:pPr>
            <a:fld id="{9B550303-72FA-4887-AF9F-FF922FCCA1EA}" type="slidenum">
              <a:rPr lang="en-US" smtClean="0"/>
              <a:pPr>
                <a:defRPr/>
              </a:pPr>
              <a:t>10</a:t>
            </a:fld>
            <a:endParaRPr lang="en-US" dirty="0"/>
          </a:p>
        </p:txBody>
      </p:sp>
    </p:spTree>
    <p:extLst>
      <p:ext uri="{BB962C8B-B14F-4D97-AF65-F5344CB8AC3E}">
        <p14:creationId xmlns:p14="http://schemas.microsoft.com/office/powerpoint/2010/main" val="93022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a typeface="ＭＳ Ｐゴシック" pitchFamily="34" charset="-128"/>
            </a:endParaRPr>
          </a:p>
        </p:txBody>
      </p:sp>
      <p:sp>
        <p:nvSpPr>
          <p:cNvPr id="19460" name="Slide Number Placeholder 3"/>
          <p:cNvSpPr>
            <a:spLocks noGrp="1"/>
          </p:cNvSpPr>
          <p:nvPr>
            <p:ph type="sldNum" sz="quarter" idx="4294967295"/>
          </p:nvPr>
        </p:nvSpPr>
        <p:spPr bwMode="auto">
          <a:xfrm>
            <a:off x="3969761" y="8829468"/>
            <a:ext cx="3039441"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6" tIns="46733" rIns="93466" bIns="46733"/>
          <a:lstStyle>
            <a:lvl1pPr>
              <a:defRPr sz="4000">
                <a:solidFill>
                  <a:schemeClr val="tx1"/>
                </a:solidFill>
                <a:latin typeface="Arial" charset="0"/>
                <a:ea typeface="ＭＳ Ｐゴシック" pitchFamily="34" charset="-128"/>
              </a:defRPr>
            </a:lvl1pPr>
            <a:lvl2pPr marL="745253" indent="-286636">
              <a:defRPr sz="4000">
                <a:solidFill>
                  <a:schemeClr val="tx1"/>
                </a:solidFill>
                <a:latin typeface="Arial" charset="0"/>
                <a:ea typeface="ＭＳ Ｐゴシック" pitchFamily="34" charset="-128"/>
              </a:defRPr>
            </a:lvl2pPr>
            <a:lvl3pPr marL="1146543" indent="-229309">
              <a:defRPr sz="4000">
                <a:solidFill>
                  <a:schemeClr val="tx1"/>
                </a:solidFill>
                <a:latin typeface="Arial" charset="0"/>
                <a:ea typeface="ＭＳ Ｐゴシック" pitchFamily="34" charset="-128"/>
              </a:defRPr>
            </a:lvl3pPr>
            <a:lvl4pPr marL="1605161" indent="-229309">
              <a:defRPr sz="4000">
                <a:solidFill>
                  <a:schemeClr val="tx1"/>
                </a:solidFill>
                <a:latin typeface="Arial" charset="0"/>
                <a:ea typeface="ＭＳ Ｐゴシック" pitchFamily="34" charset="-128"/>
              </a:defRPr>
            </a:lvl4pPr>
            <a:lvl5pPr marL="2063778" indent="-229309">
              <a:defRPr sz="4000">
                <a:solidFill>
                  <a:schemeClr val="tx1"/>
                </a:solidFill>
                <a:latin typeface="Arial" charset="0"/>
                <a:ea typeface="ＭＳ Ｐゴシック" pitchFamily="34" charset="-128"/>
              </a:defRPr>
            </a:lvl5pPr>
            <a:lvl6pPr marL="2522395" indent="-229309" eaLnBrk="0" fontAlgn="base" hangingPunct="0">
              <a:spcBef>
                <a:spcPct val="0"/>
              </a:spcBef>
              <a:spcAft>
                <a:spcPct val="0"/>
              </a:spcAft>
              <a:defRPr sz="4000">
                <a:solidFill>
                  <a:schemeClr val="tx1"/>
                </a:solidFill>
                <a:latin typeface="Arial" charset="0"/>
                <a:ea typeface="ＭＳ Ｐゴシック" pitchFamily="34" charset="-128"/>
              </a:defRPr>
            </a:lvl6pPr>
            <a:lvl7pPr marL="2981013" indent="-229309" eaLnBrk="0" fontAlgn="base" hangingPunct="0">
              <a:spcBef>
                <a:spcPct val="0"/>
              </a:spcBef>
              <a:spcAft>
                <a:spcPct val="0"/>
              </a:spcAft>
              <a:defRPr sz="4000">
                <a:solidFill>
                  <a:schemeClr val="tx1"/>
                </a:solidFill>
                <a:latin typeface="Arial" charset="0"/>
                <a:ea typeface="ＭＳ Ｐゴシック" pitchFamily="34" charset="-128"/>
              </a:defRPr>
            </a:lvl7pPr>
            <a:lvl8pPr marL="3439630" indent="-229309" eaLnBrk="0" fontAlgn="base" hangingPunct="0">
              <a:spcBef>
                <a:spcPct val="0"/>
              </a:spcBef>
              <a:spcAft>
                <a:spcPct val="0"/>
              </a:spcAft>
              <a:defRPr sz="4000">
                <a:solidFill>
                  <a:schemeClr val="tx1"/>
                </a:solidFill>
                <a:latin typeface="Arial" charset="0"/>
                <a:ea typeface="ＭＳ Ｐゴシック" pitchFamily="34" charset="-128"/>
              </a:defRPr>
            </a:lvl8pPr>
            <a:lvl9pPr marL="3898247" indent="-229309" eaLnBrk="0" fontAlgn="base" hangingPunct="0">
              <a:spcBef>
                <a:spcPct val="0"/>
              </a:spcBef>
              <a:spcAft>
                <a:spcPct val="0"/>
              </a:spcAft>
              <a:defRPr sz="4000">
                <a:solidFill>
                  <a:schemeClr val="tx1"/>
                </a:solidFill>
                <a:latin typeface="Arial" charset="0"/>
                <a:ea typeface="ＭＳ Ｐゴシック" pitchFamily="34" charset="-128"/>
              </a:defRPr>
            </a:lvl9pPr>
          </a:lstStyle>
          <a:p>
            <a:fld id="{E5ABB8B6-5521-4F6F-81D8-A066967E763E}" type="slidenum">
              <a:rPr lang="en-US" altLang="en-US">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175433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436" y="8829989"/>
            <a:ext cx="3038372" cy="464820"/>
          </a:xfrm>
          <a:prstGeom prst="rect">
            <a:avLst/>
          </a:prstGeom>
        </p:spPr>
        <p:txBody>
          <a:bodyPr lIns="91723" tIns="45862" rIns="91723" bIns="45862"/>
          <a:lstStyle/>
          <a:p>
            <a:pPr>
              <a:defRPr/>
            </a:pPr>
            <a:fld id="{9B550303-72FA-4887-AF9F-FF922FCCA1EA}" type="slidenum">
              <a:rPr lang="en-US" smtClean="0"/>
              <a:pPr>
                <a:defRPr/>
              </a:pPr>
              <a:t>12</a:t>
            </a:fld>
            <a:endParaRPr lang="en-US" dirty="0"/>
          </a:p>
        </p:txBody>
      </p:sp>
    </p:spTree>
    <p:extLst>
      <p:ext uri="{BB962C8B-B14F-4D97-AF65-F5344CB8AC3E}">
        <p14:creationId xmlns:p14="http://schemas.microsoft.com/office/powerpoint/2010/main" val="930224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charset="2"/>
              <a:buNone/>
              <a:defRPr/>
            </a:lvl1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ansition">
    <p:spTree>
      <p:nvGrpSpPr>
        <p:cNvPr id="1" name=""/>
        <p:cNvGrpSpPr/>
        <p:nvPr/>
      </p:nvGrpSpPr>
      <p:grpSpPr>
        <a:xfrm>
          <a:off x="0" y="0"/>
          <a:ext cx="0" cy="0"/>
          <a:chOff x="0" y="0"/>
          <a:chExt cx="0" cy="0"/>
        </a:xfrm>
      </p:grpSpPr>
      <p:sp>
        <p:nvSpPr>
          <p:cNvPr id="3" name="Title 1"/>
          <p:cNvSpPr>
            <a:spLocks noGrp="1"/>
          </p:cNvSpPr>
          <p:nvPr>
            <p:ph type="title"/>
          </p:nvPr>
        </p:nvSpPr>
        <p:spPr>
          <a:xfrm>
            <a:off x="1295400" y="3124200"/>
            <a:ext cx="6400800" cy="533400"/>
          </a:xfrm>
        </p:spPr>
        <p:txBody>
          <a:bodyPr/>
          <a:lstStyle>
            <a:lvl1pPr algn="ctr">
              <a:defRPr sz="4000"/>
            </a:lvl1pPr>
          </a:lstStyle>
          <a:p>
            <a:r>
              <a:rPr lang="en-US" smtClean="0"/>
              <a:t>Click to edit Master title style</a:t>
            </a:r>
            <a:endParaRPr lang="en-US" dirty="0"/>
          </a:p>
        </p:txBody>
      </p:sp>
    </p:spTree>
    <p:extLst>
      <p:ext uri="{BB962C8B-B14F-4D97-AF65-F5344CB8AC3E}">
        <p14:creationId xmlns:p14="http://schemas.microsoft.com/office/powerpoint/2010/main" val="232842694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D:\Vugraph Info\Vugraph Templates\Templates-NEW-NMP and Bureau\ident-small_4_onscreen_png.png"/>
          <p:cNvPicPr>
            <a:picLocks noChangeAspect="1" noChangeArrowheads="1"/>
          </p:cNvPicPr>
          <p:nvPr/>
        </p:nvPicPr>
        <p:blipFill>
          <a:blip r:embed="rId14" cstate="screen">
            <a:lum bright="10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7"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8" r:id="rId12"/>
  </p:sldLayoutIdLst>
  <p:transition spd="slow"/>
  <p:txStyles>
    <p:title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457200" indent="-457200" algn="l" rtl="0" eaLnBrk="0" fontAlgn="base" hangingPunct="0">
        <a:spcBef>
          <a:spcPct val="20000"/>
        </a:spcBef>
        <a:spcAft>
          <a:spcPct val="0"/>
        </a:spcAft>
        <a:buClr>
          <a:srgbClr val="FFC000"/>
        </a:buClr>
        <a:buSzPct val="125000"/>
        <a:buFont typeface="Arial"/>
        <a:buChar char="•"/>
        <a:defRPr sz="2800" b="1">
          <a:solidFill>
            <a:schemeClr val="bg1"/>
          </a:solidFill>
          <a:latin typeface="+mn-lt"/>
          <a:ea typeface="ＭＳ Ｐゴシック" charset="-128"/>
          <a:cs typeface="ＭＳ Ｐゴシック" charset="-128"/>
        </a:defRPr>
      </a:lvl1pPr>
      <a:lvl2pPr marL="800100" indent="-342900" algn="l" rtl="0" eaLnBrk="0" fontAlgn="base" hangingPunct="0">
        <a:spcBef>
          <a:spcPct val="20000"/>
        </a:spcBef>
        <a:spcAft>
          <a:spcPct val="0"/>
        </a:spcAft>
        <a:buClr>
          <a:srgbClr val="FFC000"/>
        </a:buClr>
        <a:buSzPct val="125000"/>
        <a:buFont typeface="Arial"/>
        <a:buChar char="•"/>
        <a:defRPr sz="2400" b="1">
          <a:solidFill>
            <a:schemeClr val="bg1"/>
          </a:solidFill>
          <a:latin typeface="+mn-lt"/>
          <a:ea typeface="ＭＳ Ｐゴシック" charset="-128"/>
        </a:defRPr>
      </a:lvl2pPr>
      <a:lvl3pPr marL="1257300" indent="-342900" algn="l" rtl="0" eaLnBrk="0" fontAlgn="base" hangingPunct="0">
        <a:spcBef>
          <a:spcPct val="20000"/>
        </a:spcBef>
        <a:spcAft>
          <a:spcPct val="0"/>
        </a:spcAft>
        <a:buClr>
          <a:srgbClr val="FFC000"/>
        </a:buClr>
        <a:buSzPct val="125000"/>
        <a:buFont typeface="Arial"/>
        <a:buChar char="•"/>
        <a:defRPr sz="2000" b="1">
          <a:solidFill>
            <a:schemeClr val="bg1"/>
          </a:solidFill>
          <a:latin typeface="+mn-lt"/>
          <a:ea typeface="ＭＳ Ｐゴシック" charset="-128"/>
        </a:defRPr>
      </a:lvl3pPr>
      <a:lvl4pPr marL="16573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4pPr>
      <a:lvl5pPr marL="21145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5pPr>
      <a:lvl6pPr marL="25146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6pPr>
      <a:lvl7pPr marL="29718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7pPr>
      <a:lvl8pPr marL="34290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8pPr>
      <a:lvl9pPr marL="38862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glovis.usgs.gov/" TargetMode="External"/><Relationship Id="rId7" Type="http://schemas.openxmlformats.org/officeDocument/2006/relationships/image" Target="../media/image8.jpeg"/><Relationship Id="rId2" Type="http://schemas.openxmlformats.org/officeDocument/2006/relationships/hyperlink" Target="http://earthexplorer.usgs.gov" TargetMode="External"/><Relationship Id="rId1" Type="http://schemas.openxmlformats.org/officeDocument/2006/relationships/slideLayout" Target="../slideLayouts/slideLayout7.xml"/><Relationship Id="rId6" Type="http://schemas.openxmlformats.org/officeDocument/2006/relationships/hyperlink" Target="http://hdds.usgs.gov/hdds" TargetMode="External"/><Relationship Id="rId5" Type="http://schemas.openxmlformats.org/officeDocument/2006/relationships/hyperlink" Target="https://wist.echo.nasa.gov/api/" TargetMode="External"/><Relationship Id="rId4" Type="http://schemas.openxmlformats.org/officeDocument/2006/relationships/hyperlink" Target="http://landsatlook.usgs.gov/" TargetMode="Externa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landsatlook.usgs.go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ChangeArrowheads="1"/>
          </p:cNvSpPr>
          <p:nvPr/>
        </p:nvSpPr>
        <p:spPr bwMode="auto">
          <a:xfrm>
            <a:off x="404813" y="6083300"/>
            <a:ext cx="2016125" cy="393700"/>
          </a:xfrm>
          <a:prstGeom prst="rect">
            <a:avLst/>
          </a:prstGeom>
          <a:noFill/>
          <a:ln w="12700">
            <a:noFill/>
            <a:miter lim="800000"/>
            <a:headEnd/>
            <a:tailEnd/>
          </a:ln>
        </p:spPr>
        <p:txBody>
          <a:bodyPr wrap="none" lIns="88900" tIns="44450" rIns="88900" bIns="44450">
            <a:spAutoFit/>
          </a:bodyPr>
          <a:lstStyle/>
          <a:p>
            <a:pPr defTabSz="885825"/>
            <a:r>
              <a:rPr lang="en-US" sz="1000" b="1" dirty="0">
                <a:solidFill>
                  <a:schemeClr val="bg1"/>
                </a:solidFill>
              </a:rPr>
              <a:t>U.S. Department of the Interior</a:t>
            </a:r>
          </a:p>
          <a:p>
            <a:pPr defTabSz="885825"/>
            <a:r>
              <a:rPr lang="en-US" sz="1000" b="1" dirty="0">
                <a:solidFill>
                  <a:schemeClr val="bg1"/>
                </a:solidFill>
              </a:rPr>
              <a:t>U.S. Geological Survey</a:t>
            </a:r>
          </a:p>
        </p:txBody>
      </p:sp>
      <p:pic>
        <p:nvPicPr>
          <p:cNvPr id="5" name="Picture 1033" descr="D:\Vugraph Info\Vugraph Templates\Templates-NEW-NMP and Bureau\ident_4_onscreen_png.png"/>
          <p:cNvPicPr>
            <a:picLocks noChangeAspect="1" noChangeArrowheads="1"/>
          </p:cNvPicPr>
          <p:nvPr/>
        </p:nvPicPr>
        <p:blipFill>
          <a:blip r:embed="rId3" cstate="screen">
            <a:lum bright="100000"/>
            <a:extLst>
              <a:ext uri="{28A0092B-C50C-407E-A947-70E740481C1C}">
                <a14:useLocalDpi xmlns:a14="http://schemas.microsoft.com/office/drawing/2010/main"/>
              </a:ext>
            </a:extLst>
          </a:blip>
          <a:srcRect/>
          <a:stretch>
            <a:fillRect/>
          </a:stretch>
        </p:blipFill>
        <p:spPr bwMode="black">
          <a:xfrm>
            <a:off x="457200" y="476562"/>
            <a:ext cx="2057400" cy="757237"/>
          </a:xfrm>
          <a:prstGeom prst="rect">
            <a:avLst/>
          </a:prstGeom>
          <a:noFill/>
          <a:ln w="9525">
            <a:noFill/>
            <a:miter lim="800000"/>
            <a:headEnd/>
            <a:tailEnd/>
          </a:ln>
        </p:spPr>
      </p:pic>
      <p:sp>
        <p:nvSpPr>
          <p:cNvPr id="7" name="TextBox 5"/>
          <p:cNvSpPr txBox="1">
            <a:spLocks noChangeArrowheads="1"/>
          </p:cNvSpPr>
          <p:nvPr/>
        </p:nvSpPr>
        <p:spPr bwMode="auto">
          <a:xfrm>
            <a:off x="314286" y="2148243"/>
            <a:ext cx="8800518" cy="923330"/>
          </a:xfrm>
          <a:prstGeom prst="rect">
            <a:avLst/>
          </a:prstGeom>
          <a:noFill/>
          <a:ln w="9525">
            <a:noFill/>
            <a:miter lim="800000"/>
            <a:headEnd/>
            <a:tailEnd/>
          </a:ln>
        </p:spPr>
        <p:txBody>
          <a:bodyPr wrap="square" tIns="0" bIns="0">
            <a:spAutoFit/>
          </a:bodyPr>
          <a:lstStyle/>
          <a:p>
            <a:r>
              <a:rPr lang="en-US" sz="3200" b="1" dirty="0" smtClean="0">
                <a:solidFill>
                  <a:srgbClr val="FFC000"/>
                </a:solidFill>
                <a:effectLst>
                  <a:outerShdw blurRad="50800" dist="38100" dir="2700000" algn="tl" rotWithShape="0">
                    <a:srgbClr val="000000">
                      <a:alpha val="43000"/>
                    </a:srgbClr>
                  </a:outerShdw>
                </a:effectLst>
              </a:rPr>
              <a:t>USGS EROS Center – The </a:t>
            </a:r>
            <a:r>
              <a:rPr lang="en-US" sz="3200" b="1" dirty="0" err="1" smtClean="0">
                <a:solidFill>
                  <a:srgbClr val="FFC000"/>
                </a:solidFill>
                <a:effectLst>
                  <a:outerShdw blurRad="50800" dist="38100" dir="2700000" algn="tl" rotWithShape="0">
                    <a:srgbClr val="000000">
                      <a:alpha val="43000"/>
                    </a:srgbClr>
                  </a:outerShdw>
                </a:effectLst>
              </a:rPr>
              <a:t>Landsat</a:t>
            </a:r>
            <a:r>
              <a:rPr lang="en-US" sz="3200" b="1" dirty="0" smtClean="0">
                <a:solidFill>
                  <a:srgbClr val="FFC000"/>
                </a:solidFill>
                <a:effectLst>
                  <a:outerShdw blurRad="50800" dist="38100" dir="2700000" algn="tl" rotWithShape="0">
                    <a:srgbClr val="000000">
                      <a:alpha val="43000"/>
                    </a:srgbClr>
                  </a:outerShdw>
                </a:effectLst>
              </a:rPr>
              <a:t> Archive</a:t>
            </a:r>
          </a:p>
          <a:p>
            <a:r>
              <a:rPr lang="en-US" sz="2800" b="1" dirty="0" smtClean="0">
                <a:solidFill>
                  <a:schemeClr val="bg1"/>
                </a:solidFill>
                <a:effectLst>
                  <a:outerShdw blurRad="50800" dist="38100" dir="2700000" algn="tl" rotWithShape="0">
                    <a:srgbClr val="000000">
                      <a:alpha val="43000"/>
                    </a:srgbClr>
                  </a:outerShdw>
                </a:effectLst>
              </a:rPr>
              <a:t>Access through the </a:t>
            </a:r>
            <a:r>
              <a:rPr lang="en-US" sz="2800" b="1" dirty="0" err="1" smtClean="0">
                <a:solidFill>
                  <a:schemeClr val="bg1"/>
                </a:solidFill>
                <a:effectLst>
                  <a:outerShdw blurRad="50800" dist="38100" dir="2700000" algn="tl" rotWithShape="0">
                    <a:srgbClr val="000000">
                      <a:alpha val="43000"/>
                    </a:srgbClr>
                  </a:outerShdw>
                </a:effectLst>
              </a:rPr>
              <a:t>Landsat</a:t>
            </a:r>
            <a:r>
              <a:rPr lang="en-US" sz="2800" b="1" dirty="0" smtClean="0">
                <a:solidFill>
                  <a:schemeClr val="bg1"/>
                </a:solidFill>
                <a:effectLst>
                  <a:outerShdw blurRad="50800" dist="38100" dir="2700000" algn="tl" rotWithShape="0">
                    <a:srgbClr val="000000">
                      <a:alpha val="43000"/>
                    </a:srgbClr>
                  </a:outerShdw>
                </a:effectLst>
              </a:rPr>
              <a:t> Look Viewer</a:t>
            </a:r>
            <a:endParaRPr lang="en-US" sz="2800" b="1" dirty="0">
              <a:solidFill>
                <a:schemeClr val="bg1"/>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9995656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3"/>
          <p:cNvSpPr>
            <a:spLocks noGrp="1"/>
          </p:cNvSpPr>
          <p:nvPr>
            <p:ph idx="1"/>
          </p:nvPr>
        </p:nvSpPr>
        <p:spPr>
          <a:xfrm>
            <a:off x="287757" y="465513"/>
            <a:ext cx="8571571" cy="5537200"/>
          </a:xfrm>
        </p:spPr>
        <p:txBody>
          <a:bodyPr/>
          <a:lstStyle/>
          <a:p>
            <a:pPr>
              <a:buFont typeface="Wingdings" pitchFamily="2" charset="2"/>
              <a:buChar char="§"/>
            </a:pPr>
            <a:r>
              <a:rPr lang="en-US" sz="3200" dirty="0" smtClean="0">
                <a:solidFill>
                  <a:srgbClr val="FFC000"/>
                </a:solidFill>
                <a:ea typeface="ＭＳ Ｐゴシック" pitchFamily="34" charset="-128"/>
                <a:cs typeface="ＭＳ Ｐゴシック" pitchFamily="34" charset="-128"/>
              </a:rPr>
              <a:t>What is the </a:t>
            </a:r>
            <a:r>
              <a:rPr lang="en-US" sz="3200" dirty="0" err="1" smtClean="0">
                <a:solidFill>
                  <a:srgbClr val="FFC000"/>
                </a:solidFill>
                <a:ea typeface="ＭＳ Ｐゴシック" pitchFamily="34" charset="-128"/>
                <a:cs typeface="ＭＳ Ｐゴシック" pitchFamily="34" charset="-128"/>
              </a:rPr>
              <a:t>LandsatLook</a:t>
            </a:r>
            <a:r>
              <a:rPr lang="en-US" sz="3200" dirty="0" smtClean="0">
                <a:solidFill>
                  <a:srgbClr val="FFC000"/>
                </a:solidFill>
                <a:ea typeface="ＭＳ Ｐゴシック" pitchFamily="34" charset="-128"/>
                <a:cs typeface="ＭＳ Ｐゴシック" pitchFamily="34" charset="-128"/>
              </a:rPr>
              <a:t> Viewer?</a:t>
            </a:r>
          </a:p>
          <a:p>
            <a:pPr lvl="1">
              <a:buFont typeface="Wingdings" pitchFamily="2" charset="2"/>
              <a:buChar char="§"/>
            </a:pPr>
            <a:r>
              <a:rPr lang="en-US" dirty="0" smtClean="0">
                <a:ea typeface="ＭＳ Ｐゴシック" pitchFamily="34" charset="-128"/>
                <a:cs typeface="ＭＳ Ｐゴシック" pitchFamily="34" charset="-128"/>
              </a:rPr>
              <a:t>The LandsatLook Viewer allows user to </a:t>
            </a:r>
            <a:r>
              <a:rPr lang="en-US" dirty="0" smtClean="0">
                <a:solidFill>
                  <a:srgbClr val="FFFF00"/>
                </a:solidFill>
                <a:ea typeface="ＭＳ Ｐゴシック" pitchFamily="34" charset="-128"/>
                <a:cs typeface="ＭＳ Ｐゴシック" pitchFamily="34" charset="-128"/>
              </a:rPr>
              <a:t>quickly</a:t>
            </a:r>
            <a:r>
              <a:rPr lang="en-US" dirty="0" smtClean="0">
                <a:ea typeface="ＭＳ Ｐゴシック" pitchFamily="34" charset="-128"/>
                <a:cs typeface="ＭＳ Ｐゴシック" pitchFamily="34" charset="-128"/>
              </a:rPr>
              <a:t> and </a:t>
            </a:r>
            <a:r>
              <a:rPr lang="en-US" dirty="0" smtClean="0">
                <a:solidFill>
                  <a:srgbClr val="FFFF00"/>
                </a:solidFill>
                <a:ea typeface="ＭＳ Ｐゴシック" pitchFamily="34" charset="-128"/>
                <a:cs typeface="ＭＳ Ｐゴシック" pitchFamily="34" charset="-128"/>
              </a:rPr>
              <a:t>easily</a:t>
            </a:r>
            <a:r>
              <a:rPr lang="en-US" dirty="0" smtClean="0">
                <a:ea typeface="ＭＳ Ｐゴシック" pitchFamily="34" charset="-128"/>
                <a:cs typeface="ＭＳ Ｐゴシック" pitchFamily="34" charset="-128"/>
              </a:rPr>
              <a:t> explore the complete Landsat archive… through time… at full resolution.</a:t>
            </a:r>
          </a:p>
          <a:p>
            <a:pPr lvl="1">
              <a:buFont typeface="Wingdings" pitchFamily="2" charset="2"/>
              <a:buChar char="§"/>
            </a:pPr>
            <a:r>
              <a:rPr lang="en-US" dirty="0" smtClean="0">
                <a:ea typeface="ＭＳ Ｐゴシック" pitchFamily="34" charset="-128"/>
                <a:cs typeface="ＭＳ Ｐゴシック" pitchFamily="34" charset="-128"/>
              </a:rPr>
              <a:t>Web-based tool displays all or part of Landsat 1-8 archive</a:t>
            </a:r>
          </a:p>
          <a:p>
            <a:pPr lvl="3">
              <a:buFont typeface="Wingdings" pitchFamily="2" charset="2"/>
              <a:buChar char="§"/>
            </a:pPr>
            <a:r>
              <a:rPr lang="en-US" sz="2000" dirty="0" smtClean="0">
                <a:ea typeface="ＭＳ Ｐゴシック" pitchFamily="34" charset="-128"/>
                <a:cs typeface="ＭＳ Ｐゴシック" pitchFamily="34" charset="-128"/>
              </a:rPr>
              <a:t>Based on full-resolution browse (FRB) image services</a:t>
            </a:r>
          </a:p>
          <a:p>
            <a:pPr lvl="4">
              <a:buFont typeface="Wingdings" pitchFamily="2" charset="2"/>
              <a:buChar char="§"/>
            </a:pPr>
            <a:r>
              <a:rPr lang="en-US" sz="2000" dirty="0" smtClean="0">
                <a:ea typeface="ＭＳ Ｐゴシック" pitchFamily="34" charset="-128"/>
                <a:cs typeface="ＭＳ Ｐゴシック" pitchFamily="34" charset="-128"/>
              </a:rPr>
              <a:t>3-band RGB composites </a:t>
            </a:r>
          </a:p>
          <a:p>
            <a:pPr lvl="4">
              <a:buFont typeface="Wingdings" pitchFamily="2" charset="2"/>
              <a:buChar char="§"/>
            </a:pPr>
            <a:r>
              <a:rPr lang="en-US" sz="2000" dirty="0" smtClean="0">
                <a:ea typeface="ＭＳ Ｐゴシック" pitchFamily="34" charset="-128"/>
                <a:cs typeface="ＭＳ Ｐゴシック" pitchFamily="34" charset="-128"/>
              </a:rPr>
              <a:t>Immediate public access (no need for registration, log-in, etc.)</a:t>
            </a:r>
          </a:p>
          <a:p>
            <a:pPr lvl="3">
              <a:buFont typeface="Wingdings" pitchFamily="2" charset="2"/>
              <a:buChar char="§"/>
            </a:pPr>
            <a:r>
              <a:rPr lang="en-US" sz="2000" dirty="0" smtClean="0">
                <a:ea typeface="ＭＳ Ｐゴシック" pitchFamily="34" charset="-128"/>
                <a:cs typeface="ＭＳ Ｐゴシック" pitchFamily="34" charset="-128"/>
              </a:rPr>
              <a:t>Allows image viewing and extraction (“screen scrape”) in multiple formats</a:t>
            </a:r>
            <a:endParaRPr lang="en-US" sz="2000" dirty="0">
              <a:ea typeface="ＭＳ Ｐゴシック" pitchFamily="34" charset="-128"/>
              <a:cs typeface="ＭＳ Ｐゴシック" pitchFamily="34" charset="-128"/>
            </a:endParaRPr>
          </a:p>
          <a:p>
            <a:pPr lvl="3">
              <a:buFont typeface="Wingdings" pitchFamily="2" charset="2"/>
              <a:buChar char="§"/>
            </a:pPr>
            <a:r>
              <a:rPr lang="en-US" sz="2000" dirty="0" smtClean="0">
                <a:ea typeface="ＭＳ Ｐゴシック" pitchFamily="34" charset="-128"/>
                <a:cs typeface="ＭＳ Ｐゴシック" pitchFamily="34" charset="-128"/>
              </a:rPr>
              <a:t>No </a:t>
            </a:r>
            <a:r>
              <a:rPr lang="en-US" sz="2000" dirty="0">
                <a:ea typeface="ＭＳ Ｐゴシック" pitchFamily="34" charset="-128"/>
                <a:cs typeface="ＭＳ Ｐゴシック" pitchFamily="34" charset="-128"/>
              </a:rPr>
              <a:t>need to </a:t>
            </a:r>
            <a:r>
              <a:rPr lang="en-US" sz="2000" dirty="0" smtClean="0">
                <a:ea typeface="ＭＳ Ｐゴシック" pitchFamily="34" charset="-128"/>
                <a:cs typeface="ＭＳ Ｐゴシック" pitchFamily="34" charset="-128"/>
              </a:rPr>
              <a:t>download/transfer, unpack (</a:t>
            </a:r>
            <a:r>
              <a:rPr lang="en-US" sz="2000" dirty="0" err="1" smtClean="0">
                <a:ea typeface="ＭＳ Ｐゴシック" pitchFamily="34" charset="-128"/>
                <a:cs typeface="ＭＳ Ｐゴシック" pitchFamily="34" charset="-128"/>
              </a:rPr>
              <a:t>gz</a:t>
            </a:r>
            <a:r>
              <a:rPr lang="en-US" sz="2000" dirty="0" smtClean="0">
                <a:ea typeface="ＭＳ Ｐゴシック" pitchFamily="34" charset="-128"/>
                <a:cs typeface="ＭＳ Ｐゴシック" pitchFamily="34" charset="-128"/>
              </a:rPr>
              <a:t>/tar), </a:t>
            </a:r>
            <a:r>
              <a:rPr lang="en-US" sz="2000" dirty="0">
                <a:ea typeface="ＭＳ Ｐゴシック" pitchFamily="34" charset="-128"/>
                <a:cs typeface="ＭＳ Ｐゴシック" pitchFamily="34" charset="-128"/>
              </a:rPr>
              <a:t>layer stack, etc</a:t>
            </a:r>
            <a:r>
              <a:rPr lang="en-US" sz="2000" dirty="0" smtClean="0">
                <a:ea typeface="ＭＳ Ｐゴシック" pitchFamily="34" charset="-128"/>
                <a:cs typeface="ＭＳ Ｐゴシック" pitchFamily="34" charset="-128"/>
              </a:rPr>
              <a:t>.</a:t>
            </a:r>
          </a:p>
          <a:p>
            <a:pPr lvl="1">
              <a:buFont typeface="Wingdings" pitchFamily="2" charset="2"/>
              <a:buChar char="§"/>
            </a:pPr>
            <a:endParaRPr lang="en-US" i="1" dirty="0" smtClean="0">
              <a:ea typeface="ＭＳ Ｐゴシック" pitchFamily="34" charset="-128"/>
              <a:cs typeface="ＭＳ Ｐゴシック" pitchFamily="34" charset="-128"/>
            </a:endParaRPr>
          </a:p>
          <a:p>
            <a:pPr>
              <a:buFont typeface="Wingdings" pitchFamily="2" charset="2"/>
              <a:buChar char="§"/>
            </a:pPr>
            <a:endParaRPr lang="en-US" sz="1100" dirty="0" smtClean="0">
              <a:ea typeface="ＭＳ Ｐゴシック" pitchFamily="34" charset="-128"/>
              <a:cs typeface="ＭＳ Ｐゴシック" pitchFamily="34" charset="-128"/>
            </a:endParaRPr>
          </a:p>
          <a:p>
            <a:pPr lvl="1">
              <a:buFont typeface="Wingdings" pitchFamily="2" charset="2"/>
              <a:buChar char="§"/>
            </a:pPr>
            <a:endParaRPr lang="en-US" sz="1100" dirty="0" smtClean="0">
              <a:ea typeface="ＭＳ Ｐゴシック" pitchFamily="34" charset="-128"/>
              <a:cs typeface="ＭＳ Ｐゴシック" pitchFamily="34" charset="-128"/>
            </a:endParaRPr>
          </a:p>
        </p:txBody>
      </p:sp>
    </p:spTree>
    <p:extLst>
      <p:ext uri="{BB962C8B-B14F-4D97-AF65-F5344CB8AC3E}">
        <p14:creationId xmlns:p14="http://schemas.microsoft.com/office/powerpoint/2010/main" val="382143727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3575"/>
            <a:ext cx="9144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63575"/>
            <a:ext cx="9144000" cy="57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63575"/>
            <a:ext cx="9144000" cy="533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80513" y="5597346"/>
            <a:ext cx="8839200" cy="663575"/>
          </a:xfrm>
          <a:prstGeom prst="rect">
            <a:avLst/>
          </a:prstGeom>
        </p:spPr>
        <p:txBody>
          <a:bodyPr/>
          <a:lstStyle>
            <a:lvl1pPr algn="l" rtl="0" eaLnBrk="0" fontAlgn="base" hangingPunct="0">
              <a:lnSpc>
                <a:spcPct val="75000"/>
              </a:lnSpc>
              <a:spcBef>
                <a:spcPct val="0"/>
              </a:spcBef>
              <a:spcAft>
                <a:spcPct val="0"/>
              </a:spcAft>
              <a:defRPr sz="3600" b="1">
                <a:solidFill>
                  <a:schemeClr val="tx1"/>
                </a:solidFill>
                <a:latin typeface="+mj-lt"/>
                <a:ea typeface="ＭＳ Ｐゴシック" pitchFamily="-110" charset="-128"/>
                <a:cs typeface="ＭＳ Ｐゴシック" pitchFamily="-110" charset="-128"/>
              </a:defRPr>
            </a:lvl1pPr>
            <a:lvl2pPr algn="l" rtl="0" eaLnBrk="0" fontAlgn="base" hangingPunct="0">
              <a:lnSpc>
                <a:spcPct val="75000"/>
              </a:lnSpc>
              <a:spcBef>
                <a:spcPct val="0"/>
              </a:spcBef>
              <a:spcAft>
                <a:spcPct val="0"/>
              </a:spcAft>
              <a:defRPr sz="3600" b="1">
                <a:solidFill>
                  <a:schemeClr val="tx1"/>
                </a:solidFill>
                <a:latin typeface="Tahoma" pitchFamily="-107" charset="0"/>
                <a:ea typeface="ＭＳ Ｐゴシック" pitchFamily="-110" charset="-128"/>
                <a:cs typeface="ＭＳ Ｐゴシック" pitchFamily="-110" charset="-128"/>
              </a:defRPr>
            </a:lvl2pPr>
            <a:lvl3pPr algn="l" rtl="0" eaLnBrk="0" fontAlgn="base" hangingPunct="0">
              <a:lnSpc>
                <a:spcPct val="75000"/>
              </a:lnSpc>
              <a:spcBef>
                <a:spcPct val="0"/>
              </a:spcBef>
              <a:spcAft>
                <a:spcPct val="0"/>
              </a:spcAft>
              <a:defRPr sz="3600" b="1">
                <a:solidFill>
                  <a:schemeClr val="tx1"/>
                </a:solidFill>
                <a:latin typeface="Tahoma" pitchFamily="-107" charset="0"/>
                <a:ea typeface="ＭＳ Ｐゴシック" pitchFamily="-110" charset="-128"/>
                <a:cs typeface="ＭＳ Ｐゴシック" pitchFamily="-110" charset="-128"/>
              </a:defRPr>
            </a:lvl3pPr>
            <a:lvl4pPr algn="l" rtl="0" eaLnBrk="0" fontAlgn="base" hangingPunct="0">
              <a:lnSpc>
                <a:spcPct val="75000"/>
              </a:lnSpc>
              <a:spcBef>
                <a:spcPct val="0"/>
              </a:spcBef>
              <a:spcAft>
                <a:spcPct val="0"/>
              </a:spcAft>
              <a:defRPr sz="3600" b="1">
                <a:solidFill>
                  <a:schemeClr val="tx1"/>
                </a:solidFill>
                <a:latin typeface="Tahoma" pitchFamily="-107" charset="0"/>
                <a:ea typeface="ＭＳ Ｐゴシック" pitchFamily="-110" charset="-128"/>
                <a:cs typeface="ＭＳ Ｐゴシック" pitchFamily="-110" charset="-128"/>
              </a:defRPr>
            </a:lvl4pPr>
            <a:lvl5pPr algn="l" rtl="0" eaLnBrk="0" fontAlgn="base" hangingPunct="0">
              <a:lnSpc>
                <a:spcPct val="75000"/>
              </a:lnSpc>
              <a:spcBef>
                <a:spcPct val="0"/>
              </a:spcBef>
              <a:spcAft>
                <a:spcPct val="0"/>
              </a:spcAft>
              <a:defRPr sz="3600" b="1">
                <a:solidFill>
                  <a:schemeClr val="tx1"/>
                </a:solidFill>
                <a:latin typeface="Tahoma" pitchFamily="-107" charset="0"/>
                <a:ea typeface="ＭＳ Ｐゴシック" pitchFamily="-110" charset="-128"/>
                <a:cs typeface="ＭＳ Ｐゴシック" pitchFamily="-110" charset="-128"/>
              </a:defRPr>
            </a:lvl5pPr>
            <a:lvl6pPr marL="457200" algn="l" rtl="0" fontAlgn="base">
              <a:lnSpc>
                <a:spcPct val="75000"/>
              </a:lnSpc>
              <a:spcBef>
                <a:spcPct val="0"/>
              </a:spcBef>
              <a:spcAft>
                <a:spcPct val="0"/>
              </a:spcAft>
              <a:defRPr sz="3600" b="1">
                <a:solidFill>
                  <a:schemeClr val="tx1"/>
                </a:solidFill>
                <a:latin typeface="Tahoma" pitchFamily="-107" charset="0"/>
              </a:defRPr>
            </a:lvl6pPr>
            <a:lvl7pPr marL="914400" algn="l" rtl="0" fontAlgn="base">
              <a:lnSpc>
                <a:spcPct val="75000"/>
              </a:lnSpc>
              <a:spcBef>
                <a:spcPct val="0"/>
              </a:spcBef>
              <a:spcAft>
                <a:spcPct val="0"/>
              </a:spcAft>
              <a:defRPr sz="3600" b="1">
                <a:solidFill>
                  <a:schemeClr val="tx1"/>
                </a:solidFill>
                <a:latin typeface="Tahoma" pitchFamily="-107" charset="0"/>
              </a:defRPr>
            </a:lvl7pPr>
            <a:lvl8pPr marL="1371600" algn="l" rtl="0" fontAlgn="base">
              <a:lnSpc>
                <a:spcPct val="75000"/>
              </a:lnSpc>
              <a:spcBef>
                <a:spcPct val="0"/>
              </a:spcBef>
              <a:spcAft>
                <a:spcPct val="0"/>
              </a:spcAft>
              <a:defRPr sz="3600" b="1">
                <a:solidFill>
                  <a:schemeClr val="tx1"/>
                </a:solidFill>
                <a:latin typeface="Tahoma" pitchFamily="-107" charset="0"/>
              </a:defRPr>
            </a:lvl8pPr>
            <a:lvl9pPr marL="1828800" algn="l" rtl="0" fontAlgn="base">
              <a:lnSpc>
                <a:spcPct val="75000"/>
              </a:lnSpc>
              <a:spcBef>
                <a:spcPct val="0"/>
              </a:spcBef>
              <a:spcAft>
                <a:spcPct val="0"/>
              </a:spcAft>
              <a:defRPr sz="3600" b="1">
                <a:solidFill>
                  <a:schemeClr val="tx1"/>
                </a:solidFill>
                <a:latin typeface="Tahoma" pitchFamily="-107" charset="0"/>
              </a:defRPr>
            </a:lvl9pPr>
          </a:lstStyle>
          <a:p>
            <a:pPr eaLnBrk="1" hangingPunct="1"/>
            <a:r>
              <a:rPr lang="en-US" sz="2800" kern="0" dirty="0" smtClean="0">
                <a:solidFill>
                  <a:schemeClr val="bg1"/>
                </a:solidFill>
                <a:ea typeface="ＭＳ Ｐゴシック" pitchFamily="34" charset="-128"/>
              </a:rPr>
              <a:t>Landsat on LandsatLook </a:t>
            </a:r>
          </a:p>
          <a:p>
            <a:pPr eaLnBrk="1" hangingPunct="1"/>
            <a:r>
              <a:rPr lang="en-US" sz="2800" i="1" kern="0" dirty="0" smtClean="0">
                <a:solidFill>
                  <a:schemeClr val="bg1"/>
                </a:solidFill>
                <a:ea typeface="ＭＳ Ｐゴシック" pitchFamily="34" charset="-128"/>
              </a:rPr>
              <a:t>(Full-Resolution Browse)</a:t>
            </a:r>
          </a:p>
        </p:txBody>
      </p:sp>
    </p:spTree>
    <p:extLst>
      <p:ext uri="{BB962C8B-B14F-4D97-AF65-F5344CB8AC3E}">
        <p14:creationId xmlns:p14="http://schemas.microsoft.com/office/powerpoint/2010/main" val="5840550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3"/>
          <p:cNvSpPr>
            <a:spLocks noGrp="1"/>
          </p:cNvSpPr>
          <p:nvPr>
            <p:ph idx="1"/>
          </p:nvPr>
        </p:nvSpPr>
        <p:spPr>
          <a:xfrm>
            <a:off x="287757" y="1064029"/>
            <a:ext cx="8571571" cy="5537200"/>
          </a:xfrm>
        </p:spPr>
        <p:txBody>
          <a:bodyPr/>
          <a:lstStyle/>
          <a:p>
            <a:pPr>
              <a:buNone/>
            </a:pPr>
            <a:r>
              <a:rPr lang="en-US" b="1" dirty="0" smtClean="0">
                <a:solidFill>
                  <a:srgbClr val="FFC000"/>
                </a:solidFill>
                <a:ea typeface="ＭＳ Ｐゴシック" pitchFamily="34" charset="-128"/>
                <a:cs typeface="ＭＳ Ｐゴシック" pitchFamily="34" charset="-128"/>
              </a:rPr>
              <a:t>W</a:t>
            </a:r>
            <a:r>
              <a:rPr lang="en-US" sz="3200" b="1" dirty="0" smtClean="0">
                <a:solidFill>
                  <a:srgbClr val="FFC000"/>
                </a:solidFill>
                <a:ea typeface="ＭＳ Ｐゴシック" pitchFamily="34" charset="-128"/>
                <a:cs typeface="ＭＳ Ｐゴシック" pitchFamily="34" charset="-128"/>
              </a:rPr>
              <a:t>hat is </a:t>
            </a:r>
            <a:r>
              <a:rPr lang="en-US" sz="3200" b="1" dirty="0" err="1" smtClean="0">
                <a:solidFill>
                  <a:srgbClr val="FFC000"/>
                </a:solidFill>
                <a:ea typeface="ＭＳ Ｐゴシック" pitchFamily="34" charset="-128"/>
                <a:cs typeface="ＭＳ Ｐゴシック" pitchFamily="34" charset="-128"/>
              </a:rPr>
              <a:t>LandsatLook</a:t>
            </a:r>
            <a:r>
              <a:rPr lang="en-US" sz="3200" b="1" dirty="0" smtClean="0">
                <a:solidFill>
                  <a:srgbClr val="FFC000"/>
                </a:solidFill>
                <a:ea typeface="ＭＳ Ｐゴシック" pitchFamily="34" charset="-128"/>
                <a:cs typeface="ＭＳ Ｐゴシック" pitchFamily="34" charset="-128"/>
              </a:rPr>
              <a:t> ?</a:t>
            </a:r>
          </a:p>
          <a:p>
            <a:pPr>
              <a:buFont typeface="Wingdings" pitchFamily="2" charset="2"/>
              <a:buChar char="§"/>
            </a:pPr>
            <a:endParaRPr lang="en-US" b="1" dirty="0" smtClean="0">
              <a:ea typeface="ＭＳ Ｐゴシック" pitchFamily="34" charset="-128"/>
              <a:cs typeface="ＭＳ Ｐゴシック" pitchFamily="34" charset="-128"/>
            </a:endParaRPr>
          </a:p>
          <a:p>
            <a:pPr lvl="1">
              <a:buNone/>
            </a:pPr>
            <a:r>
              <a:rPr lang="en-US" sz="2800" dirty="0" smtClean="0">
                <a:ea typeface="ＭＳ Ｐゴシック" pitchFamily="34" charset="-128"/>
                <a:cs typeface="ＭＳ Ｐゴシック" pitchFamily="34" charset="-128"/>
              </a:rPr>
              <a:t>Particularly useful for:</a:t>
            </a:r>
          </a:p>
          <a:p>
            <a:pPr lvl="1">
              <a:buNone/>
            </a:pPr>
            <a:endParaRPr lang="en-US" sz="2800" dirty="0">
              <a:ea typeface="ＭＳ Ｐゴシック" pitchFamily="34" charset="-128"/>
              <a:cs typeface="ＭＳ Ｐゴシック" pitchFamily="34" charset="-128"/>
            </a:endParaRPr>
          </a:p>
          <a:p>
            <a:pPr lvl="3">
              <a:buNone/>
            </a:pPr>
            <a:r>
              <a:rPr lang="en-US" sz="2800" dirty="0" smtClean="0">
                <a:ea typeface="ＭＳ Ｐゴシック" pitchFamily="34" charset="-128"/>
                <a:cs typeface="ＭＳ Ｐゴシック" pitchFamily="34" charset="-128"/>
              </a:rPr>
              <a:t>   General </a:t>
            </a:r>
            <a:r>
              <a:rPr lang="en-US" sz="2800" dirty="0">
                <a:ea typeface="ＭＳ Ｐゴシック" pitchFamily="34" charset="-128"/>
                <a:cs typeface="ＭＳ Ｐゴシック" pitchFamily="34" charset="-128"/>
              </a:rPr>
              <a:t>public, </a:t>
            </a:r>
            <a:r>
              <a:rPr lang="en-US" sz="2800" dirty="0" smtClean="0">
                <a:ea typeface="ＭＳ Ｐゴシック" pitchFamily="34" charset="-128"/>
                <a:cs typeface="ＭＳ Ｐゴシック" pitchFamily="34" charset="-128"/>
              </a:rPr>
              <a:t>outreach and communications, image sharing, students and educators, non-scientists and non-remote </a:t>
            </a:r>
            <a:r>
              <a:rPr lang="en-US" sz="2800" dirty="0">
                <a:ea typeface="ＭＳ Ｐゴシック" pitchFamily="34" charset="-128"/>
                <a:cs typeface="ＭＳ Ｐゴシック" pitchFamily="34" charset="-128"/>
              </a:rPr>
              <a:t>sensing </a:t>
            </a:r>
            <a:r>
              <a:rPr lang="en-US" sz="2800" dirty="0" smtClean="0">
                <a:ea typeface="ＭＳ Ｐゴシック" pitchFamily="34" charset="-128"/>
                <a:cs typeface="ＭＳ Ｐゴシック" pitchFamily="34" charset="-128"/>
              </a:rPr>
              <a:t>specialists, scientific “quick looks”, low-bandwidth users, etc.</a:t>
            </a:r>
          </a:p>
          <a:p>
            <a:pPr lvl="1">
              <a:buFont typeface="Wingdings" pitchFamily="2" charset="2"/>
              <a:buChar char="§"/>
            </a:pPr>
            <a:endParaRPr lang="en-US" i="1" dirty="0" smtClean="0">
              <a:ea typeface="ＭＳ Ｐゴシック" pitchFamily="34" charset="-128"/>
              <a:cs typeface="ＭＳ Ｐゴシック" pitchFamily="34" charset="-128"/>
            </a:endParaRPr>
          </a:p>
          <a:p>
            <a:pPr>
              <a:buFont typeface="Wingdings" pitchFamily="2" charset="2"/>
              <a:buChar char="§"/>
            </a:pPr>
            <a:endParaRPr lang="en-US" sz="1100" dirty="0" smtClean="0">
              <a:ea typeface="ＭＳ Ｐゴシック" pitchFamily="34" charset="-128"/>
              <a:cs typeface="ＭＳ Ｐゴシック" pitchFamily="34" charset="-128"/>
            </a:endParaRPr>
          </a:p>
          <a:p>
            <a:pPr lvl="1">
              <a:buFont typeface="Wingdings" pitchFamily="2" charset="2"/>
              <a:buChar char="§"/>
            </a:pPr>
            <a:endParaRPr lang="en-US" sz="1100" dirty="0" smtClean="0">
              <a:ea typeface="ＭＳ Ｐゴシック" pitchFamily="34" charset="-128"/>
              <a:cs typeface="ＭＳ Ｐゴシック" pitchFamily="34" charset="-128"/>
            </a:endParaRPr>
          </a:p>
        </p:txBody>
      </p:sp>
    </p:spTree>
    <p:extLst>
      <p:ext uri="{BB962C8B-B14F-4D97-AF65-F5344CB8AC3E}">
        <p14:creationId xmlns:p14="http://schemas.microsoft.com/office/powerpoint/2010/main" val="382143727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64" y="545854"/>
            <a:ext cx="9154464" cy="5214356"/>
          </a:xfrm>
          <a:prstGeom prst="rect">
            <a:avLst/>
          </a:prstGeom>
        </p:spPr>
      </p:pic>
    </p:spTree>
    <p:extLst>
      <p:ext uri="{BB962C8B-B14F-4D97-AF65-F5344CB8AC3E}">
        <p14:creationId xmlns:p14="http://schemas.microsoft.com/office/powerpoint/2010/main" val="82870233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133" y="746975"/>
            <a:ext cx="8818314" cy="5098088"/>
          </a:xfrm>
          <a:prstGeom prst="rect">
            <a:avLst/>
          </a:prstGeom>
        </p:spPr>
      </p:pic>
    </p:spTree>
    <p:extLst>
      <p:ext uri="{BB962C8B-B14F-4D97-AF65-F5344CB8AC3E}">
        <p14:creationId xmlns:p14="http://schemas.microsoft.com/office/powerpoint/2010/main" val="5669886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2597" y="2498501"/>
            <a:ext cx="3503053" cy="1015663"/>
          </a:xfrm>
          <a:prstGeom prst="rect">
            <a:avLst/>
          </a:prstGeom>
          <a:noFill/>
        </p:spPr>
        <p:txBody>
          <a:bodyPr wrap="square" rtlCol="0">
            <a:spAutoFit/>
          </a:bodyPr>
          <a:lstStyle/>
          <a:p>
            <a:r>
              <a:rPr lang="en-US" sz="6000" dirty="0" smtClean="0">
                <a:solidFill>
                  <a:srgbClr val="FFC000"/>
                </a:solidFill>
              </a:rPr>
              <a:t>VIDEO</a:t>
            </a:r>
            <a:endParaRPr lang="en-US" sz="6000" dirty="0">
              <a:solidFill>
                <a:srgbClr val="FFC000"/>
              </a:solidFill>
            </a:endParaRPr>
          </a:p>
        </p:txBody>
      </p:sp>
    </p:spTree>
    <p:extLst>
      <p:ext uri="{BB962C8B-B14F-4D97-AF65-F5344CB8AC3E}">
        <p14:creationId xmlns:p14="http://schemas.microsoft.com/office/powerpoint/2010/main" val="134267504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D:\LDCM\Spacecraft\Pictures\LDCM in space 2012 High Res.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9605" r="4520"/>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17411" name="Title 5"/>
          <p:cNvSpPr>
            <a:spLocks noGrp="1"/>
          </p:cNvSpPr>
          <p:nvPr>
            <p:ph type="title"/>
          </p:nvPr>
        </p:nvSpPr>
        <p:spPr>
          <a:xfrm>
            <a:off x="1295400" y="3089275"/>
            <a:ext cx="6400800" cy="533400"/>
          </a:xfrm>
        </p:spPr>
        <p:txBody>
          <a:bodyPr/>
          <a:lstStyle/>
          <a:p>
            <a:r>
              <a:rPr lang="en-US" altLang="en-US" dirty="0" smtClean="0">
                <a:ea typeface="ＭＳ Ｐゴシック" panose="020B0600070205080204" pitchFamily="34" charset="-128"/>
              </a:rPr>
              <a:t>Thank You!</a:t>
            </a:r>
          </a:p>
        </p:txBody>
      </p:sp>
      <p:sp>
        <p:nvSpPr>
          <p:cNvPr id="5" name="TextBox 2"/>
          <p:cNvSpPr txBox="1">
            <a:spLocks noChangeArrowheads="1"/>
          </p:cNvSpPr>
          <p:nvPr/>
        </p:nvSpPr>
        <p:spPr bwMode="auto">
          <a:xfrm>
            <a:off x="1845757" y="4532312"/>
            <a:ext cx="5850443" cy="646331"/>
          </a:xfrm>
          <a:prstGeom prst="rect">
            <a:avLst/>
          </a:prstGeom>
          <a:solidFill>
            <a:schemeClr val="bg1"/>
          </a:solidFill>
          <a:ln>
            <a:solidFill>
              <a:schemeClr val="accent1"/>
            </a:solidFill>
          </a:ln>
          <a:extLst/>
        </p:spPr>
        <p:txBody>
          <a:bodyPr wrap="square">
            <a:spAutoFit/>
          </a:bodyPr>
          <a:lstStyle>
            <a:lvl1pPr>
              <a:spcBef>
                <a:spcPct val="20000"/>
              </a:spcBef>
              <a:buClr>
                <a:srgbClr val="FCC539"/>
              </a:buClr>
              <a:buSzPct val="125000"/>
              <a:buFont typeface="Wingdings" panose="05000000000000000000" pitchFamily="2" charset="2"/>
              <a:buChar char="§"/>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lr>
                <a:srgbClr val="FCC539"/>
              </a:buClr>
              <a:buSzPct val="125000"/>
              <a:buFont typeface="Wingdings" panose="05000000000000000000" pitchFamily="2" charset="2"/>
              <a:buChar char="§"/>
              <a:defRPr sz="24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lr>
                <a:srgbClr val="FCC539"/>
              </a:buClr>
              <a:buSzPct val="125000"/>
              <a:buFont typeface="Wingdings" panose="05000000000000000000" pitchFamily="2" charset="2"/>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3600" b="0" dirty="0">
                <a:solidFill>
                  <a:srgbClr val="201258"/>
                </a:solidFill>
              </a:rPr>
              <a:t>http://landsatlook.usgs.gov</a:t>
            </a:r>
          </a:p>
        </p:txBody>
      </p:sp>
    </p:spTree>
    <p:extLst>
      <p:ext uri="{BB962C8B-B14F-4D97-AF65-F5344CB8AC3E}">
        <p14:creationId xmlns:p14="http://schemas.microsoft.com/office/powerpoint/2010/main" val="1178840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304800" y="651164"/>
            <a:ext cx="8382000" cy="5818909"/>
          </a:xfrm>
          <a:prstGeom prst="rect">
            <a:avLst/>
          </a:prstGeom>
          <a:noFill/>
          <a:ln w="28575">
            <a:solidFill>
              <a:schemeClr val="bg1"/>
            </a:solidFill>
            <a:miter lim="800000"/>
            <a:headEnd/>
            <a:tailEnd/>
          </a:ln>
        </p:spPr>
        <p:txBody>
          <a:bodyPr/>
          <a:lstStyle/>
          <a:p>
            <a:pPr marL="342900" indent="-342900">
              <a:lnSpc>
                <a:spcPct val="90000"/>
              </a:lnSpc>
              <a:spcBef>
                <a:spcPct val="20000"/>
              </a:spcBef>
              <a:buClr>
                <a:srgbClr val="FFFF99"/>
              </a:buClr>
              <a:buSzPct val="125000"/>
              <a:buFont typeface="Wingdings" pitchFamily="2" charset="2"/>
              <a:buNone/>
            </a:pPr>
            <a:r>
              <a:rPr lang="en-US" sz="2000" b="1" u="sng" dirty="0">
                <a:solidFill>
                  <a:srgbClr val="FFC000"/>
                </a:solidFill>
              </a:rPr>
              <a:t>Satellite Collections</a:t>
            </a:r>
          </a:p>
          <a:p>
            <a:pPr marL="342900" indent="-342900">
              <a:lnSpc>
                <a:spcPct val="90000"/>
              </a:lnSpc>
              <a:spcBef>
                <a:spcPct val="20000"/>
              </a:spcBef>
              <a:buClr>
                <a:schemeClr val="bg1"/>
              </a:buClr>
              <a:buSzPct val="125000"/>
              <a:buFont typeface="Arial"/>
              <a:buChar char="•"/>
            </a:pPr>
            <a:r>
              <a:rPr lang="en-US" sz="2000" b="1" dirty="0">
                <a:solidFill>
                  <a:schemeClr val="bg1"/>
                </a:solidFill>
              </a:rPr>
              <a:t>Declass 1 (Corona) 	    1960 – 1972 </a:t>
            </a:r>
          </a:p>
          <a:p>
            <a:pPr marL="342900" indent="-342900">
              <a:lnSpc>
                <a:spcPct val="90000"/>
              </a:lnSpc>
              <a:spcBef>
                <a:spcPct val="20000"/>
              </a:spcBef>
              <a:buClr>
                <a:schemeClr val="bg1"/>
              </a:buClr>
              <a:buSzPct val="125000"/>
              <a:buFont typeface="Arial"/>
              <a:buChar char="•"/>
            </a:pPr>
            <a:r>
              <a:rPr lang="en-US" sz="2000" b="1" dirty="0">
                <a:solidFill>
                  <a:schemeClr val="bg1"/>
                </a:solidFill>
              </a:rPr>
              <a:t>Declass 2 (KH-7, KH-9)	    1963 – 1980 </a:t>
            </a:r>
          </a:p>
          <a:p>
            <a:pPr marL="342900" indent="-342900">
              <a:lnSpc>
                <a:spcPct val="90000"/>
              </a:lnSpc>
              <a:spcBef>
                <a:spcPct val="20000"/>
              </a:spcBef>
              <a:buClr>
                <a:schemeClr val="bg1"/>
              </a:buClr>
              <a:buSzPct val="125000"/>
              <a:buFont typeface="Arial"/>
              <a:buChar char="•"/>
            </a:pPr>
            <a:r>
              <a:rPr lang="en-US" sz="2000" b="1" dirty="0">
                <a:solidFill>
                  <a:schemeClr val="bg1"/>
                </a:solidFill>
              </a:rPr>
              <a:t>SPOT Pan/Multispectral	    1986 – 1998</a:t>
            </a:r>
          </a:p>
          <a:p>
            <a:pPr marL="342900" indent="-342900">
              <a:lnSpc>
                <a:spcPct val="90000"/>
              </a:lnSpc>
              <a:spcBef>
                <a:spcPct val="20000"/>
              </a:spcBef>
              <a:buClr>
                <a:schemeClr val="bg1"/>
              </a:buClr>
              <a:buSzPct val="125000"/>
              <a:buFont typeface="Arial"/>
              <a:buChar char="•"/>
            </a:pPr>
            <a:r>
              <a:rPr lang="en-US" sz="2000" b="1" dirty="0">
                <a:solidFill>
                  <a:schemeClr val="bg1"/>
                </a:solidFill>
              </a:rPr>
              <a:t>Landsat MSS	    1972 – 1992	</a:t>
            </a:r>
          </a:p>
          <a:p>
            <a:pPr marL="342900" indent="-342900">
              <a:lnSpc>
                <a:spcPct val="90000"/>
              </a:lnSpc>
              <a:spcBef>
                <a:spcPct val="20000"/>
              </a:spcBef>
              <a:buClr>
                <a:schemeClr val="bg1"/>
              </a:buClr>
              <a:buSzPct val="125000"/>
              <a:buFont typeface="Arial"/>
              <a:buChar char="•"/>
            </a:pPr>
            <a:r>
              <a:rPr lang="en-US" sz="2000" b="1" dirty="0">
                <a:solidFill>
                  <a:schemeClr val="bg1"/>
                </a:solidFill>
              </a:rPr>
              <a:t>Landsat Thematic Mapper	    1982 – Present</a:t>
            </a:r>
          </a:p>
          <a:p>
            <a:pPr marL="342900" indent="-342900">
              <a:lnSpc>
                <a:spcPct val="90000"/>
              </a:lnSpc>
              <a:spcBef>
                <a:spcPct val="20000"/>
              </a:spcBef>
              <a:buClr>
                <a:schemeClr val="bg1"/>
              </a:buClr>
              <a:buSzPct val="125000"/>
              <a:buFont typeface="Arial"/>
              <a:buChar char="•"/>
            </a:pPr>
            <a:r>
              <a:rPr lang="en-US" sz="2000" b="1" dirty="0">
                <a:solidFill>
                  <a:schemeClr val="bg1"/>
                </a:solidFill>
              </a:rPr>
              <a:t>Landsat 7 ETM+	    1999 – </a:t>
            </a:r>
            <a:r>
              <a:rPr lang="en-US" sz="2000" b="1" dirty="0" smtClean="0">
                <a:solidFill>
                  <a:schemeClr val="bg1"/>
                </a:solidFill>
              </a:rPr>
              <a:t>Present</a:t>
            </a:r>
          </a:p>
          <a:p>
            <a:pPr marL="342900" indent="-342900">
              <a:lnSpc>
                <a:spcPct val="90000"/>
              </a:lnSpc>
              <a:spcBef>
                <a:spcPct val="20000"/>
              </a:spcBef>
              <a:buClr>
                <a:schemeClr val="bg1"/>
              </a:buClr>
              <a:buSzPct val="125000"/>
              <a:buFont typeface="Arial"/>
              <a:buChar char="•"/>
            </a:pPr>
            <a:r>
              <a:rPr lang="en-US" sz="2000" b="1" dirty="0" smtClean="0">
                <a:solidFill>
                  <a:schemeClr val="bg1"/>
                </a:solidFill>
              </a:rPr>
              <a:t>Landsat 8 OLI/TIRS	    2013 -- Present</a:t>
            </a:r>
            <a:endParaRPr lang="en-US" sz="2000" b="1" dirty="0">
              <a:solidFill>
                <a:schemeClr val="bg1"/>
              </a:solidFill>
            </a:endParaRPr>
          </a:p>
          <a:p>
            <a:pPr marL="342900" indent="-342900">
              <a:lnSpc>
                <a:spcPct val="90000"/>
              </a:lnSpc>
              <a:spcBef>
                <a:spcPct val="20000"/>
              </a:spcBef>
              <a:buClr>
                <a:schemeClr val="bg1"/>
              </a:buClr>
              <a:buSzPct val="125000"/>
              <a:buFont typeface="Arial"/>
              <a:buChar char="•"/>
            </a:pPr>
            <a:r>
              <a:rPr lang="en-US" sz="2000" b="1" dirty="0">
                <a:solidFill>
                  <a:schemeClr val="bg1"/>
                </a:solidFill>
              </a:rPr>
              <a:t>EOS/MODIS	    2000 – Present</a:t>
            </a:r>
          </a:p>
          <a:p>
            <a:pPr marL="342900" indent="-342900">
              <a:lnSpc>
                <a:spcPct val="90000"/>
              </a:lnSpc>
              <a:spcBef>
                <a:spcPct val="20000"/>
              </a:spcBef>
              <a:buClr>
                <a:schemeClr val="bg1"/>
              </a:buClr>
              <a:buSzPct val="125000"/>
              <a:buFont typeface="Arial"/>
              <a:buChar char="•"/>
            </a:pPr>
            <a:r>
              <a:rPr lang="en-US" sz="2000" b="1" dirty="0">
                <a:solidFill>
                  <a:schemeClr val="bg1"/>
                </a:solidFill>
              </a:rPr>
              <a:t>EOS/ASTER	    2000 – Present</a:t>
            </a:r>
          </a:p>
          <a:p>
            <a:pPr marL="342900" indent="-342900">
              <a:lnSpc>
                <a:spcPct val="90000"/>
              </a:lnSpc>
              <a:spcBef>
                <a:spcPct val="20000"/>
              </a:spcBef>
              <a:buClr>
                <a:schemeClr val="bg1"/>
              </a:buClr>
              <a:buSzPct val="125000"/>
              <a:buFont typeface="Arial"/>
              <a:buChar char="•"/>
            </a:pPr>
            <a:r>
              <a:rPr lang="en-US" sz="2000" b="1" dirty="0">
                <a:solidFill>
                  <a:schemeClr val="bg1"/>
                </a:solidFill>
              </a:rPr>
              <a:t>AVHRR LAC/HRPT	    1986 – Present</a:t>
            </a:r>
          </a:p>
          <a:p>
            <a:pPr marL="342900" indent="-342900">
              <a:lnSpc>
                <a:spcPct val="90000"/>
              </a:lnSpc>
              <a:spcBef>
                <a:spcPct val="20000"/>
              </a:spcBef>
              <a:buClr>
                <a:schemeClr val="bg1"/>
              </a:buClr>
              <a:buSzPct val="125000"/>
              <a:buFont typeface="Arial"/>
              <a:buChar char="•"/>
            </a:pPr>
            <a:r>
              <a:rPr lang="en-US" sz="2000" b="1" dirty="0">
                <a:solidFill>
                  <a:schemeClr val="bg1"/>
                </a:solidFill>
              </a:rPr>
              <a:t>EO-1		    2001 – Present</a:t>
            </a:r>
          </a:p>
          <a:p>
            <a:pPr marL="342900" indent="-342900">
              <a:lnSpc>
                <a:spcPct val="90000"/>
              </a:lnSpc>
              <a:spcBef>
                <a:spcPct val="20000"/>
              </a:spcBef>
              <a:buClr>
                <a:schemeClr val="bg1"/>
              </a:buClr>
              <a:buSzPct val="125000"/>
              <a:buFont typeface="Arial"/>
              <a:buChar char="•"/>
            </a:pPr>
            <a:r>
              <a:rPr lang="en-US" sz="2000" b="1" dirty="0">
                <a:solidFill>
                  <a:schemeClr val="bg1"/>
                </a:solidFill>
              </a:rPr>
              <a:t>SIR-C		    1994</a:t>
            </a:r>
          </a:p>
          <a:p>
            <a:pPr marL="342900" indent="-342900">
              <a:lnSpc>
                <a:spcPct val="90000"/>
              </a:lnSpc>
              <a:spcBef>
                <a:spcPct val="20000"/>
              </a:spcBef>
              <a:buClr>
                <a:schemeClr val="bg1"/>
              </a:buClr>
              <a:buSzPct val="125000"/>
              <a:buFont typeface="Arial"/>
              <a:buChar char="•"/>
            </a:pPr>
            <a:r>
              <a:rPr lang="en-US" sz="2000" b="1" dirty="0">
                <a:solidFill>
                  <a:schemeClr val="bg1"/>
                </a:solidFill>
              </a:rPr>
              <a:t>Commercial Data Purchases  2002 – Present 	</a:t>
            </a:r>
          </a:p>
          <a:p>
            <a:pPr marL="342900" indent="-342900">
              <a:lnSpc>
                <a:spcPct val="90000"/>
              </a:lnSpc>
              <a:spcBef>
                <a:spcPct val="20000"/>
              </a:spcBef>
              <a:buClr>
                <a:srgbClr val="FFC000"/>
              </a:buClr>
              <a:buSzPct val="125000"/>
              <a:buFont typeface="Wingdings" pitchFamily="2" charset="2"/>
              <a:buNone/>
            </a:pPr>
            <a:endParaRPr lang="en-US" sz="2000" b="1" dirty="0"/>
          </a:p>
        </p:txBody>
      </p:sp>
      <p:pic>
        <p:nvPicPr>
          <p:cNvPr id="3" name="Picture 15"/>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17673" y="1253835"/>
            <a:ext cx="1832264" cy="162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17673" y="3692235"/>
            <a:ext cx="1427018" cy="136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98226" y="2424544"/>
            <a:ext cx="1825337" cy="164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452243" y="196850"/>
            <a:ext cx="852091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2400" b="1" dirty="0" smtClean="0">
                <a:solidFill>
                  <a:srgbClr val="FFC000"/>
                </a:solidFill>
                <a:effectLst>
                  <a:outerShdw blurRad="50800" dist="38100" dir="2700000" algn="tl" rotWithShape="0">
                    <a:srgbClr val="000000">
                      <a:alpha val="43000"/>
                    </a:srgbClr>
                  </a:outerShdw>
                </a:effectLst>
              </a:rPr>
              <a:t>Landsat - the </a:t>
            </a:r>
            <a:r>
              <a:rPr lang="en-US" sz="2400" b="1" dirty="0">
                <a:solidFill>
                  <a:srgbClr val="FFC000"/>
                </a:solidFill>
                <a:effectLst>
                  <a:outerShdw blurRad="50800" dist="38100" dir="2700000" algn="tl" rotWithShape="0">
                    <a:srgbClr val="000000">
                      <a:alpha val="43000"/>
                    </a:srgbClr>
                  </a:outerShdw>
                </a:effectLst>
              </a:rPr>
              <a:t>longest and most comprehensive record of the Earth’s condition ever assembled</a:t>
            </a:r>
            <a:r>
              <a:rPr lang="en-US" sz="2800" b="1" dirty="0">
                <a:solidFill>
                  <a:srgbClr val="FFC000"/>
                </a:solidFill>
                <a:effectLst>
                  <a:outerShdw blurRad="50800" dist="38100" dir="2700000" algn="tl" rotWithShape="0">
                    <a:srgbClr val="000000">
                      <a:alpha val="43000"/>
                    </a:srgbClr>
                  </a:outerShdw>
                </a:effectLst>
              </a:rPr>
              <a:t>.  </a:t>
            </a:r>
          </a:p>
        </p:txBody>
      </p:sp>
      <p:sp>
        <p:nvSpPr>
          <p:cNvPr id="2" name="Rectangle 1"/>
          <p:cNvSpPr/>
          <p:nvPr/>
        </p:nvSpPr>
        <p:spPr>
          <a:xfrm>
            <a:off x="452243" y="4017817"/>
            <a:ext cx="8515465" cy="2462213"/>
          </a:xfrm>
          <a:prstGeom prst="rect">
            <a:avLst/>
          </a:prstGeom>
        </p:spPr>
        <p:txBody>
          <a:bodyPr wrap="square">
            <a:spAutoFit/>
          </a:bodyPr>
          <a:lstStyle/>
          <a:p>
            <a:pPr marL="285750" indent="-285750">
              <a:spcBef>
                <a:spcPts val="0"/>
              </a:spcBef>
              <a:spcAft>
                <a:spcPts val="600"/>
              </a:spcAft>
              <a:buClr>
                <a:srgbClr val="FFC000"/>
              </a:buClr>
              <a:buSzPct val="125000"/>
              <a:buFont typeface="Arial" charset="0"/>
              <a:buChar char="•"/>
              <a:defRPr/>
            </a:pPr>
            <a:r>
              <a:rPr lang="en-US" altLang="ja-JP" sz="2400" dirty="0">
                <a:solidFill>
                  <a:schemeClr val="bg1"/>
                </a:solidFill>
                <a:latin typeface="Arial" charset="0"/>
                <a:ea typeface="ＭＳ Ｐゴシック" charset="-128"/>
                <a:cs typeface="ＭＳ Ｐゴシック" charset="0"/>
              </a:rPr>
              <a:t>The EROS Landsat archive includes more than </a:t>
            </a:r>
            <a:r>
              <a:rPr lang="en-US" altLang="ja-JP" sz="2400" b="1" dirty="0">
                <a:solidFill>
                  <a:srgbClr val="FFC000"/>
                </a:solidFill>
                <a:latin typeface="Arial" charset="0"/>
                <a:ea typeface="ＭＳ Ｐゴシック" charset="-128"/>
                <a:cs typeface="ＭＳ Ｐゴシック" charset="0"/>
              </a:rPr>
              <a:t>4 million images from 1972 to the present</a:t>
            </a:r>
            <a:r>
              <a:rPr lang="en-US" altLang="ja-JP" sz="2400" b="1" dirty="0">
                <a:solidFill>
                  <a:schemeClr val="bg1"/>
                </a:solidFill>
                <a:latin typeface="Arial" charset="0"/>
                <a:ea typeface="ＭＳ Ｐゴシック" charset="-128"/>
                <a:cs typeface="ＭＳ Ｐゴシック" charset="0"/>
              </a:rPr>
              <a:t> </a:t>
            </a:r>
            <a:r>
              <a:rPr lang="en-US" altLang="ja-JP" sz="2400" dirty="0">
                <a:solidFill>
                  <a:schemeClr val="bg1"/>
                </a:solidFill>
                <a:latin typeface="Arial" charset="0"/>
                <a:ea typeface="ＭＳ Ｐゴシック" charset="-128"/>
                <a:cs typeface="ＭＳ Ｐゴシック" charset="0"/>
              </a:rPr>
              <a:t>– and spanning the globe</a:t>
            </a:r>
            <a:r>
              <a:rPr lang="en-US" altLang="ja-JP" sz="2400" dirty="0" smtClean="0">
                <a:solidFill>
                  <a:schemeClr val="bg1"/>
                </a:solidFill>
                <a:latin typeface="Arial" charset="0"/>
                <a:ea typeface="ＭＳ Ｐゴシック" charset="-128"/>
                <a:cs typeface="ＭＳ Ｐゴシック" charset="0"/>
              </a:rPr>
              <a:t>.</a:t>
            </a:r>
            <a:endParaRPr lang="en-US" altLang="ja-JP" sz="2400" dirty="0">
              <a:solidFill>
                <a:schemeClr val="bg1"/>
              </a:solidFill>
              <a:latin typeface="Arial" charset="0"/>
              <a:ea typeface="ＭＳ Ｐゴシック" charset="-128"/>
              <a:cs typeface="ＭＳ Ｐゴシック" charset="0"/>
            </a:endParaRPr>
          </a:p>
          <a:p>
            <a:pPr marL="285750" indent="-285750">
              <a:spcBef>
                <a:spcPts val="0"/>
              </a:spcBef>
              <a:spcAft>
                <a:spcPts val="600"/>
              </a:spcAft>
              <a:buClr>
                <a:srgbClr val="FFC000"/>
              </a:buClr>
              <a:buSzPct val="125000"/>
              <a:buFont typeface="Arial" charset="0"/>
              <a:buChar char="•"/>
              <a:defRPr/>
            </a:pPr>
            <a:r>
              <a:rPr lang="en-US" altLang="ja-JP" sz="2400" dirty="0">
                <a:solidFill>
                  <a:schemeClr val="bg1"/>
                </a:solidFill>
                <a:latin typeface="Arial" charset="0"/>
                <a:ea typeface="ＭＳ Ｐゴシック" charset="-128"/>
                <a:cs typeface="ＭＳ Ｐゴシック" charset="0"/>
              </a:rPr>
              <a:t>All Landsat images are </a:t>
            </a:r>
            <a:r>
              <a:rPr lang="en-US" altLang="ja-JP" sz="2400" b="1" dirty="0">
                <a:solidFill>
                  <a:srgbClr val="FFC000"/>
                </a:solidFill>
                <a:latin typeface="Arial" charset="0"/>
                <a:ea typeface="ＭＳ Ｐゴシック" charset="-128"/>
                <a:cs typeface="ＭＳ Ｐゴシック" charset="0"/>
              </a:rPr>
              <a:t>available to anyone at no cost</a:t>
            </a:r>
            <a:r>
              <a:rPr lang="en-US" altLang="ja-JP" sz="2400" b="1" dirty="0" smtClean="0">
                <a:solidFill>
                  <a:srgbClr val="FFC000"/>
                </a:solidFill>
                <a:latin typeface="Arial" charset="0"/>
                <a:ea typeface="ＭＳ Ｐゴシック" charset="-128"/>
                <a:cs typeface="ＭＳ Ｐゴシック" charset="0"/>
              </a:rPr>
              <a:t>.</a:t>
            </a:r>
            <a:endParaRPr lang="en-US" altLang="ja-JP" sz="2400" b="1" dirty="0">
              <a:solidFill>
                <a:srgbClr val="FFC000"/>
              </a:solidFill>
              <a:latin typeface="Arial" charset="0"/>
              <a:ea typeface="ＭＳ Ｐゴシック" charset="-128"/>
              <a:cs typeface="ＭＳ Ｐゴシック" charset="0"/>
            </a:endParaRPr>
          </a:p>
          <a:p>
            <a:pPr marL="285750" lvl="1" indent="-285750">
              <a:spcBef>
                <a:spcPts val="0"/>
              </a:spcBef>
              <a:spcAft>
                <a:spcPts val="600"/>
              </a:spcAft>
              <a:buClr>
                <a:srgbClr val="FFC000"/>
              </a:buClr>
              <a:buSzPct val="125000"/>
              <a:buFont typeface="Arial" charset="0"/>
              <a:buChar char="•"/>
              <a:defRPr/>
            </a:pPr>
            <a:r>
              <a:rPr lang="en-US" sz="2400" b="1" dirty="0">
                <a:solidFill>
                  <a:srgbClr val="FFC000"/>
                </a:solidFill>
                <a:latin typeface="Arial" charset="0"/>
                <a:ea typeface="ＭＳ Ｐゴシック" charset="-128"/>
                <a:cs typeface="ＭＳ Ｐゴシック" charset="0"/>
              </a:rPr>
              <a:t>Each year nearly 3 million images are distributed</a:t>
            </a:r>
            <a:r>
              <a:rPr lang="en-US" sz="2400" b="1" dirty="0">
                <a:solidFill>
                  <a:schemeClr val="bg1"/>
                </a:solidFill>
                <a:latin typeface="Arial" charset="0"/>
                <a:ea typeface="ＭＳ Ｐゴシック" charset="-128"/>
                <a:cs typeface="ＭＳ Ｐゴシック" charset="0"/>
              </a:rPr>
              <a:t> </a:t>
            </a:r>
            <a:r>
              <a:rPr lang="en-US" sz="2400" dirty="0">
                <a:solidFill>
                  <a:schemeClr val="bg1"/>
                </a:solidFill>
                <a:latin typeface="Arial" charset="0"/>
                <a:ea typeface="ＭＳ Ｐゴシック" charset="-128"/>
                <a:cs typeface="ＭＳ Ｐゴシック" charset="0"/>
              </a:rPr>
              <a:t>to users in over 180 nations and territories.</a:t>
            </a:r>
            <a:endParaRPr lang="en-US" altLang="ja-JP" sz="2400" dirty="0">
              <a:solidFill>
                <a:schemeClr val="bg1"/>
              </a:solidFill>
              <a:latin typeface="Arial" charset="0"/>
              <a:ea typeface="ＭＳ Ｐゴシック" charset="-128"/>
              <a:cs typeface="ＭＳ Ｐゴシック" charset="0"/>
            </a:endParaRPr>
          </a:p>
        </p:txBody>
      </p:sp>
      <p:pic>
        <p:nvPicPr>
          <p:cNvPr id="5" name="Picture 1" descr="Landsat_40_Nelson_Page_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033445" y="1157764"/>
            <a:ext cx="6960628" cy="2667088"/>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131458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73063" y="174625"/>
            <a:ext cx="8305800" cy="719138"/>
          </a:xfrm>
          <a:prstGeom prst="rect">
            <a:avLst/>
          </a:prstGeom>
          <a:noFill/>
          <a:ln w="12700">
            <a:noFill/>
            <a:miter lim="800000"/>
            <a:headEnd/>
            <a:tailEnd/>
          </a:ln>
        </p:spPr>
        <p:txBody>
          <a:bodyPr lIns="90488" tIns="44450" rIns="90488" bIns="44450" anchor="ctr"/>
          <a:lstStyle/>
          <a:p>
            <a:pPr>
              <a:defRPr/>
            </a:pPr>
            <a:r>
              <a:rPr lang="en-US" sz="3600" b="1" dirty="0">
                <a:solidFill>
                  <a:srgbClr val="FFC000"/>
                </a:solidFill>
                <a:effectLst>
                  <a:outerShdw blurRad="38100" dist="38100" dir="2700000" algn="tl">
                    <a:srgbClr val="000000">
                      <a:alpha val="43137"/>
                    </a:srgbClr>
                  </a:outerShdw>
                </a:effectLst>
              </a:rPr>
              <a:t>Accessing Data</a:t>
            </a:r>
          </a:p>
        </p:txBody>
      </p:sp>
      <p:sp>
        <p:nvSpPr>
          <p:cNvPr id="32771" name="Rectangle 4"/>
          <p:cNvSpPr>
            <a:spLocks noChangeArrowheads="1"/>
          </p:cNvSpPr>
          <p:nvPr/>
        </p:nvSpPr>
        <p:spPr bwMode="auto">
          <a:xfrm>
            <a:off x="349250" y="1204913"/>
            <a:ext cx="8566150" cy="473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ct val="80000"/>
              </a:lnSpc>
              <a:spcBef>
                <a:spcPts val="400"/>
              </a:spcBef>
              <a:spcAft>
                <a:spcPts val="400"/>
              </a:spcAft>
              <a:buSzPct val="150000"/>
              <a:buFontTx/>
              <a:buChar char="•"/>
            </a:pPr>
            <a:r>
              <a:rPr lang="en-US" sz="2000" b="1" dirty="0">
                <a:solidFill>
                  <a:srgbClr val="FFC000"/>
                </a:solidFill>
              </a:rPr>
              <a:t> EarthExplorer</a:t>
            </a:r>
          </a:p>
          <a:p>
            <a:pPr marL="742950" lvl="1" indent="-285750">
              <a:lnSpc>
                <a:spcPct val="80000"/>
              </a:lnSpc>
              <a:spcBef>
                <a:spcPts val="400"/>
              </a:spcBef>
              <a:spcAft>
                <a:spcPts val="400"/>
              </a:spcAft>
              <a:buSzPct val="50000"/>
              <a:buFont typeface="Wingdings" pitchFamily="2" charset="2"/>
              <a:buChar char="Ø"/>
            </a:pPr>
            <a:r>
              <a:rPr lang="en-US" sz="1600" b="1" i="1" dirty="0">
                <a:solidFill>
                  <a:schemeClr val="accent1"/>
                </a:solidFill>
                <a:hlinkClick r:id="rId2"/>
              </a:rPr>
              <a:t>http://</a:t>
            </a:r>
            <a:r>
              <a:rPr lang="en-US" sz="1600" b="1" i="1" dirty="0" smtClean="0">
                <a:solidFill>
                  <a:schemeClr val="accent1"/>
                </a:solidFill>
                <a:hlinkClick r:id="rId2"/>
              </a:rPr>
              <a:t>earthexplorer.usgs.gov</a:t>
            </a:r>
            <a:endParaRPr lang="en-US" sz="1600" b="1" i="1" dirty="0" smtClean="0">
              <a:solidFill>
                <a:schemeClr val="accent1"/>
              </a:solidFill>
            </a:endParaRPr>
          </a:p>
          <a:p>
            <a:pPr marL="742950" lvl="1" indent="-285750">
              <a:lnSpc>
                <a:spcPct val="80000"/>
              </a:lnSpc>
              <a:spcBef>
                <a:spcPts val="400"/>
              </a:spcBef>
              <a:spcAft>
                <a:spcPts val="400"/>
              </a:spcAft>
              <a:buSzPct val="50000"/>
              <a:buFont typeface="Wingdings" pitchFamily="2" charset="2"/>
              <a:buChar char="Ø"/>
            </a:pPr>
            <a:endParaRPr lang="en-US" sz="1600" b="1" i="1" dirty="0">
              <a:solidFill>
                <a:schemeClr val="accent1"/>
              </a:solidFill>
            </a:endParaRPr>
          </a:p>
          <a:p>
            <a:pPr>
              <a:lnSpc>
                <a:spcPct val="80000"/>
              </a:lnSpc>
              <a:spcBef>
                <a:spcPts val="400"/>
              </a:spcBef>
              <a:spcAft>
                <a:spcPts val="400"/>
              </a:spcAft>
              <a:buSzPct val="150000"/>
              <a:buFontTx/>
              <a:buChar char="•"/>
            </a:pPr>
            <a:r>
              <a:rPr lang="en-US" sz="2000" b="1" dirty="0">
                <a:solidFill>
                  <a:srgbClr val="FFC000"/>
                </a:solidFill>
              </a:rPr>
              <a:t> Global Visualization Viewer</a:t>
            </a:r>
          </a:p>
          <a:p>
            <a:pPr marL="742950" lvl="1" indent="-285750">
              <a:lnSpc>
                <a:spcPct val="80000"/>
              </a:lnSpc>
              <a:spcBef>
                <a:spcPts val="400"/>
              </a:spcBef>
              <a:spcAft>
                <a:spcPts val="400"/>
              </a:spcAft>
              <a:buSzPct val="50000"/>
              <a:buFont typeface="Wingdings" pitchFamily="2" charset="2"/>
              <a:buChar char="Ø"/>
            </a:pPr>
            <a:r>
              <a:rPr lang="en-US" sz="1600" b="1" i="1" dirty="0">
                <a:solidFill>
                  <a:schemeClr val="accent1"/>
                </a:solidFill>
                <a:hlinkClick r:id="rId3"/>
              </a:rPr>
              <a:t>http://glovis.usgs.gov</a:t>
            </a:r>
            <a:r>
              <a:rPr lang="en-US" sz="1600" b="1" i="1" dirty="0" smtClean="0">
                <a:solidFill>
                  <a:schemeClr val="accent1"/>
                </a:solidFill>
                <a:hlinkClick r:id="rId3"/>
              </a:rPr>
              <a:t>/</a:t>
            </a:r>
            <a:endParaRPr lang="en-US" sz="1600" b="1" i="1" dirty="0" smtClean="0">
              <a:solidFill>
                <a:schemeClr val="accent1"/>
              </a:solidFill>
            </a:endParaRPr>
          </a:p>
          <a:p>
            <a:pPr marL="742950" lvl="1" indent="-285750">
              <a:lnSpc>
                <a:spcPct val="80000"/>
              </a:lnSpc>
              <a:spcBef>
                <a:spcPts val="400"/>
              </a:spcBef>
              <a:spcAft>
                <a:spcPts val="400"/>
              </a:spcAft>
              <a:buSzPct val="50000"/>
              <a:buFont typeface="Wingdings" pitchFamily="2" charset="2"/>
              <a:buChar char="Ø"/>
            </a:pPr>
            <a:endParaRPr lang="en-US" sz="1600" b="1" i="1" dirty="0">
              <a:solidFill>
                <a:schemeClr val="accent1"/>
              </a:solidFill>
            </a:endParaRPr>
          </a:p>
          <a:p>
            <a:pPr>
              <a:lnSpc>
                <a:spcPct val="80000"/>
              </a:lnSpc>
              <a:spcBef>
                <a:spcPts val="400"/>
              </a:spcBef>
              <a:spcAft>
                <a:spcPts val="400"/>
              </a:spcAft>
              <a:buSzPct val="150000"/>
              <a:buFontTx/>
              <a:buChar char="•"/>
            </a:pPr>
            <a:r>
              <a:rPr lang="en-US" sz="2000" b="1" dirty="0" err="1" smtClean="0">
                <a:solidFill>
                  <a:srgbClr val="FFC000"/>
                </a:solidFill>
              </a:rPr>
              <a:t>LandsatLook</a:t>
            </a:r>
            <a:endParaRPr lang="en-US" sz="2000" b="1" dirty="0">
              <a:solidFill>
                <a:srgbClr val="FFC000"/>
              </a:solidFill>
            </a:endParaRPr>
          </a:p>
          <a:p>
            <a:pPr marL="742950" lvl="1" indent="-285750">
              <a:lnSpc>
                <a:spcPct val="80000"/>
              </a:lnSpc>
              <a:spcBef>
                <a:spcPts val="400"/>
              </a:spcBef>
              <a:spcAft>
                <a:spcPts val="400"/>
              </a:spcAft>
              <a:buSzPct val="50000"/>
              <a:buFont typeface="Wingdings" pitchFamily="2" charset="2"/>
              <a:buChar char="Ø"/>
            </a:pPr>
            <a:r>
              <a:rPr lang="en-US" sz="1600" b="1" i="1" dirty="0">
                <a:solidFill>
                  <a:schemeClr val="accent1"/>
                </a:solidFill>
                <a:hlinkClick r:id="rId4"/>
              </a:rPr>
              <a:t>http://landsatlook.usgs.gov</a:t>
            </a:r>
            <a:r>
              <a:rPr lang="en-US" sz="1600" b="1" i="1" dirty="0" smtClean="0">
                <a:solidFill>
                  <a:schemeClr val="accent1"/>
                </a:solidFill>
                <a:hlinkClick r:id="rId4"/>
              </a:rPr>
              <a:t>/</a:t>
            </a:r>
            <a:endParaRPr lang="en-US" sz="1600" b="1" i="1" dirty="0" smtClean="0">
              <a:solidFill>
                <a:schemeClr val="accent1"/>
              </a:solidFill>
            </a:endParaRPr>
          </a:p>
          <a:p>
            <a:pPr marL="742950" lvl="1" indent="-285750">
              <a:lnSpc>
                <a:spcPct val="80000"/>
              </a:lnSpc>
              <a:spcBef>
                <a:spcPts val="400"/>
              </a:spcBef>
              <a:spcAft>
                <a:spcPts val="400"/>
              </a:spcAft>
              <a:buSzPct val="50000"/>
              <a:buFont typeface="Wingdings" pitchFamily="2" charset="2"/>
              <a:buChar char="Ø"/>
            </a:pPr>
            <a:endParaRPr lang="en-US" sz="1600" b="1" i="1" dirty="0">
              <a:solidFill>
                <a:schemeClr val="accent1"/>
              </a:solidFill>
            </a:endParaRPr>
          </a:p>
          <a:p>
            <a:pPr>
              <a:lnSpc>
                <a:spcPct val="80000"/>
              </a:lnSpc>
              <a:spcBef>
                <a:spcPts val="400"/>
              </a:spcBef>
              <a:spcAft>
                <a:spcPts val="400"/>
              </a:spcAft>
              <a:buSzPct val="150000"/>
              <a:buFontTx/>
              <a:buChar char="•"/>
            </a:pPr>
            <a:r>
              <a:rPr lang="en-US" sz="2000" b="1" dirty="0">
                <a:solidFill>
                  <a:srgbClr val="FFC000"/>
                </a:solidFill>
              </a:rPr>
              <a:t> NASA ECHO</a:t>
            </a:r>
          </a:p>
          <a:p>
            <a:pPr marL="742950" lvl="1" indent="-285750">
              <a:lnSpc>
                <a:spcPct val="80000"/>
              </a:lnSpc>
              <a:spcBef>
                <a:spcPts val="400"/>
              </a:spcBef>
              <a:spcAft>
                <a:spcPts val="400"/>
              </a:spcAft>
              <a:buSzPct val="50000"/>
              <a:buFont typeface="Wingdings" pitchFamily="2" charset="2"/>
              <a:buChar char="Ø"/>
            </a:pPr>
            <a:r>
              <a:rPr lang="en-US" sz="1600" b="1" i="1" dirty="0">
                <a:solidFill>
                  <a:schemeClr val="accent1"/>
                </a:solidFill>
                <a:hlinkClick r:id="rId5"/>
              </a:rPr>
              <a:t>https://wist.echo.nasa.gov/api</a:t>
            </a:r>
            <a:r>
              <a:rPr lang="en-US" sz="1600" b="1" i="1" dirty="0" smtClean="0">
                <a:solidFill>
                  <a:schemeClr val="accent1"/>
                </a:solidFill>
                <a:hlinkClick r:id="rId5"/>
              </a:rPr>
              <a:t>/</a:t>
            </a:r>
            <a:endParaRPr lang="en-US" sz="1600" b="1" i="1" dirty="0" smtClean="0">
              <a:solidFill>
                <a:schemeClr val="accent1"/>
              </a:solidFill>
            </a:endParaRPr>
          </a:p>
          <a:p>
            <a:pPr marL="742950" lvl="1" indent="-285750">
              <a:lnSpc>
                <a:spcPct val="80000"/>
              </a:lnSpc>
              <a:spcBef>
                <a:spcPts val="400"/>
              </a:spcBef>
              <a:spcAft>
                <a:spcPts val="400"/>
              </a:spcAft>
              <a:buSzPct val="50000"/>
              <a:buFont typeface="Wingdings" pitchFamily="2" charset="2"/>
              <a:buChar char="Ø"/>
            </a:pPr>
            <a:endParaRPr lang="en-US" sz="1600" b="1" i="1" dirty="0">
              <a:solidFill>
                <a:schemeClr val="accent1"/>
              </a:solidFill>
            </a:endParaRPr>
          </a:p>
          <a:p>
            <a:pPr>
              <a:lnSpc>
                <a:spcPct val="80000"/>
              </a:lnSpc>
              <a:spcBef>
                <a:spcPts val="400"/>
              </a:spcBef>
              <a:spcAft>
                <a:spcPts val="400"/>
              </a:spcAft>
              <a:buSzPct val="150000"/>
              <a:buFontTx/>
              <a:buChar char="•"/>
            </a:pPr>
            <a:r>
              <a:rPr lang="en-US" sz="2000" b="1" dirty="0" smtClean="0">
                <a:solidFill>
                  <a:srgbClr val="FFC000"/>
                </a:solidFill>
              </a:rPr>
              <a:t>Hazards </a:t>
            </a:r>
            <a:r>
              <a:rPr lang="en-US" sz="2000" b="1" dirty="0">
                <a:solidFill>
                  <a:srgbClr val="FFC000"/>
                </a:solidFill>
              </a:rPr>
              <a:t>Data Dist. System</a:t>
            </a:r>
          </a:p>
          <a:p>
            <a:pPr marL="742950" lvl="1" indent="-285750">
              <a:lnSpc>
                <a:spcPct val="80000"/>
              </a:lnSpc>
              <a:spcBef>
                <a:spcPts val="400"/>
              </a:spcBef>
              <a:spcAft>
                <a:spcPts val="400"/>
              </a:spcAft>
              <a:buSzPct val="50000"/>
              <a:buFont typeface="Wingdings" pitchFamily="2" charset="2"/>
              <a:buChar char="Ø"/>
            </a:pPr>
            <a:r>
              <a:rPr lang="en-US" sz="1600" b="1" i="1" dirty="0">
                <a:solidFill>
                  <a:schemeClr val="accent1"/>
                </a:solidFill>
                <a:hlinkClick r:id="rId6"/>
              </a:rPr>
              <a:t>http://hdds.usgs.gov/</a:t>
            </a:r>
            <a:r>
              <a:rPr lang="en-US" sz="1600" b="1" i="1" dirty="0" smtClean="0">
                <a:solidFill>
                  <a:schemeClr val="accent1"/>
                </a:solidFill>
                <a:hlinkClick r:id="rId6"/>
              </a:rPr>
              <a:t>hdds</a:t>
            </a:r>
            <a:endParaRPr lang="en-US" sz="1600" b="1" i="1" dirty="0" smtClean="0">
              <a:solidFill>
                <a:schemeClr val="accent1"/>
              </a:solidFill>
            </a:endParaRPr>
          </a:p>
          <a:p>
            <a:pPr marL="742950" lvl="1" indent="-285750">
              <a:lnSpc>
                <a:spcPct val="80000"/>
              </a:lnSpc>
              <a:spcBef>
                <a:spcPts val="400"/>
              </a:spcBef>
              <a:spcAft>
                <a:spcPts val="400"/>
              </a:spcAft>
              <a:buSzPct val="50000"/>
              <a:buFont typeface="Wingdings" pitchFamily="2" charset="2"/>
              <a:buChar char="Ø"/>
            </a:pPr>
            <a:endParaRPr lang="en-US" sz="1600" b="1" i="1" dirty="0">
              <a:solidFill>
                <a:schemeClr val="accent1"/>
              </a:solidFill>
              <a:latin typeface="Univers Condensed" pitchFamily="34" charset="0"/>
            </a:endParaRPr>
          </a:p>
        </p:txBody>
      </p:sp>
      <p:pic>
        <p:nvPicPr>
          <p:cNvPr id="7"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91106" y="924740"/>
            <a:ext cx="2943750" cy="19711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258278" y="2309138"/>
            <a:ext cx="2828355" cy="20446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964611" y="3949576"/>
            <a:ext cx="3049654" cy="19810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bwMode="auto">
          <a:xfrm flipV="1">
            <a:off x="2468881" y="3022041"/>
            <a:ext cx="1345474" cy="252215"/>
          </a:xfrm>
          <a:prstGeom prst="straightConnector1">
            <a:avLst/>
          </a:prstGeom>
          <a:solidFill>
            <a:schemeClr val="accent1"/>
          </a:solidFill>
          <a:ln w="76200" cap="flat" cmpd="sng" algn="ctr">
            <a:solidFill>
              <a:srgbClr val="FFFF00"/>
            </a:solidFill>
            <a:prstDash val="solid"/>
            <a:round/>
            <a:headEnd type="arrow" w="med" len="med"/>
            <a:tailEnd type="none" w="med" len="med"/>
          </a:ln>
          <a:effectLst/>
        </p:spPr>
      </p:cxnSp>
    </p:spTree>
    <p:extLst>
      <p:ext uri="{BB962C8B-B14F-4D97-AF65-F5344CB8AC3E}">
        <p14:creationId xmlns:p14="http://schemas.microsoft.com/office/powerpoint/2010/main" val="2355518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0413"/>
            <a:ext cx="9064625"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
          <p:cNvSpPr txBox="1">
            <a:spLocks noChangeArrowheads="1"/>
          </p:cNvSpPr>
          <p:nvPr/>
        </p:nvSpPr>
        <p:spPr bwMode="auto">
          <a:xfrm>
            <a:off x="1141413" y="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C539"/>
              </a:buClr>
              <a:buSzPct val="125000"/>
              <a:buFont typeface="Wingdings" panose="05000000000000000000" pitchFamily="2" charset="2"/>
              <a:buChar char="§"/>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lr>
                <a:srgbClr val="FCC539"/>
              </a:buClr>
              <a:buSzPct val="125000"/>
              <a:buFont typeface="Wingdings" panose="05000000000000000000" pitchFamily="2" charset="2"/>
              <a:buChar char="§"/>
              <a:defRPr sz="24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lr>
                <a:srgbClr val="FCC539"/>
              </a:buClr>
              <a:buSzPct val="125000"/>
              <a:buFont typeface="Wingdings" panose="05000000000000000000" pitchFamily="2" charset="2"/>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3200">
                <a:solidFill>
                  <a:srgbClr val="FCC539"/>
                </a:solidFill>
                <a:latin typeface="Calibri" panose="020F0502020204030204" pitchFamily="34" charset="0"/>
              </a:rPr>
              <a:t>Landsat Imagery from Earth Explorer</a:t>
            </a:r>
          </a:p>
        </p:txBody>
      </p:sp>
    </p:spTree>
    <p:extLst>
      <p:ext uri="{BB962C8B-B14F-4D97-AF65-F5344CB8AC3E}">
        <p14:creationId xmlns:p14="http://schemas.microsoft.com/office/powerpoint/2010/main" val="273551269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4225"/>
            <a:ext cx="6557963"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6686550" y="2271713"/>
            <a:ext cx="21891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C539"/>
              </a:buClr>
              <a:buSzPct val="125000"/>
              <a:buFont typeface="Wingdings" panose="05000000000000000000" pitchFamily="2" charset="2"/>
              <a:buChar char="§"/>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lr>
                <a:srgbClr val="FCC539"/>
              </a:buClr>
              <a:buSzPct val="125000"/>
              <a:buFont typeface="Wingdings" panose="05000000000000000000" pitchFamily="2" charset="2"/>
              <a:buChar char="§"/>
              <a:defRPr sz="24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lr>
                <a:srgbClr val="FCC539"/>
              </a:buClr>
              <a:buSzPct val="125000"/>
              <a:buFont typeface="Wingdings" panose="05000000000000000000" pitchFamily="2" charset="2"/>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4000">
                <a:solidFill>
                  <a:srgbClr val="FCC539"/>
                </a:solidFill>
                <a:latin typeface="Calibri" panose="020F0502020204030204" pitchFamily="34" charset="0"/>
              </a:rPr>
              <a:t>Landsat on GloVis</a:t>
            </a:r>
          </a:p>
        </p:txBody>
      </p:sp>
    </p:spTree>
    <p:extLst>
      <p:ext uri="{BB962C8B-B14F-4D97-AF65-F5344CB8AC3E}">
        <p14:creationId xmlns:p14="http://schemas.microsoft.com/office/powerpoint/2010/main" val="1242438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3575"/>
            <a:ext cx="9144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68338"/>
            <a:ext cx="91440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471613"/>
            <a:ext cx="9144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4"/>
          <p:cNvSpPr txBox="1">
            <a:spLocks noChangeArrowheads="1"/>
          </p:cNvSpPr>
          <p:nvPr/>
        </p:nvSpPr>
        <p:spPr bwMode="auto">
          <a:xfrm>
            <a:off x="-209550" y="0"/>
            <a:ext cx="9713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C539"/>
              </a:buClr>
              <a:buSzPct val="125000"/>
              <a:buFont typeface="Wingdings" panose="05000000000000000000" pitchFamily="2" charset="2"/>
              <a:buChar char="§"/>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lr>
                <a:srgbClr val="FCC539"/>
              </a:buClr>
              <a:buSzPct val="125000"/>
              <a:buFont typeface="Wingdings" panose="05000000000000000000" pitchFamily="2" charset="2"/>
              <a:buChar char="§"/>
              <a:defRPr sz="24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lr>
                <a:srgbClr val="FCC539"/>
              </a:buClr>
              <a:buSzPct val="125000"/>
              <a:buFont typeface="Wingdings" panose="05000000000000000000" pitchFamily="2" charset="2"/>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CC539"/>
              </a:buClr>
              <a:buSzPct val="125000"/>
              <a:buFont typeface="Wingdings" panose="05000000000000000000" pitchFamily="2" charset="2"/>
              <a:buChar char="§"/>
              <a:defRPr>
                <a:solidFill>
                  <a:schemeClr val="bg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3600" b="0"/>
              <a:t>“But I just want a good browse image…..”</a:t>
            </a:r>
          </a:p>
        </p:txBody>
      </p:sp>
    </p:spTree>
    <p:extLst>
      <p:ext uri="{BB962C8B-B14F-4D97-AF65-F5344CB8AC3E}">
        <p14:creationId xmlns:p14="http://schemas.microsoft.com/office/powerpoint/2010/main" val="18590570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37" y="585787"/>
            <a:ext cx="8924925" cy="5686425"/>
          </a:xfrm>
          <a:prstGeom prst="rect">
            <a:avLst/>
          </a:prstGeom>
        </p:spPr>
      </p:pic>
    </p:spTree>
    <p:extLst>
      <p:ext uri="{BB962C8B-B14F-4D97-AF65-F5344CB8AC3E}">
        <p14:creationId xmlns:p14="http://schemas.microsoft.com/office/powerpoint/2010/main" val="57568009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1826879" y="5847232"/>
            <a:ext cx="6905366" cy="707886"/>
          </a:xfrm>
          <a:prstGeom prst="rect">
            <a:avLst/>
          </a:prstGeom>
          <a:solidFill>
            <a:schemeClr val="bg1"/>
          </a:solidFill>
          <a:ln w="9525">
            <a:solidFill>
              <a:schemeClr val="tx1"/>
            </a:solidFill>
            <a:miter lim="800000"/>
            <a:headEnd/>
            <a:tailEnd/>
          </a:ln>
        </p:spPr>
        <p:txBody>
          <a:bodyPr wrap="square">
            <a:spAutoFit/>
          </a:bodyPr>
          <a:lstStyle/>
          <a:p>
            <a:r>
              <a:rPr lang="en-US" dirty="0">
                <a:hlinkClick r:id="rId2"/>
              </a:rPr>
              <a:t>http://landsatlook.usgs.gov</a:t>
            </a:r>
            <a:endParaRPr lang="en-US" dirty="0"/>
          </a:p>
        </p:txBody>
      </p:sp>
      <p:sp>
        <p:nvSpPr>
          <p:cNvPr id="9" name="Title 1"/>
          <p:cNvSpPr txBox="1">
            <a:spLocks/>
          </p:cNvSpPr>
          <p:nvPr/>
        </p:nvSpPr>
        <p:spPr>
          <a:xfrm>
            <a:off x="2781300" y="274638"/>
            <a:ext cx="6286500" cy="509587"/>
          </a:xfrm>
          <a:prstGeom prst="rect">
            <a:avLst/>
          </a:prstGeom>
        </p:spPr>
        <p:txBody>
          <a:bodyPr/>
          <a:lstStyle>
            <a:lvl1pPr algn="ctr" rtl="0" eaLnBrk="0" fontAlgn="base" hangingPunct="0">
              <a:spcBef>
                <a:spcPct val="0"/>
              </a:spcBef>
              <a:spcAft>
                <a:spcPct val="0"/>
              </a:spcAft>
              <a:defRPr sz="3200">
                <a:solidFill>
                  <a:schemeClr val="tx2"/>
                </a:solidFill>
                <a:latin typeface="Calibri" pitchFamily="34" charset="0"/>
                <a:ea typeface="+mj-ea"/>
                <a:cs typeface="+mj-cs"/>
              </a:defRPr>
            </a:lvl1pPr>
            <a:lvl2pPr algn="ctr" rtl="0" eaLnBrk="0" fontAlgn="base" hangingPunct="0">
              <a:spcBef>
                <a:spcPct val="0"/>
              </a:spcBef>
              <a:spcAft>
                <a:spcPct val="0"/>
              </a:spcAft>
              <a:defRPr sz="3200">
                <a:solidFill>
                  <a:schemeClr val="tx2"/>
                </a:solidFill>
                <a:latin typeface="Calibri" pitchFamily="34" charset="0"/>
              </a:defRPr>
            </a:lvl2pPr>
            <a:lvl3pPr algn="ctr" rtl="0" eaLnBrk="0" fontAlgn="base" hangingPunct="0">
              <a:spcBef>
                <a:spcPct val="0"/>
              </a:spcBef>
              <a:spcAft>
                <a:spcPct val="0"/>
              </a:spcAft>
              <a:defRPr sz="3200">
                <a:solidFill>
                  <a:schemeClr val="tx2"/>
                </a:solidFill>
                <a:latin typeface="Calibri" pitchFamily="34" charset="0"/>
              </a:defRPr>
            </a:lvl3pPr>
            <a:lvl4pPr algn="ctr" rtl="0" eaLnBrk="0" fontAlgn="base" hangingPunct="0">
              <a:spcBef>
                <a:spcPct val="0"/>
              </a:spcBef>
              <a:spcAft>
                <a:spcPct val="0"/>
              </a:spcAft>
              <a:defRPr sz="3200">
                <a:solidFill>
                  <a:schemeClr val="tx2"/>
                </a:solidFill>
                <a:latin typeface="Calibri" pitchFamily="34" charset="0"/>
              </a:defRPr>
            </a:lvl4pPr>
            <a:lvl5pPr algn="ctr"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defTabSz="914400">
              <a:defRPr/>
            </a:pPr>
            <a:r>
              <a:rPr lang="en-US" b="1" kern="0" dirty="0" smtClean="0">
                <a:solidFill>
                  <a:schemeClr val="bg1"/>
                </a:solidFill>
              </a:rPr>
              <a:t>The </a:t>
            </a:r>
            <a:r>
              <a:rPr lang="en-US" b="1" kern="0" dirty="0" err="1" smtClean="0">
                <a:solidFill>
                  <a:schemeClr val="bg1"/>
                </a:solidFill>
              </a:rPr>
              <a:t>LandsatLook</a:t>
            </a:r>
            <a:r>
              <a:rPr lang="en-US" b="1" kern="0" dirty="0" smtClean="0">
                <a:solidFill>
                  <a:schemeClr val="bg1"/>
                </a:solidFill>
              </a:rPr>
              <a:t> Viewer</a:t>
            </a:r>
          </a:p>
        </p:txBody>
      </p:sp>
      <p:pic>
        <p:nvPicPr>
          <p:cNvPr id="2" name="Picture 1"/>
          <p:cNvPicPr>
            <a:picLocks noChangeAspect="1"/>
          </p:cNvPicPr>
          <p:nvPr/>
        </p:nvPicPr>
        <p:blipFill>
          <a:blip r:embed="rId3"/>
          <a:stretch>
            <a:fillRect/>
          </a:stretch>
        </p:blipFill>
        <p:spPr>
          <a:xfrm>
            <a:off x="227728" y="1019175"/>
            <a:ext cx="8504517" cy="4706087"/>
          </a:xfrm>
          <a:prstGeom prst="rect">
            <a:avLst/>
          </a:prstGeom>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20055</TotalTime>
  <Pages>4</Pages>
  <Words>303</Words>
  <Application>Microsoft Office PowerPoint</Application>
  <PresentationFormat>On-screen Show (4:3)</PresentationFormat>
  <Paragraphs>67</Paragraphs>
  <Slides>16</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16</vt:i4>
      </vt:variant>
      <vt:variant>
        <vt:lpstr>Custom Shows</vt:lpstr>
      </vt:variant>
      <vt:variant>
        <vt:i4>1</vt:i4>
      </vt:variant>
    </vt:vector>
  </HeadingPairs>
  <TitlesOfParts>
    <vt:vector size="24" baseType="lpstr">
      <vt:lpstr>ＭＳ Ｐゴシック</vt:lpstr>
      <vt:lpstr>Arial</vt:lpstr>
      <vt:lpstr>Calibri</vt:lpstr>
      <vt:lpstr>Times New Roman</vt:lpstr>
      <vt:lpstr>Univers Condensed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Custom Show 1</vt:lpstr>
    </vt:vector>
  </TitlesOfParts>
  <Company>USGS</Company>
  <LinksUpToDate>false</LinksUpToDate>
  <SharedDoc>false</SharedDoc>
  <HyperlinkBase>http://www.usgs.gov/visual-id/specs/slides/slide.html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Wood, Eric C.</cp:lastModifiedBy>
  <cp:revision>408</cp:revision>
  <cp:lastPrinted>2012-12-17T21:28:28Z</cp:lastPrinted>
  <dcterms:created xsi:type="dcterms:W3CDTF">2011-02-08T14:39:04Z</dcterms:created>
  <dcterms:modified xsi:type="dcterms:W3CDTF">2016-06-24T11:35:20Z</dcterms:modified>
</cp:coreProperties>
</file>