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handoutMasterIdLst>
    <p:handoutMasterId r:id="rId24"/>
  </p:handoutMasterIdLst>
  <p:sldIdLst>
    <p:sldId id="358" r:id="rId2"/>
    <p:sldId id="314" r:id="rId3"/>
    <p:sldId id="445" r:id="rId4"/>
    <p:sldId id="444" r:id="rId5"/>
    <p:sldId id="453" r:id="rId6"/>
    <p:sldId id="454" r:id="rId7"/>
    <p:sldId id="455" r:id="rId8"/>
    <p:sldId id="482" r:id="rId9"/>
    <p:sldId id="475" r:id="rId10"/>
    <p:sldId id="458" r:id="rId11"/>
    <p:sldId id="480" r:id="rId12"/>
    <p:sldId id="481" r:id="rId13"/>
    <p:sldId id="471" r:id="rId14"/>
    <p:sldId id="403" r:id="rId15"/>
    <p:sldId id="487" r:id="rId16"/>
    <p:sldId id="462" r:id="rId17"/>
    <p:sldId id="485" r:id="rId18"/>
    <p:sldId id="486" r:id="rId19"/>
    <p:sldId id="484" r:id="rId20"/>
    <p:sldId id="463" r:id="rId21"/>
    <p:sldId id="464" r:id="rId22"/>
  </p:sldIdLst>
  <p:sldSz cx="9144000" cy="6858000" type="screen4x3"/>
  <p:notesSz cx="7010400" cy="9296400"/>
  <p:custShowLst>
    <p:custShow name="Custom Show 1" id="0">
      <p:sldLst/>
    </p:custShow>
  </p:custShow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0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5D153"/>
    <a:srgbClr val="FFE33D"/>
    <a:srgbClr val="EDC074"/>
    <a:srgbClr val="180F9B"/>
    <a:srgbClr val="007B71"/>
    <a:srgbClr val="FFFF99"/>
    <a:srgbClr val="006F41"/>
    <a:srgbClr val="66A48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69800" autoAdjust="0"/>
  </p:normalViewPr>
  <p:slideViewPr>
    <p:cSldViewPr snapToGrid="0" snapToObjects="1">
      <p:cViewPr varScale="1">
        <p:scale>
          <a:sx n="73" d="100"/>
          <a:sy n="73" d="100"/>
        </p:scale>
        <p:origin x="-1074" y="-96"/>
      </p:cViewPr>
      <p:guideLst>
        <p:guide orient="horz"/>
        <p:guide/>
      </p:guideLst>
    </p:cSldViewPr>
  </p:slid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629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546" y="4416510"/>
            <a:ext cx="5143309" cy="4183220"/>
          </a:xfrm>
          <a:prstGeom prst="rect">
            <a:avLst/>
          </a:prstGeom>
          <a:noFill/>
          <a:ln w="12700">
            <a:noFill/>
            <a:miter lim="800000"/>
            <a:headEnd/>
            <a:tailEnd/>
          </a:ln>
          <a:effectLst/>
        </p:spPr>
        <p:txBody>
          <a:bodyPr vert="horz" wrap="square" lIns="92425" tIns="45402" rIns="92425" bIns="4540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9" name="Rectangle 3"/>
          <p:cNvSpPr>
            <a:spLocks noGrp="1" noRot="1" noChangeAspect="1" noChangeArrowheads="1" noTextEdit="1"/>
          </p:cNvSpPr>
          <p:nvPr>
            <p:ph type="sldImg" idx="2"/>
          </p:nvPr>
        </p:nvSpPr>
        <p:spPr bwMode="auto">
          <a:xfrm>
            <a:off x="1181100" y="696913"/>
            <a:ext cx="4649788" cy="34861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89073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3346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products are created by the Multi-Resolution Land Characteristics (MRLC) Consortium, a partnership of Federal agencies led by the U.S. Geological Survey. All NLCD data products are available for download at no charge to the public from the MRLC Web site: </a:t>
            </a:r>
            <a:r>
              <a:rPr lang="en-US" i="1" dirty="0"/>
              <a:t>http://</a:t>
            </a:r>
            <a:r>
              <a:rPr lang="en-US" i="1" dirty="0" err="1"/>
              <a:t>www.mrlc.gov</a:t>
            </a:r>
            <a:r>
              <a:rPr lang="en-US" i="1" dirty="0"/>
              <a:t>.</a:t>
            </a:r>
          </a:p>
          <a:p>
            <a:endParaRPr lang="en-US" dirty="0"/>
          </a:p>
          <a:p>
            <a:r>
              <a:rPr lang="en-US" b="1" dirty="0"/>
              <a:t>Land Cover Applications</a:t>
            </a:r>
            <a:endParaRPr lang="en-US" dirty="0"/>
          </a:p>
          <a:p>
            <a:r>
              <a:rPr lang="en-US" dirty="0"/>
              <a:t>NLCD supports thousands of applications in the private, public, and academic sectors, and offers the only national database portraying land cover change spatially as a comprehensive “wall-to-wall” 30-meter cell database. The broad spectrum of programmatic and user support for NLCD stems from this complete national spatial coverage. NLCD is used for a vast array of topical applications such as the assessment of ecosystem status and health, understanding spatial patterns of biodiversity, understanding climate change, and developing land management policy. It is a critical data layer in national assessments of biological carbon sequestration, water-quality monitoring, wildfire monitoring and modeling, and biodiversity conservation efforts.</a:t>
            </a:r>
          </a:p>
          <a:p>
            <a:endParaRPr lang="en-US" dirty="0"/>
          </a:p>
          <a:p>
            <a:r>
              <a:rPr lang="en-US" b="1" dirty="0"/>
              <a:t>Future Directions</a:t>
            </a:r>
            <a:endParaRPr lang="en-US" dirty="0"/>
          </a:p>
          <a:p>
            <a:r>
              <a:rPr lang="en-US" dirty="0"/>
              <a:t>NLCD strives to be the future primary land change monitoring “wall-to-wall” database for the United States, capable of delivering critical data for understanding the locations, magnitudes, and effects of land cover change. </a:t>
            </a:r>
          </a:p>
          <a:p>
            <a:endParaRPr lang="en-US" dirty="0"/>
          </a:p>
          <a:p>
            <a:r>
              <a:rPr lang="en-US" b="1" dirty="0"/>
              <a:t>Global 30 meter Land Cover</a:t>
            </a:r>
          </a:p>
          <a:p>
            <a:r>
              <a:rPr lang="en-US" dirty="0"/>
              <a:t>The aim of the project is to develop the first-ever comprehensive and up-to-date LCLCC database of the world at 30-m spatial resolution using Landsat satellite data. Specific research objectives of the project are to (1) produce global land cover estimates of percent tree (see image above), percent bare ground, percent other vegetation, and percent water presence for 2000 and 2010 at nominal 30-m resolution; (2) develop an initial global land cover (type) baseline for the 2010 period; (3) implement an ongoing monitoring system that provides periodic (annually, biennially, and </a:t>
            </a:r>
            <a:r>
              <a:rPr lang="en-US" dirty="0" err="1"/>
              <a:t>quinquennially</a:t>
            </a:r>
            <a:r>
              <a:rPr lang="en-US" dirty="0"/>
              <a:t>) land cover updates and change products; (4) improve the availability and accessibility of 30-m class satellite data (whenever possible); and (5) establish the capability and capacity to develop historical land change time series (1970s to present). </a:t>
            </a:r>
          </a:p>
        </p:txBody>
      </p:sp>
    </p:spTree>
    <p:extLst>
      <p:ext uri="{BB962C8B-B14F-4D97-AF65-F5344CB8AC3E}">
        <p14:creationId xmlns:p14="http://schemas.microsoft.com/office/powerpoint/2010/main" val="229358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A </a:t>
            </a:r>
            <a:r>
              <a:rPr lang="en-US" sz="1200" u="sng" kern="1200" dirty="0" smtClean="0">
                <a:solidFill>
                  <a:schemeClr val="tx1"/>
                </a:solidFill>
                <a:effectLst/>
                <a:latin typeface="Times New Roman" charset="0"/>
                <a:ea typeface="ＭＳ Ｐゴシック" charset="-128"/>
                <a:cs typeface="ＭＳ Ｐゴシック" charset="-128"/>
              </a:rPr>
              <a:t>new study</a:t>
            </a:r>
            <a:r>
              <a:rPr lang="en-US" sz="1200" kern="1200" dirty="0" smtClean="0">
                <a:solidFill>
                  <a:schemeClr val="tx1"/>
                </a:solidFill>
                <a:effectLst/>
                <a:latin typeface="Times New Roman" charset="0"/>
                <a:ea typeface="ＭＳ Ｐゴシック" charset="-128"/>
                <a:cs typeface="ＭＳ Ｐゴシック" charset="-128"/>
              </a:rPr>
              <a:t> based on Earth-observing satellite data comprehensively describes changes in the world's forests from the beginning of this century. Published in </a:t>
            </a:r>
            <a:r>
              <a:rPr lang="en-US" sz="1200" i="1" u="sng" kern="1200" dirty="0" smtClean="0">
                <a:solidFill>
                  <a:schemeClr val="tx1"/>
                </a:solidFill>
                <a:effectLst/>
                <a:latin typeface="Times New Roman" charset="0"/>
                <a:ea typeface="ＭＳ Ｐゴシック" charset="-128"/>
                <a:cs typeface="ＭＳ Ｐゴシック" charset="-128"/>
              </a:rPr>
              <a:t>Science</a:t>
            </a:r>
            <a:r>
              <a:rPr lang="en-US" sz="1200" kern="1200" dirty="0" smtClean="0">
                <a:solidFill>
                  <a:schemeClr val="tx1"/>
                </a:solidFill>
                <a:effectLst/>
                <a:latin typeface="Times New Roman" charset="0"/>
                <a:ea typeface="ＭＳ Ｐゴシック" charset="-128"/>
                <a:cs typeface="ＭＳ Ｐゴシック" charset="-128"/>
              </a:rPr>
              <a:t>, this unparalleled survey of global forests tracked forest loss and gain at the spatial granularity of an area covered by a baseball diamond (30-meter resolution).</a:t>
            </a:r>
          </a:p>
          <a:p>
            <a:endParaRPr lang="en-US" dirty="0" smtClean="0"/>
          </a:p>
          <a:p>
            <a:r>
              <a:rPr lang="en-US" sz="1200" kern="1200" smtClean="0">
                <a:solidFill>
                  <a:schemeClr val="tx1"/>
                </a:solidFill>
                <a:effectLst/>
                <a:latin typeface="Times New Roman" charset="0"/>
                <a:ea typeface="ＭＳ Ｐゴシック" charset="-128"/>
                <a:cs typeface="ＭＳ Ｐゴシック" charset="-128"/>
              </a:rPr>
              <a:t>A </a:t>
            </a:r>
            <a:r>
              <a:rPr lang="en-US" sz="1200" kern="1200" dirty="0" smtClean="0">
                <a:solidFill>
                  <a:schemeClr val="tx1"/>
                </a:solidFill>
                <a:effectLst/>
                <a:latin typeface="Times New Roman" charset="0"/>
                <a:ea typeface="ＭＳ Ｐゴシック" charset="-128"/>
                <a:cs typeface="ＭＳ Ｐゴシック" charset="-128"/>
              </a:rPr>
              <a:t>team of scientists analyzed data from the Landsat 7 satellite to map changes in forests from 2000 to 2012 around the world at local to global scales. The uniform data from more than 650,000 scenes taken by Landsat 7 ensured a consistent global perspective across time, national boundaries, and regional ecosystems.</a:t>
            </a:r>
            <a:r>
              <a:rPr lang="en-US" dirty="0" smtClean="0">
                <a:effectLst/>
              </a:rPr>
              <a:t> </a:t>
            </a:r>
            <a:endParaRPr lang="en-US" dirty="0"/>
          </a:p>
        </p:txBody>
      </p:sp>
    </p:spTree>
    <p:extLst>
      <p:ext uri="{BB962C8B-B14F-4D97-AF65-F5344CB8AC3E}">
        <p14:creationId xmlns:p14="http://schemas.microsoft.com/office/powerpoint/2010/main" val="2293586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253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has the 320 acres been used?</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marR="0" lvl="0" indent="0" algn="l" defTabSz="914349"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cs typeface="Times New Roman" pitchFamily="18" charset="0"/>
              </a:rPr>
              <a:t>In 1966, then Secretary of the Interior Stewart Udall, at the encouragement of William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ＭＳ Ｐゴシック" charset="-128"/>
                <a:cs typeface="Times New Roman" pitchFamily="18" charset="0"/>
              </a:rPr>
              <a:t>Pecora</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cs typeface="Times New Roman" pitchFamily="18" charset="0"/>
              </a:rPr>
              <a:t> the Director of the USGS at the time and a true visionary, announce Project EROS.  The beginning of Earth observation for the Nation.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FCC539"/>
              </a:buClr>
              <a:buSzPct val="125000"/>
              <a:buFontTx/>
              <a:buNone/>
              <a:tabLst/>
              <a:defRPr/>
            </a:pPr>
            <a:r>
              <a:rPr kumimoji="0" lang="en-US" sz="1200" b="0" i="0" u="none" strike="noStrike" kern="0" cap="none" spc="0" normalizeH="0" baseline="0" noProof="0" dirty="0" smtClean="0">
                <a:ln>
                  <a:noFill/>
                </a:ln>
                <a:solidFill>
                  <a:srgbClr val="FFC000"/>
                </a:solidFill>
                <a:effectLst/>
                <a:uLnTx/>
                <a:uFillTx/>
                <a:latin typeface="Arial" charset="0"/>
                <a:ea typeface="ＭＳ Ｐゴシック" charset="-128"/>
                <a:cs typeface="ＭＳ Ｐゴシック" pitchFamily="-107" charset="-128"/>
              </a:rPr>
              <a:t>1969 </a:t>
            </a:r>
            <a:r>
              <a:rPr kumimoji="0" lang="en-US" sz="1200" b="0" i="0" u="none" strike="noStrike" kern="0" cap="none" spc="0" normalizeH="0" baseline="0" noProof="0" dirty="0" smtClean="0">
                <a:ln>
                  <a:noFill/>
                </a:ln>
                <a:solidFill>
                  <a:srgbClr val="FFFFFF"/>
                </a:solidFill>
                <a:effectLst/>
                <a:uLnTx/>
                <a:uFillTx/>
                <a:latin typeface="Arial" charset="0"/>
                <a:ea typeface="ＭＳ Ｐゴシック" charset="-128"/>
                <a:cs typeface="ＭＳ Ｐゴシック" pitchFamily="-107" charset="-128"/>
              </a:rPr>
              <a:t>- NASA began building the first land observing satellite (Landsat). </a:t>
            </a:r>
          </a:p>
          <a:p>
            <a:pPr marL="342900" marR="0" lvl="0" indent="-342900" algn="l" defTabSz="914400" rtl="0" eaLnBrk="0" fontAlgn="base" latinLnBrk="0" hangingPunct="0">
              <a:lnSpc>
                <a:spcPct val="100000"/>
              </a:lnSpc>
              <a:spcBef>
                <a:spcPct val="20000"/>
              </a:spcBef>
              <a:spcAft>
                <a:spcPct val="0"/>
              </a:spcAft>
              <a:buClr>
                <a:srgbClr val="FCC539"/>
              </a:buClr>
              <a:buSzPct val="125000"/>
              <a:buFont typeface="Wingdings" pitchFamily="2" charset="2"/>
              <a:buChar char="§"/>
              <a:tabLst/>
              <a:defRPr/>
            </a:pPr>
            <a:endParaRPr kumimoji="0" lang="en-US" sz="800" b="0" i="0" u="none" strike="noStrike" kern="0" cap="none" spc="0" normalizeH="0" baseline="0" noProof="0" dirty="0" smtClean="0">
              <a:ln>
                <a:noFill/>
              </a:ln>
              <a:solidFill>
                <a:srgbClr val="FFFFFF"/>
              </a:solidFill>
              <a:effectLst/>
              <a:uLnTx/>
              <a:uFillTx/>
              <a:latin typeface="Arial" charset="0"/>
              <a:ea typeface="ＭＳ Ｐゴシック" charset="-128"/>
              <a:cs typeface="ＭＳ Ｐゴシック" pitchFamily="-107" charset="-128"/>
            </a:endParaRPr>
          </a:p>
          <a:p>
            <a:pPr marL="342900" marR="0" lvl="0" indent="-342900" algn="l" defTabSz="914400" rtl="0" eaLnBrk="0" fontAlgn="base" latinLnBrk="0" hangingPunct="0">
              <a:lnSpc>
                <a:spcPct val="100000"/>
              </a:lnSpc>
              <a:spcBef>
                <a:spcPct val="20000"/>
              </a:spcBef>
              <a:spcAft>
                <a:spcPct val="0"/>
              </a:spcAft>
              <a:buClr>
                <a:srgbClr val="FCC539"/>
              </a:buClr>
              <a:buSzPct val="125000"/>
              <a:buFontTx/>
              <a:buNone/>
              <a:tabLst/>
              <a:defRPr/>
            </a:pPr>
            <a:r>
              <a:rPr kumimoji="0" lang="en-US" sz="1200" b="0" i="0" u="none" strike="noStrike" kern="0" cap="none" spc="0" normalizeH="0" baseline="0" noProof="0" dirty="0" smtClean="0">
                <a:ln>
                  <a:noFill/>
                </a:ln>
                <a:solidFill>
                  <a:srgbClr val="FFFFFF"/>
                </a:solidFill>
                <a:effectLst/>
                <a:uLnTx/>
                <a:uFillTx/>
                <a:latin typeface="Arial" charset="0"/>
                <a:ea typeface="ＭＳ Ｐゴシック" charset="-128"/>
                <a:cs typeface="ＭＳ Ｐゴシック" pitchFamily="-107" charset="-128"/>
              </a:rPr>
              <a:t>	NASA and the Department of the Interior identified the need for a facility to be located in the middle of the continent</a:t>
            </a:r>
            <a:r>
              <a:rPr kumimoji="0" lang="en-US" sz="1200" b="0" i="0" u="none" strike="noStrike" kern="0" cap="none" spc="0" normalizeH="0" baseline="0" noProof="0" dirty="0" smtClean="0">
                <a:ln>
                  <a:noFill/>
                </a:ln>
                <a:solidFill>
                  <a:srgbClr val="FCC539"/>
                </a:solidFill>
                <a:effectLst/>
                <a:uLnTx/>
                <a:uFillTx/>
                <a:latin typeface="Arial" charset="0"/>
                <a:ea typeface="ＭＳ Ｐゴシック" charset="-128"/>
                <a:cs typeface="ＭＳ Ｐゴシック" pitchFamily="-107" charset="-128"/>
              </a:rPr>
              <a:t> </a:t>
            </a:r>
            <a:r>
              <a:rPr kumimoji="0" lang="en-US" sz="1200" b="0" i="0" u="none" strike="noStrike" kern="0" cap="none" spc="0" normalizeH="0" baseline="0" noProof="0" dirty="0" smtClean="0">
                <a:ln>
                  <a:noFill/>
                </a:ln>
                <a:solidFill>
                  <a:srgbClr val="FFFFFF"/>
                </a:solidFill>
                <a:effectLst/>
                <a:uLnTx/>
                <a:uFillTx/>
                <a:latin typeface="Arial" charset="0"/>
                <a:ea typeface="ＭＳ Ｐゴシック" charset="-128"/>
                <a:cs typeface="ＭＳ Ｐゴシック" pitchFamily="-107" charset="-128"/>
              </a:rPr>
              <a:t>to:</a:t>
            </a:r>
            <a:r>
              <a:rPr kumimoji="0" lang="en-US" sz="1200" b="0" i="0" u="none" strike="noStrike" kern="0" cap="none" spc="0" normalizeH="0" baseline="0" noProof="0" dirty="0" smtClean="0">
                <a:ln>
                  <a:noFill/>
                </a:ln>
                <a:solidFill>
                  <a:srgbClr val="FCC539"/>
                </a:solidFill>
                <a:effectLst/>
                <a:uLnTx/>
                <a:uFillTx/>
                <a:latin typeface="Arial" charset="0"/>
                <a:ea typeface="ＭＳ Ｐゴシック" charset="-128"/>
                <a:cs typeface="ＭＳ Ｐゴシック" pitchFamily="-107" charset="-128"/>
              </a:rPr>
              <a:t> </a:t>
            </a:r>
            <a:r>
              <a:rPr kumimoji="0" lang="en-US" sz="1200" b="0" i="0" u="none" strike="noStrike" kern="0" cap="none" spc="0" normalizeH="0" baseline="0" noProof="0" dirty="0" smtClean="0">
                <a:ln>
                  <a:noFill/>
                </a:ln>
                <a:solidFill>
                  <a:srgbClr val="FFC000"/>
                </a:solidFill>
                <a:effectLst/>
                <a:uLnTx/>
                <a:uFillTx/>
                <a:latin typeface="Arial" charset="0"/>
                <a:ea typeface="ＭＳ Ｐゴシック" charset="-128"/>
                <a:cs typeface="ＭＳ Ｐゴシック" pitchFamily="-107" charset="-128"/>
              </a:rPr>
              <a:t>collect, archive, analyze, and distribute satellite data.</a:t>
            </a:r>
            <a:endParaRPr kumimoji="0" lang="en-US" sz="800" b="0" i="0" u="none" strike="noStrike" kern="0" cap="none" spc="0" normalizeH="0" baseline="0" noProof="0" dirty="0" smtClean="0">
              <a:ln>
                <a:noFill/>
              </a:ln>
              <a:solidFill>
                <a:srgbClr val="FFC000"/>
              </a:solidFill>
              <a:effectLst/>
              <a:uLnTx/>
              <a:uFillTx/>
              <a:latin typeface="Arial" charset="0"/>
              <a:ea typeface="ＭＳ Ｐゴシック" charset="-128"/>
              <a:cs typeface="ＭＳ Ｐゴシック" pitchFamily="-107" charset="-128"/>
            </a:endParaRPr>
          </a:p>
          <a:p>
            <a:pPr marL="342900" marR="0" lvl="0" indent="-342900" algn="l" defTabSz="914400" rtl="0" eaLnBrk="0" fontAlgn="base" latinLnBrk="0" hangingPunct="0">
              <a:lnSpc>
                <a:spcPct val="100000"/>
              </a:lnSpc>
              <a:spcBef>
                <a:spcPct val="20000"/>
              </a:spcBef>
              <a:spcAft>
                <a:spcPct val="0"/>
              </a:spcAft>
              <a:buClr>
                <a:srgbClr val="FCC539"/>
              </a:buClr>
              <a:buSzPct val="125000"/>
              <a:buFontTx/>
              <a:buNone/>
              <a:tabLst/>
              <a:defRPr/>
            </a:pPr>
            <a:r>
              <a:rPr kumimoji="0" lang="en-US" sz="800" b="0" i="0" u="none" strike="noStrike" kern="0" cap="none" spc="0" normalizeH="0" baseline="0" noProof="0" dirty="0" smtClean="0">
                <a:ln>
                  <a:noFill/>
                </a:ln>
                <a:solidFill>
                  <a:srgbClr val="FCC539"/>
                </a:solidFill>
                <a:effectLst/>
                <a:uLnTx/>
                <a:uFillTx/>
                <a:latin typeface="Arial" charset="0"/>
                <a:ea typeface="ＭＳ Ｐゴシック" charset="-128"/>
                <a:cs typeface="ＭＳ Ｐゴシック" pitchFamily="-107" charset="-128"/>
              </a:rPr>
              <a:t> </a:t>
            </a:r>
          </a:p>
          <a:p>
            <a:pPr marL="342900" marR="0" lvl="0" indent="-342900" algn="l" defTabSz="914400" rtl="0" eaLnBrk="0" fontAlgn="base" latinLnBrk="0" hangingPunct="0">
              <a:lnSpc>
                <a:spcPct val="100000"/>
              </a:lnSpc>
              <a:spcBef>
                <a:spcPct val="20000"/>
              </a:spcBef>
              <a:spcAft>
                <a:spcPct val="0"/>
              </a:spcAft>
              <a:buClr>
                <a:srgbClr val="FCC539"/>
              </a:buClr>
              <a:buSzPct val="125000"/>
              <a:buFontTx/>
              <a:buNone/>
              <a:tabLst/>
              <a:defRPr/>
            </a:pPr>
            <a:endParaRPr kumimoji="0" lang="en-US" sz="800" b="0" i="0" u="none" strike="noStrike" kern="0" cap="none" spc="0" normalizeH="0" baseline="0" noProof="0" dirty="0" smtClean="0">
              <a:ln>
                <a:noFill/>
              </a:ln>
              <a:solidFill>
                <a:srgbClr val="FCC539"/>
              </a:solidFill>
              <a:effectLst/>
              <a:uLnTx/>
              <a:uFillTx/>
              <a:latin typeface="Arial" charset="0"/>
              <a:ea typeface="ＭＳ Ｐゴシック" charset="-128"/>
              <a:cs typeface="ＭＳ Ｐゴシック" pitchFamily="-107" charset="-128"/>
            </a:endParaRPr>
          </a:p>
          <a:p>
            <a:pPr marL="342900" marR="0" lvl="0" indent="-342900" algn="l" defTabSz="914400" rtl="0" eaLnBrk="0" fontAlgn="base" latinLnBrk="0" hangingPunct="0">
              <a:lnSpc>
                <a:spcPct val="100000"/>
              </a:lnSpc>
              <a:spcBef>
                <a:spcPct val="20000"/>
              </a:spcBef>
              <a:spcAft>
                <a:spcPct val="0"/>
              </a:spcAft>
              <a:buClr>
                <a:srgbClr val="FCC539"/>
              </a:buClr>
              <a:buSzPct val="125000"/>
              <a:buFontTx/>
              <a:buNone/>
              <a:tabLst/>
              <a:defRPr/>
            </a:pPr>
            <a:r>
              <a:rPr kumimoji="0" lang="en-US" sz="1200" b="0" i="0" u="none" strike="noStrike" kern="1200" cap="none" spc="0" normalizeH="0" baseline="0" noProof="0" dirty="0" smtClean="0">
                <a:ln>
                  <a:noFill/>
                </a:ln>
                <a:solidFill>
                  <a:srgbClr val="FFC000"/>
                </a:solidFill>
                <a:effectLst/>
                <a:uLnTx/>
                <a:uFillTx/>
                <a:latin typeface="Arial" charset="0"/>
                <a:ea typeface="ＭＳ Ｐゴシック" charset="-128"/>
              </a:rPr>
              <a:t>	1970</a:t>
            </a:r>
            <a:r>
              <a:rPr kumimoji="0" lang="en-US" sz="1200" b="0" i="0" u="none" strike="noStrike" kern="1200" cap="none" spc="0" normalizeH="0" baseline="0" noProof="0" dirty="0" smtClean="0">
                <a:ln>
                  <a:noFill/>
                </a:ln>
                <a:solidFill>
                  <a:srgbClr val="FFFFFF"/>
                </a:solidFill>
                <a:effectLst/>
                <a:uLnTx/>
                <a:uFillTx/>
                <a:latin typeface="Arial" charset="0"/>
                <a:ea typeface="ＭＳ Ｐゴシック" charset="-128"/>
              </a:rPr>
              <a:t> - South Dakota Senator Karl </a:t>
            </a:r>
            <a:r>
              <a:rPr kumimoji="0" lang="en-US" sz="1200" b="0" i="0" u="none" strike="noStrike" kern="1200" cap="none" spc="0" normalizeH="0" baseline="0" noProof="0" dirty="0" err="1" smtClean="0">
                <a:ln>
                  <a:noFill/>
                </a:ln>
                <a:solidFill>
                  <a:srgbClr val="FFFFFF"/>
                </a:solidFill>
                <a:effectLst/>
                <a:uLnTx/>
                <a:uFillTx/>
                <a:latin typeface="Arial" charset="0"/>
                <a:ea typeface="ＭＳ Ｐゴシック" charset="-128"/>
              </a:rPr>
              <a:t>Mundt</a:t>
            </a:r>
            <a:r>
              <a:rPr kumimoji="0" lang="en-US" sz="1200" b="0" i="0" u="none" strike="noStrike" kern="1200" cap="none" spc="0" normalizeH="0" baseline="0" noProof="0" dirty="0" smtClean="0">
                <a:ln>
                  <a:noFill/>
                </a:ln>
                <a:solidFill>
                  <a:srgbClr val="FFFFFF"/>
                </a:solidFill>
                <a:effectLst/>
                <a:uLnTx/>
                <a:uFillTx/>
                <a:latin typeface="Arial" charset="0"/>
                <a:ea typeface="ＭＳ Ｐゴシック" charset="-128"/>
              </a:rPr>
              <a:t> and Congressman Ben </a:t>
            </a:r>
            <a:r>
              <a:rPr kumimoji="0" lang="en-US" sz="1200" b="0" i="0" u="none" strike="noStrike" kern="1200" cap="none" spc="0" normalizeH="0" baseline="0" noProof="0" dirty="0" err="1" smtClean="0">
                <a:ln>
                  <a:noFill/>
                </a:ln>
                <a:solidFill>
                  <a:srgbClr val="FFFFFF"/>
                </a:solidFill>
                <a:effectLst/>
                <a:uLnTx/>
                <a:uFillTx/>
                <a:latin typeface="Arial" charset="0"/>
                <a:ea typeface="ＭＳ Ｐゴシック" charset="-128"/>
              </a:rPr>
              <a:t>Reifel</a:t>
            </a:r>
            <a:r>
              <a:rPr kumimoji="0" lang="en-US" sz="1200" b="0" i="0" u="none" strike="noStrike" kern="1200" cap="none" spc="0" normalizeH="0" baseline="0" noProof="0" dirty="0" smtClean="0">
                <a:ln>
                  <a:noFill/>
                </a:ln>
                <a:solidFill>
                  <a:srgbClr val="FFFFFF"/>
                </a:solidFill>
                <a:effectLst/>
                <a:uLnTx/>
                <a:uFillTx/>
                <a:latin typeface="Arial" charset="0"/>
                <a:ea typeface="ＭＳ Ｐゴシック" charset="-128"/>
              </a:rPr>
              <a:t> thought that putting EROS in Sioux Falls would bring many jobs to the state, and also would bring “space age” technology to South Dakota.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rPr>
              <a:t>Reiterate the breakdown of the workforce today: 143 government and 466 contractors.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rPr>
              <a:t>The contract workforce is spread across nine separate contracts, with the largest being a company called SGT, Inc. (Stinger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ＭＳ Ｐゴシック" charset="-128"/>
              </a:rPr>
              <a:t>Ghaffarian</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rPr>
              <a:t> Technologies) – ~364 employees.  The other contracts range from a science support contract (ARTS) to custodial services.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rPr>
              <a:t>Sample set of skills at EROS.</a:t>
            </a:r>
          </a:p>
          <a:p>
            <a:pPr marL="800100" marR="0" lvl="1" indent="-342900" algn="l" defTabSz="914400" rtl="0" eaLnBrk="0" fontAlgn="base" latinLnBrk="0" hangingPunct="0">
              <a:lnSpc>
                <a:spcPct val="100000"/>
              </a:lnSpc>
              <a:spcBef>
                <a:spcPct val="20000"/>
              </a:spcBef>
              <a:spcAft>
                <a:spcPct val="0"/>
              </a:spcAft>
              <a:buClr>
                <a:srgbClr val="000000"/>
              </a:buClr>
              <a:buSzPct val="125000"/>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ＭＳ Ｐゴシック" charset="-128"/>
                <a:cs typeface="+mn-cs"/>
              </a:rPr>
              <a:t>Remote Sensing science		Environmental modeling</a:t>
            </a:r>
          </a:p>
          <a:p>
            <a:pPr marL="800100" marR="0" lvl="1" indent="-342900" algn="l" defTabSz="914400" rtl="0" eaLnBrk="0" fontAlgn="base" latinLnBrk="0" hangingPunct="0">
              <a:lnSpc>
                <a:spcPct val="100000"/>
              </a:lnSpc>
              <a:spcBef>
                <a:spcPct val="20000"/>
              </a:spcBef>
              <a:spcAft>
                <a:spcPct val="0"/>
              </a:spcAft>
              <a:buClr>
                <a:srgbClr val="000000"/>
              </a:buClr>
              <a:buSzPct val="125000"/>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ＭＳ Ｐゴシック" charset="-128"/>
                <a:cs typeface="+mn-cs"/>
              </a:rPr>
              <a:t>Application development		Product/Information development	</a:t>
            </a:r>
          </a:p>
          <a:p>
            <a:pPr marL="800100" marR="0" lvl="1" indent="-342900" algn="l" defTabSz="914400" rtl="0" eaLnBrk="0" fontAlgn="base" latinLnBrk="0" hangingPunct="0">
              <a:lnSpc>
                <a:spcPct val="100000"/>
              </a:lnSpc>
              <a:spcBef>
                <a:spcPct val="20000"/>
              </a:spcBef>
              <a:spcAft>
                <a:spcPct val="0"/>
              </a:spcAft>
              <a:buClr>
                <a:srgbClr val="000000"/>
              </a:buClr>
              <a:buSzPct val="125000"/>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ＭＳ Ｐゴシック" charset="-128"/>
                <a:cs typeface="+mn-cs"/>
              </a:rPr>
              <a:t>Systems engineering 		Satellite systems operation and management</a:t>
            </a:r>
          </a:p>
          <a:p>
            <a:pPr marL="800100" marR="0" lvl="1" indent="-342900" algn="l" defTabSz="914400" rtl="0" eaLnBrk="0" fontAlgn="base" latinLnBrk="0" hangingPunct="0">
              <a:lnSpc>
                <a:spcPct val="100000"/>
              </a:lnSpc>
              <a:spcBef>
                <a:spcPct val="20000"/>
              </a:spcBef>
              <a:spcAft>
                <a:spcPct val="0"/>
              </a:spcAft>
              <a:buClr>
                <a:srgbClr val="000000"/>
              </a:buClr>
              <a:buSzPct val="125000"/>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ＭＳ Ｐゴシック" charset="-128"/>
                <a:cs typeface="+mn-cs"/>
              </a:rPr>
              <a:t>Systems development		Archive management/preservation</a:t>
            </a:r>
          </a:p>
          <a:p>
            <a:pPr marL="800100" marR="0" lvl="1" indent="-342900" algn="l" defTabSz="914400" rtl="0" eaLnBrk="0" fontAlgn="base" latinLnBrk="0" hangingPunct="0">
              <a:lnSpc>
                <a:spcPct val="100000"/>
              </a:lnSpc>
              <a:spcBef>
                <a:spcPct val="20000"/>
              </a:spcBef>
              <a:spcAft>
                <a:spcPct val="0"/>
              </a:spcAft>
              <a:buClr>
                <a:srgbClr val="000000"/>
              </a:buClr>
              <a:buSzPct val="125000"/>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ＭＳ Ｐゴシック" charset="-128"/>
                <a:cs typeface="+mn-cs"/>
              </a:rPr>
              <a:t>Information science 		Network architecture, design and operations</a:t>
            </a:r>
          </a:p>
          <a:p>
            <a:pPr marL="800100" marR="0" lvl="1" indent="-342900" algn="l" defTabSz="914400" rtl="0" eaLnBrk="0" fontAlgn="base" latinLnBrk="0" hangingPunct="0">
              <a:lnSpc>
                <a:spcPct val="100000"/>
              </a:lnSpc>
              <a:spcBef>
                <a:spcPct val="20000"/>
              </a:spcBef>
              <a:spcAft>
                <a:spcPct val="0"/>
              </a:spcAft>
              <a:buClr>
                <a:srgbClr val="000000"/>
              </a:buClr>
              <a:buSzPct val="125000"/>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ＭＳ Ｐゴシック" charset="-128"/>
                <a:cs typeface="+mn-cs"/>
              </a:rPr>
              <a:t>Budget and finance 			Facility operations and maintenance</a:t>
            </a: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cs typeface="+mn-cs"/>
            </a:endParaRPr>
          </a:p>
          <a:p>
            <a:endParaRPr lang="en-US" dirty="0"/>
          </a:p>
        </p:txBody>
      </p:sp>
    </p:spTree>
    <p:extLst>
      <p:ext uri="{BB962C8B-B14F-4D97-AF65-F5344CB8AC3E}">
        <p14:creationId xmlns:p14="http://schemas.microsoft.com/office/powerpoint/2010/main" val="425595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w="9525"/>
        </p:spPr>
        <p:txBody>
          <a:bodyPr/>
          <a:lstStyle/>
          <a:p>
            <a:r>
              <a:rPr lang="en-US" smtClean="0">
                <a:latin typeface="Times New Roman" pitchFamily="18" charset="0"/>
              </a:rPr>
              <a:t>The key functions that make up the EROS mission are:</a:t>
            </a:r>
          </a:p>
          <a:p>
            <a:endParaRPr lang="en-US" smtClean="0">
              <a:latin typeface="Times New Roman" pitchFamily="18" charset="0"/>
            </a:endParaRPr>
          </a:p>
          <a:p>
            <a:r>
              <a:rPr lang="en-US" b="1" smtClean="0">
                <a:latin typeface="Times New Roman" pitchFamily="18" charset="0"/>
              </a:rPr>
              <a:t>Acquiring and preserving land remote sensing data</a:t>
            </a:r>
            <a:r>
              <a:rPr lang="en-US" smtClean="0">
                <a:latin typeface="Times New Roman" pitchFamily="18" charset="0"/>
              </a:rPr>
              <a:t>.  In fact, EROS is the largest civilian archive of land remote sensing data in the world.  Much of what you see each day on Google and Microsoft Maps comes from EROS.</a:t>
            </a:r>
          </a:p>
          <a:p>
            <a:endParaRPr lang="en-US" smtClean="0">
              <a:latin typeface="Times New Roman" pitchFamily="18" charset="0"/>
            </a:endParaRPr>
          </a:p>
          <a:p>
            <a:r>
              <a:rPr lang="en-US" b="1" smtClean="0">
                <a:latin typeface="Times New Roman" pitchFamily="18" charset="0"/>
              </a:rPr>
              <a:t>Ensuring timely ready access </a:t>
            </a:r>
            <a:r>
              <a:rPr lang="en-US" smtClean="0">
                <a:latin typeface="Times New Roman" pitchFamily="18" charset="0"/>
              </a:rPr>
              <a:t>to that data to anyone, anywhere, anytime – </a:t>
            </a:r>
            <a:r>
              <a:rPr lang="en-US" b="1" smtClean="0">
                <a:latin typeface="Times New Roman" pitchFamily="18" charset="0"/>
              </a:rPr>
              <a:t>for free</a:t>
            </a:r>
            <a:r>
              <a:rPr lang="en-US" smtClean="0">
                <a:latin typeface="Times New Roman" pitchFamily="18" charset="0"/>
              </a:rPr>
              <a:t>!  Tell the free data revolution …</a:t>
            </a:r>
          </a:p>
          <a:p>
            <a:endParaRPr lang="en-US" smtClean="0">
              <a:latin typeface="Times New Roman" pitchFamily="18" charset="0"/>
            </a:endParaRPr>
          </a:p>
          <a:p>
            <a:r>
              <a:rPr lang="en-US" smtClean="0">
                <a:latin typeface="Times New Roman" pitchFamily="18" charset="0"/>
              </a:rPr>
              <a:t>Science - applying these and other data to </a:t>
            </a:r>
            <a:r>
              <a:rPr lang="en-US" b="1" smtClean="0">
                <a:latin typeface="Times New Roman" pitchFamily="18" charset="0"/>
              </a:rPr>
              <a:t>understanding the changes </a:t>
            </a:r>
            <a:r>
              <a:rPr lang="en-US" smtClean="0">
                <a:latin typeface="Times New Roman" pitchFamily="18" charset="0"/>
              </a:rPr>
              <a:t>that are occurring on the surface of the Earth.  </a:t>
            </a:r>
          </a:p>
          <a:p>
            <a:endParaRPr lang="en-US" smtClean="0">
              <a:latin typeface="Times New Roman" pitchFamily="18" charset="0"/>
            </a:endParaRPr>
          </a:p>
          <a:p>
            <a:r>
              <a:rPr lang="en-US" smtClean="0">
                <a:latin typeface="Times New Roman" pitchFamily="18" charset="0"/>
              </a:rPr>
              <a:t>Understanding the rates, causes, and consequences of land change.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An unprecedented record.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634" y="8829662"/>
            <a:ext cx="3038161" cy="465140"/>
          </a:xfrm>
          <a:prstGeom prst="rect">
            <a:avLst/>
          </a:prstGeom>
        </p:spPr>
        <p:txBody>
          <a:bodyPr lIns="92226" tIns="46113" rIns="92226" bIns="46113"/>
          <a:lstStyle/>
          <a:p>
            <a:fld id="{34A17CEF-77FB-5646-9C1C-FE5F5CA3AD52}" type="slidenum">
              <a:rPr lang="en-US" smtClean="0"/>
              <a:pPr/>
              <a:t>13</a:t>
            </a:fld>
            <a:endParaRPr lang="en-US"/>
          </a:p>
        </p:txBody>
      </p:sp>
    </p:spTree>
    <p:extLst>
      <p:ext uri="{BB962C8B-B14F-4D97-AF65-F5344CB8AC3E}">
        <p14:creationId xmlns:p14="http://schemas.microsoft.com/office/powerpoint/2010/main" val="329018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
        <p:nvSpPr>
          <p:cNvPr id="45059" name="Slide Number Placeholder 3"/>
          <p:cNvSpPr>
            <a:spLocks noGrp="1"/>
          </p:cNvSpPr>
          <p:nvPr>
            <p:ph type="sldNum" sz="quarter" idx="4294967295"/>
          </p:nvPr>
        </p:nvSpPr>
        <p:spPr bwMode="auto">
          <a:xfrm>
            <a:off x="3970436" y="8829989"/>
            <a:ext cx="3038372"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3" tIns="46586" rIns="93173" bIns="46586"/>
          <a:lstStyle>
            <a:lvl1pPr eaLnBrk="0" hangingPunct="0">
              <a:defRPr sz="4000">
                <a:solidFill>
                  <a:schemeClr val="tx1"/>
                </a:solidFill>
                <a:latin typeface="Arial" charset="0"/>
                <a:ea typeface="ＭＳ Ｐゴシック" charset="0"/>
                <a:cs typeface="ＭＳ Ｐゴシック" charset="0"/>
              </a:defRPr>
            </a:lvl1pPr>
            <a:lvl2pPr marL="745253" indent="-286636" eaLnBrk="0" hangingPunct="0">
              <a:defRPr sz="4000">
                <a:solidFill>
                  <a:schemeClr val="tx1"/>
                </a:solidFill>
                <a:latin typeface="Arial" charset="0"/>
                <a:ea typeface="ＭＳ Ｐゴシック" charset="0"/>
                <a:cs typeface="ＭＳ Ｐゴシック" charset="0"/>
              </a:defRPr>
            </a:lvl2pPr>
            <a:lvl3pPr marL="1146543" indent="-229309" eaLnBrk="0" hangingPunct="0">
              <a:defRPr sz="4000">
                <a:solidFill>
                  <a:schemeClr val="tx1"/>
                </a:solidFill>
                <a:latin typeface="Arial" charset="0"/>
                <a:ea typeface="ＭＳ Ｐゴシック" charset="0"/>
                <a:cs typeface="ＭＳ Ｐゴシック" charset="0"/>
              </a:defRPr>
            </a:lvl3pPr>
            <a:lvl4pPr marL="1605161" indent="-229309" eaLnBrk="0" hangingPunct="0">
              <a:defRPr sz="4000">
                <a:solidFill>
                  <a:schemeClr val="tx1"/>
                </a:solidFill>
                <a:latin typeface="Arial" charset="0"/>
                <a:ea typeface="ＭＳ Ｐゴシック" charset="0"/>
                <a:cs typeface="ＭＳ Ｐゴシック" charset="0"/>
              </a:defRPr>
            </a:lvl4pPr>
            <a:lvl5pPr marL="2063778" indent="-229309" eaLnBrk="0" hangingPunct="0">
              <a:defRPr sz="4000">
                <a:solidFill>
                  <a:schemeClr val="tx1"/>
                </a:solidFill>
                <a:latin typeface="Arial" charset="0"/>
                <a:ea typeface="ＭＳ Ｐゴシック" charset="0"/>
                <a:cs typeface="ＭＳ Ｐゴシック" charset="0"/>
              </a:defRPr>
            </a:lvl5pPr>
            <a:lvl6pPr marL="2522395" indent="-229309"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6pPr>
            <a:lvl7pPr marL="2981013" indent="-229309"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7pPr>
            <a:lvl8pPr marL="3439630" indent="-229309"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8pPr>
            <a:lvl9pPr marL="3898247" indent="-229309"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9pPr>
          </a:lstStyle>
          <a:p>
            <a:pPr eaLnBrk="1" hangingPunct="1"/>
            <a:fld id="{06443ACE-00A9-164F-85D5-7D87450B7732}" type="slidenum">
              <a:rPr lang="en-US" sz="1200">
                <a:ea typeface="ヒラギノ角ゴ Pro W3" charset="0"/>
                <a:cs typeface="ヒラギノ角ゴ Pro W3" charset="0"/>
              </a:rPr>
              <a:pPr eaLnBrk="1" hangingPunct="1"/>
              <a:t>14</a:t>
            </a:fld>
            <a:endParaRPr lang="en-US" sz="1200">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4450" name="Rectangle 1026"/>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1027"/>
          <p:cNvSpPr>
            <a:spLocks noGrp="1" noChangeArrowheads="1"/>
          </p:cNvSpPr>
          <p:nvPr>
            <p:ph type="subTitle" idx="1"/>
          </p:nvPr>
        </p:nvSpPr>
        <p:spPr>
          <a:xfrm>
            <a:off x="381000" y="3886200"/>
            <a:ext cx="8305800" cy="1752600"/>
          </a:xfrm>
        </p:spPr>
        <p:txBody>
          <a:bodyPr/>
          <a:lstStyle>
            <a:lvl1pPr marL="0" indent="0">
              <a:buFont typeface="Wingdings" charset="2"/>
              <a:buNone/>
              <a:defRPr/>
            </a:lvl1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dirty="0"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8" name="Picture 11" descr="D:\Vugraph Info\Vugraph Templates\Templates-NEW-NMP and Bureau\ident-small_4_onscreen_png.png"/>
          <p:cNvPicPr>
            <a:picLocks noChangeAspect="1" noChangeArrowheads="1"/>
          </p:cNvPicPr>
          <p:nvPr/>
        </p:nvPicPr>
        <p:blipFill>
          <a:blip r:embed="rId13" cstate="screen">
            <a:lum bright="100000"/>
            <a:extLst>
              <a:ext uri="{28A0092B-C50C-407E-A947-70E740481C1C}">
                <a14:useLocalDpi xmlns:a14="http://schemas.microsoft.com/office/drawing/2010/main"/>
              </a:ext>
            </a:extLst>
          </a:blip>
          <a:srcRect/>
          <a:stretch>
            <a:fillRect/>
          </a:stretch>
        </p:blipFill>
        <p:spPr bwMode="black">
          <a:xfrm>
            <a:off x="457200" y="6094413"/>
            <a:ext cx="1143000" cy="420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7"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ransition spd="slow"/>
  <p:txStyles>
    <p:titleStyle>
      <a:lvl1pPr algn="l" rtl="0" eaLnBrk="0" fontAlgn="base" hangingPunct="0">
        <a:spcBef>
          <a:spcPct val="0"/>
        </a:spcBef>
        <a:spcAft>
          <a:spcPct val="0"/>
        </a:spcAft>
        <a:defRPr sz="3600"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457200" indent="-457200" algn="l" rtl="0" eaLnBrk="0" fontAlgn="base" hangingPunct="0">
        <a:spcBef>
          <a:spcPct val="20000"/>
        </a:spcBef>
        <a:spcAft>
          <a:spcPct val="0"/>
        </a:spcAft>
        <a:buClr>
          <a:srgbClr val="FFC000"/>
        </a:buClr>
        <a:buSzPct val="125000"/>
        <a:buFont typeface="Arial"/>
        <a:buChar char="•"/>
        <a:defRPr sz="2800" b="1">
          <a:solidFill>
            <a:schemeClr val="bg1"/>
          </a:solidFill>
          <a:latin typeface="+mn-lt"/>
          <a:ea typeface="ＭＳ Ｐゴシック" charset="-128"/>
          <a:cs typeface="ＭＳ Ｐゴシック" charset="-128"/>
        </a:defRPr>
      </a:lvl1pPr>
      <a:lvl2pPr marL="800100" indent="-342900" algn="l" rtl="0" eaLnBrk="0" fontAlgn="base" hangingPunct="0">
        <a:spcBef>
          <a:spcPct val="20000"/>
        </a:spcBef>
        <a:spcAft>
          <a:spcPct val="0"/>
        </a:spcAft>
        <a:buClr>
          <a:srgbClr val="FFC000"/>
        </a:buClr>
        <a:buSzPct val="125000"/>
        <a:buFont typeface="Arial"/>
        <a:buChar char="•"/>
        <a:defRPr sz="2400" b="1">
          <a:solidFill>
            <a:schemeClr val="bg1"/>
          </a:solidFill>
          <a:latin typeface="+mn-lt"/>
          <a:ea typeface="ＭＳ Ｐゴシック" charset="-128"/>
        </a:defRPr>
      </a:lvl2pPr>
      <a:lvl3pPr marL="1257300" indent="-342900" algn="l" rtl="0" eaLnBrk="0" fontAlgn="base" hangingPunct="0">
        <a:spcBef>
          <a:spcPct val="20000"/>
        </a:spcBef>
        <a:spcAft>
          <a:spcPct val="0"/>
        </a:spcAft>
        <a:buClr>
          <a:srgbClr val="FFC000"/>
        </a:buClr>
        <a:buSzPct val="125000"/>
        <a:buFont typeface="Arial"/>
        <a:buChar char="•"/>
        <a:defRPr sz="2000" b="1">
          <a:solidFill>
            <a:schemeClr val="bg1"/>
          </a:solidFill>
          <a:latin typeface="+mn-lt"/>
          <a:ea typeface="ＭＳ Ｐゴシック" charset="-128"/>
        </a:defRPr>
      </a:lvl3pPr>
      <a:lvl4pPr marL="16573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4pPr>
      <a:lvl5pPr marL="21145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5pPr>
      <a:lvl6pPr marL="25146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29718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34290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38862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6.png"/><Relationship Id="rId3" Type="http://schemas.openxmlformats.org/officeDocument/2006/relationships/notesSlide" Target="../notesSlides/notesSlide9.xml"/><Relationship Id="rId7" Type="http://schemas.openxmlformats.org/officeDocument/2006/relationships/image" Target="../media/image39.jpe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oleObject" Target="../embeddings/oleObject2.bin"/><Relationship Id="rId15" Type="http://schemas.openxmlformats.org/officeDocument/2006/relationships/image" Target="../media/image37.png"/><Relationship Id="rId10" Type="http://schemas.openxmlformats.org/officeDocument/2006/relationships/oleObject" Target="../embeddings/oleObject4.bin"/><Relationship Id="rId4" Type="http://schemas.openxmlformats.org/officeDocument/2006/relationships/image" Target="../media/image38.jpeg"/><Relationship Id="rId9" Type="http://schemas.openxmlformats.org/officeDocument/2006/relationships/image" Target="../media/image34.png"/><Relationship Id="rId1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4.tiff"/><Relationship Id="rId4" Type="http://schemas.openxmlformats.org/officeDocument/2006/relationships/image" Target="../media/image43.tif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9.tiff"/><Relationship Id="rId4" Type="http://schemas.openxmlformats.org/officeDocument/2006/relationships/image" Target="../media/image48.tif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tiff"/></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glovis.usgs.gov/" TargetMode="External"/><Relationship Id="rId7" Type="http://schemas.openxmlformats.org/officeDocument/2006/relationships/image" Target="../media/image20.png"/><Relationship Id="rId2" Type="http://schemas.openxmlformats.org/officeDocument/2006/relationships/hyperlink" Target="http://earthexplorer.usgs.gov" TargetMode="External"/><Relationship Id="rId1" Type="http://schemas.openxmlformats.org/officeDocument/2006/relationships/slideLayout" Target="../slideLayouts/slideLayout7.xml"/><Relationship Id="rId6" Type="http://schemas.openxmlformats.org/officeDocument/2006/relationships/hyperlink" Target="http://hdds.usgs.gov/hdds" TargetMode="External"/><Relationship Id="rId5" Type="http://schemas.openxmlformats.org/officeDocument/2006/relationships/hyperlink" Target="https://wist.echo.nasa.gov/api/" TargetMode="External"/><Relationship Id="rId4" Type="http://schemas.openxmlformats.org/officeDocument/2006/relationships/hyperlink" Target="http://landsatlook.usgs.gov/" TargetMode="Externa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ChangeArrowheads="1"/>
          </p:cNvSpPr>
          <p:nvPr/>
        </p:nvSpPr>
        <p:spPr bwMode="auto">
          <a:xfrm>
            <a:off x="404813" y="6083300"/>
            <a:ext cx="2016125" cy="393700"/>
          </a:xfrm>
          <a:prstGeom prst="rect">
            <a:avLst/>
          </a:prstGeom>
          <a:noFill/>
          <a:ln w="12700">
            <a:noFill/>
            <a:miter lim="800000"/>
            <a:headEnd/>
            <a:tailEnd/>
          </a:ln>
        </p:spPr>
        <p:txBody>
          <a:bodyPr wrap="none" lIns="88900" tIns="44450" rIns="88900" bIns="44450">
            <a:spAutoFit/>
          </a:bodyPr>
          <a:lstStyle/>
          <a:p>
            <a:pPr defTabSz="885825"/>
            <a:r>
              <a:rPr lang="en-US" sz="1000" b="1" dirty="0">
                <a:solidFill>
                  <a:schemeClr val="bg1"/>
                </a:solidFill>
              </a:rPr>
              <a:t>U.S. Department of the Interior</a:t>
            </a:r>
          </a:p>
          <a:p>
            <a:pPr defTabSz="885825"/>
            <a:r>
              <a:rPr lang="en-US" sz="1000" b="1" dirty="0">
                <a:solidFill>
                  <a:schemeClr val="bg1"/>
                </a:solidFill>
              </a:rPr>
              <a:t>U.S. Geological Survey</a:t>
            </a:r>
          </a:p>
        </p:txBody>
      </p:sp>
      <p:pic>
        <p:nvPicPr>
          <p:cNvPr id="5" name="Picture 1033" descr="D:\Vugraph Info\Vugraph Templates\Templates-NEW-NMP and Bureau\ident_4_onscreen_png.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black">
          <a:xfrm>
            <a:off x="457200" y="476562"/>
            <a:ext cx="2057400" cy="757237"/>
          </a:xfrm>
          <a:prstGeom prst="rect">
            <a:avLst/>
          </a:prstGeom>
          <a:noFill/>
          <a:ln w="9525">
            <a:noFill/>
            <a:miter lim="800000"/>
            <a:headEnd/>
            <a:tailEnd/>
          </a:ln>
        </p:spPr>
      </p:pic>
      <p:sp>
        <p:nvSpPr>
          <p:cNvPr id="7" name="TextBox 5"/>
          <p:cNvSpPr txBox="1">
            <a:spLocks noChangeArrowheads="1"/>
          </p:cNvSpPr>
          <p:nvPr/>
        </p:nvSpPr>
        <p:spPr bwMode="auto">
          <a:xfrm>
            <a:off x="314286" y="2148243"/>
            <a:ext cx="8800518" cy="923330"/>
          </a:xfrm>
          <a:prstGeom prst="rect">
            <a:avLst/>
          </a:prstGeom>
          <a:noFill/>
          <a:ln w="9525">
            <a:noFill/>
            <a:miter lim="800000"/>
            <a:headEnd/>
            <a:tailEnd/>
          </a:ln>
        </p:spPr>
        <p:txBody>
          <a:bodyPr wrap="square" tIns="0" bIns="0">
            <a:spAutoFit/>
          </a:bodyPr>
          <a:lstStyle/>
          <a:p>
            <a:r>
              <a:rPr lang="en-US" sz="3200" b="1" dirty="0" smtClean="0">
                <a:solidFill>
                  <a:srgbClr val="FFC000"/>
                </a:solidFill>
                <a:effectLst>
                  <a:outerShdw blurRad="50800" dist="38100" dir="2700000" algn="tl" rotWithShape="0">
                    <a:srgbClr val="000000">
                      <a:alpha val="43000"/>
                    </a:srgbClr>
                  </a:outerShdw>
                </a:effectLst>
              </a:rPr>
              <a:t>USGS EROS Center – An Idea that Worked</a:t>
            </a:r>
          </a:p>
          <a:p>
            <a:r>
              <a:rPr lang="en-US" sz="2800" b="1" dirty="0" smtClean="0">
                <a:solidFill>
                  <a:schemeClr val="bg1"/>
                </a:solidFill>
                <a:effectLst>
                  <a:outerShdw blurRad="50800" dist="38100" dir="2700000" algn="tl" rotWithShape="0">
                    <a:srgbClr val="000000">
                      <a:alpha val="43000"/>
                    </a:srgbClr>
                  </a:outerShdw>
                </a:effectLst>
              </a:rPr>
              <a:t>40 Years of Service to Our Planet</a:t>
            </a:r>
            <a:endParaRPr lang="en-US" sz="2800" b="1"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9995656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U.S. Landsat Archive </a:t>
            </a:r>
            <a:br>
              <a:rPr lang="en-US" dirty="0" smtClean="0"/>
            </a:br>
            <a:r>
              <a:rPr lang="en-US" sz="1400" dirty="0" smtClean="0"/>
              <a:t>(August 1, 2013)</a:t>
            </a:r>
            <a:endParaRPr lang="en-US" dirty="0" smtClean="0"/>
          </a:p>
        </p:txBody>
      </p:sp>
      <p:sp>
        <p:nvSpPr>
          <p:cNvPr id="3" name="Content Placeholder 2"/>
          <p:cNvSpPr>
            <a:spLocks noGrp="1"/>
          </p:cNvSpPr>
          <p:nvPr>
            <p:ph idx="1"/>
          </p:nvPr>
        </p:nvSpPr>
        <p:spPr>
          <a:xfrm>
            <a:off x="381000" y="1265903"/>
            <a:ext cx="8305800" cy="4495800"/>
          </a:xfrm>
        </p:spPr>
        <p:txBody>
          <a:bodyPr/>
          <a:lstStyle/>
          <a:p>
            <a:pPr eaLnBrk="1" hangingPunct="1">
              <a:defRPr/>
            </a:pPr>
            <a:r>
              <a:rPr lang="en-US" altLang="en-US" sz="1400" dirty="0"/>
              <a:t>OLI-TIRS: Landsat 8</a:t>
            </a:r>
          </a:p>
          <a:p>
            <a:pPr lvl="1" eaLnBrk="1" hangingPunct="1">
              <a:defRPr/>
            </a:pPr>
            <a:r>
              <a:rPr lang="en-US" sz="1200" dirty="0"/>
              <a:t>63,548 </a:t>
            </a:r>
            <a:r>
              <a:rPr lang="en-US" altLang="en-US" sz="1200" dirty="0"/>
              <a:t>scenes</a:t>
            </a:r>
          </a:p>
          <a:p>
            <a:pPr lvl="2" eaLnBrk="1" hangingPunct="1">
              <a:defRPr/>
            </a:pPr>
            <a:r>
              <a:rPr lang="en-US" altLang="en-US" sz="1200" dirty="0"/>
              <a:t>~ 219 TB Raw and L0Ra Data </a:t>
            </a:r>
          </a:p>
          <a:p>
            <a:pPr marL="914400" lvl="2" indent="0" eaLnBrk="1" hangingPunct="1">
              <a:buFont typeface="Wingdings" pitchFamily="2" charset="2"/>
              <a:buNone/>
              <a:defRPr/>
            </a:pPr>
            <a:r>
              <a:rPr lang="en-US" altLang="en-US" sz="1200" dirty="0"/>
              <a:t>          </a:t>
            </a:r>
            <a:r>
              <a:rPr lang="en-US" altLang="en-US" sz="1050" dirty="0"/>
              <a:t>average scene size 1813 MB</a:t>
            </a:r>
          </a:p>
          <a:p>
            <a:pPr lvl="2" eaLnBrk="1" hangingPunct="1">
              <a:buFont typeface="Wingdings" pitchFamily="2" charset="2"/>
              <a:buNone/>
              <a:defRPr/>
            </a:pPr>
            <a:r>
              <a:rPr lang="en-US" altLang="en-US" sz="800" dirty="0"/>
              <a:t>                  </a:t>
            </a:r>
          </a:p>
          <a:p>
            <a:pPr eaLnBrk="1" hangingPunct="1">
              <a:defRPr/>
            </a:pPr>
            <a:r>
              <a:rPr lang="en-US" altLang="en-US" sz="1400" dirty="0"/>
              <a:t>ETM+: Landsat 7</a:t>
            </a:r>
          </a:p>
          <a:p>
            <a:pPr lvl="1" eaLnBrk="1" hangingPunct="1">
              <a:defRPr/>
            </a:pPr>
            <a:r>
              <a:rPr lang="en-US" sz="1200" dirty="0"/>
              <a:t>1,615,620  </a:t>
            </a:r>
            <a:r>
              <a:rPr lang="en-US" altLang="en-US" sz="1200" dirty="0"/>
              <a:t>scenes</a:t>
            </a:r>
          </a:p>
          <a:p>
            <a:pPr lvl="2" eaLnBrk="1" hangingPunct="1">
              <a:defRPr/>
            </a:pPr>
            <a:r>
              <a:rPr lang="en-US" altLang="en-US" sz="1200" dirty="0"/>
              <a:t>~ 1,500 TB Raw and L0Ra Data </a:t>
            </a:r>
          </a:p>
          <a:p>
            <a:pPr marL="914400" lvl="2" indent="0" eaLnBrk="1" hangingPunct="1">
              <a:buFont typeface="Wingdings" pitchFamily="2" charset="2"/>
              <a:buNone/>
              <a:defRPr/>
            </a:pPr>
            <a:r>
              <a:rPr lang="en-US" altLang="en-US" sz="1200" dirty="0"/>
              <a:t>          </a:t>
            </a:r>
            <a:r>
              <a:rPr lang="en-US" altLang="en-US" sz="1050" dirty="0"/>
              <a:t>average scene size 487 MB</a:t>
            </a:r>
          </a:p>
          <a:p>
            <a:pPr lvl="2" eaLnBrk="1" hangingPunct="1">
              <a:buFont typeface="Wingdings" pitchFamily="2" charset="2"/>
              <a:buNone/>
              <a:defRPr/>
            </a:pPr>
            <a:r>
              <a:rPr lang="en-US" altLang="en-US" sz="800" dirty="0"/>
              <a:t>          </a:t>
            </a:r>
          </a:p>
          <a:p>
            <a:pPr eaLnBrk="1" hangingPunct="1">
              <a:defRPr/>
            </a:pPr>
            <a:r>
              <a:rPr lang="en-US" altLang="en-US" sz="1400" dirty="0"/>
              <a:t>TM: Landsat 4 &amp; Landsat 5</a:t>
            </a:r>
          </a:p>
          <a:p>
            <a:pPr lvl="1" eaLnBrk="1" hangingPunct="1">
              <a:defRPr/>
            </a:pPr>
            <a:r>
              <a:rPr lang="en-US" sz="1200" dirty="0"/>
              <a:t>1,776,755 </a:t>
            </a:r>
            <a:r>
              <a:rPr lang="en-US" altLang="en-US" sz="1200" dirty="0"/>
              <a:t> scenes  </a:t>
            </a:r>
          </a:p>
          <a:p>
            <a:pPr lvl="2" eaLnBrk="1" hangingPunct="1">
              <a:defRPr/>
            </a:pPr>
            <a:r>
              <a:rPr lang="en-US" altLang="en-US" sz="1200" dirty="0"/>
              <a:t>~ 891 TB Raw and L0Ra Data </a:t>
            </a:r>
          </a:p>
          <a:p>
            <a:pPr marL="914400" lvl="2" indent="0" eaLnBrk="1" hangingPunct="1">
              <a:buFont typeface="Wingdings" pitchFamily="2" charset="2"/>
              <a:buNone/>
              <a:defRPr/>
            </a:pPr>
            <a:r>
              <a:rPr lang="en-US" altLang="en-US" sz="1200" dirty="0"/>
              <a:t>          </a:t>
            </a:r>
            <a:r>
              <a:rPr lang="en-US" altLang="en-US" sz="1050" dirty="0"/>
              <a:t>average scene size 263 MB</a:t>
            </a:r>
          </a:p>
          <a:p>
            <a:pPr lvl="2" eaLnBrk="1" hangingPunct="1">
              <a:buFont typeface="Wingdings" pitchFamily="2" charset="2"/>
              <a:buNone/>
              <a:defRPr/>
            </a:pPr>
            <a:r>
              <a:rPr lang="en-US" altLang="en-US" sz="800" dirty="0"/>
              <a:t>          </a:t>
            </a:r>
          </a:p>
          <a:p>
            <a:pPr eaLnBrk="1" hangingPunct="1">
              <a:defRPr/>
            </a:pPr>
            <a:r>
              <a:rPr lang="en-US" altLang="en-US" sz="1400" dirty="0"/>
              <a:t>MSS: Landsat 1 through 5</a:t>
            </a:r>
          </a:p>
          <a:p>
            <a:pPr lvl="1" eaLnBrk="1" hangingPunct="1">
              <a:defRPr/>
            </a:pPr>
            <a:r>
              <a:rPr lang="en-US" sz="1200" dirty="0"/>
              <a:t>866,762 </a:t>
            </a:r>
            <a:r>
              <a:rPr lang="en-US" altLang="en-US" sz="1200" dirty="0"/>
              <a:t> scenes </a:t>
            </a:r>
          </a:p>
          <a:p>
            <a:pPr lvl="2" eaLnBrk="1" hangingPunct="1">
              <a:defRPr/>
            </a:pPr>
            <a:r>
              <a:rPr lang="en-US" altLang="en-US" sz="1200" dirty="0"/>
              <a:t>~ 52 TB Raw and L0Ra Data </a:t>
            </a:r>
          </a:p>
          <a:p>
            <a:pPr marL="914400" lvl="2" indent="0" eaLnBrk="1" hangingPunct="1">
              <a:buFont typeface="Wingdings" pitchFamily="2" charset="2"/>
              <a:buNone/>
              <a:defRPr/>
            </a:pPr>
            <a:r>
              <a:rPr lang="en-US" altLang="en-US" sz="1200" dirty="0"/>
              <a:t>         </a:t>
            </a:r>
            <a:r>
              <a:rPr lang="en-US" altLang="en-US" sz="1050" dirty="0"/>
              <a:t>average scene size 32 MB    </a:t>
            </a:r>
          </a:p>
          <a:p>
            <a:pPr eaLnBrk="1" hangingPunct="1">
              <a:defRPr/>
            </a:pPr>
            <a:r>
              <a:rPr lang="en-US" altLang="en-US" sz="1400" dirty="0">
                <a:solidFill>
                  <a:srgbClr val="FFC000"/>
                </a:solidFill>
              </a:rPr>
              <a:t>Total:</a:t>
            </a:r>
          </a:p>
          <a:p>
            <a:pPr lvl="1" eaLnBrk="1" hangingPunct="1">
              <a:defRPr/>
            </a:pPr>
            <a:r>
              <a:rPr lang="en-US" sz="1200" dirty="0">
                <a:solidFill>
                  <a:srgbClr val="FFC000"/>
                </a:solidFill>
              </a:rPr>
              <a:t>4,322,685 </a:t>
            </a:r>
            <a:r>
              <a:rPr lang="en-US" altLang="en-US" sz="1200" dirty="0">
                <a:solidFill>
                  <a:srgbClr val="FFC000"/>
                </a:solidFill>
              </a:rPr>
              <a:t> scenes  </a:t>
            </a:r>
          </a:p>
          <a:p>
            <a:pPr lvl="2" eaLnBrk="1" hangingPunct="1">
              <a:defRPr/>
            </a:pPr>
            <a:r>
              <a:rPr lang="en-US" altLang="en-US" sz="1200" dirty="0">
                <a:solidFill>
                  <a:srgbClr val="FFC000"/>
                </a:solidFill>
              </a:rPr>
              <a:t>~ 2662 TB Raw and L0Ra Data </a:t>
            </a:r>
          </a:p>
        </p:txBody>
      </p:sp>
      <p:grpSp>
        <p:nvGrpSpPr>
          <p:cNvPr id="3076" name="Group 3"/>
          <p:cNvGrpSpPr>
            <a:grpSpLocks/>
          </p:cNvGrpSpPr>
          <p:nvPr/>
        </p:nvGrpSpPr>
        <p:grpSpPr bwMode="auto">
          <a:xfrm>
            <a:off x="4495800" y="1752600"/>
            <a:ext cx="3517900" cy="4108450"/>
            <a:chOff x="2952" y="868"/>
            <a:chExt cx="2216" cy="2588"/>
          </a:xfrm>
        </p:grpSpPr>
        <p:pic>
          <p:nvPicPr>
            <p:cNvPr id="3078" name="Picture 4" descr="Untitled-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52" y="1744"/>
              <a:ext cx="1712" cy="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5" descr="Untitle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86" y="1326"/>
              <a:ext cx="172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6" descr="Untitled-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56" y="868"/>
              <a:ext cx="1712" cy="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7"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29300" y="1143000"/>
            <a:ext cx="27130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27394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landsat8_pho_2013042_close_lrg.jpg"/>
          <p:cNvPicPr>
            <a:picLocks noChangeAspect="1"/>
          </p:cNvPicPr>
          <p:nvPr/>
        </p:nvPicPr>
        <p:blipFill rotWithShape="1">
          <a:blip r:embed="rId2" cstate="screen">
            <a:extLst>
              <a:ext uri="{28A0092B-C50C-407E-A947-70E740481C1C}">
                <a14:useLocalDpi xmlns:a14="http://schemas.microsoft.com/office/drawing/2010/main"/>
              </a:ext>
            </a:extLst>
          </a:blip>
          <a:srcRect l="-1"/>
          <a:stretch/>
        </p:blipFill>
        <p:spPr bwMode="auto">
          <a:xfrm>
            <a:off x="-1276110" y="-525903"/>
            <a:ext cx="9634283" cy="8009725"/>
          </a:xfrm>
          <a:prstGeom prst="rect">
            <a:avLst/>
          </a:prstGeom>
          <a:noFill/>
          <a:ln>
            <a:noFill/>
          </a:ln>
          <a:effectLst>
            <a:softEdge rad="673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 name="Title 1"/>
          <p:cNvSpPr>
            <a:spLocks noGrp="1"/>
          </p:cNvSpPr>
          <p:nvPr>
            <p:ph type="title"/>
          </p:nvPr>
        </p:nvSpPr>
        <p:spPr>
          <a:xfrm>
            <a:off x="279400" y="117987"/>
            <a:ext cx="7569200" cy="574957"/>
          </a:xfrm>
        </p:spPr>
        <p:txBody>
          <a:bodyPr/>
          <a:lstStyle/>
          <a:p>
            <a:r>
              <a:rPr lang="en-US" sz="3200" kern="1200" dirty="0" smtClean="0"/>
              <a:t>Landsat 8 Launched Feb. 11, 1013</a:t>
            </a:r>
            <a:endParaRPr lang="en-US" sz="3200" kern="1200" dirty="0"/>
          </a:p>
        </p:txBody>
      </p:sp>
      <p:grpSp>
        <p:nvGrpSpPr>
          <p:cNvPr id="11" name="Group 10"/>
          <p:cNvGrpSpPr/>
          <p:nvPr/>
        </p:nvGrpSpPr>
        <p:grpSpPr>
          <a:xfrm>
            <a:off x="3816871" y="2933003"/>
            <a:ext cx="4737266" cy="2988949"/>
            <a:chOff x="3091958" y="1256383"/>
            <a:chExt cx="2761185" cy="1725286"/>
          </a:xfrm>
        </p:grpSpPr>
        <p:pic>
          <p:nvPicPr>
            <p:cNvPr id="12" name="Picture 11" descr="LDCM-space-2012-tex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1958" y="1256383"/>
              <a:ext cx="2761185" cy="1720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3091958" y="2573710"/>
              <a:ext cx="2761185" cy="407959"/>
            </a:xfrm>
            <a:prstGeom prst="rect">
              <a:avLst/>
            </a:prstGeom>
            <a:solidFill>
              <a:srgbClr val="D9D9D9"/>
            </a:solidFill>
          </p:spPr>
          <p:txBody>
            <a:bodyPr wrap="square" rtlCol="0">
              <a:spAutoFit/>
            </a:bodyPr>
            <a:lstStyle/>
            <a:p>
              <a:pPr algn="ctr"/>
              <a:r>
                <a:rPr lang="en-US" sz="2000" b="1" dirty="0">
                  <a:solidFill>
                    <a:srgbClr val="000000"/>
                  </a:solidFill>
                  <a:effectLst>
                    <a:outerShdw blurRad="50800" dist="38100" dir="2700000" algn="tl" rotWithShape="0">
                      <a:srgbClr val="000000">
                        <a:alpha val="43000"/>
                      </a:srgbClr>
                    </a:outerShdw>
                  </a:effectLst>
                </a:rPr>
                <a:t>Landsat 8 Operational</a:t>
              </a:r>
            </a:p>
            <a:p>
              <a:pPr algn="ctr"/>
              <a:r>
                <a:rPr lang="en-US" sz="2000" b="1" dirty="0">
                  <a:solidFill>
                    <a:srgbClr val="000000"/>
                  </a:solidFill>
                  <a:effectLst>
                    <a:outerShdw blurRad="50800" dist="38100" dir="2700000" algn="tl" rotWithShape="0">
                      <a:srgbClr val="000000">
                        <a:alpha val="43000"/>
                      </a:srgbClr>
                    </a:outerShdw>
                  </a:effectLst>
                </a:rPr>
                <a:t>May 30, 2013</a:t>
              </a:r>
            </a:p>
          </p:txBody>
        </p:sp>
      </p:grpSp>
    </p:spTree>
    <p:extLst>
      <p:ext uri="{BB962C8B-B14F-4D97-AF65-F5344CB8AC3E}">
        <p14:creationId xmlns:p14="http://schemas.microsoft.com/office/powerpoint/2010/main" val="3578070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362237" y="245522"/>
            <a:ext cx="6848475" cy="411162"/>
          </a:xfrm>
        </p:spPr>
        <p:txBody>
          <a:bodyPr/>
          <a:lstStyle/>
          <a:p>
            <a:r>
              <a:rPr lang="en-US" sz="3200" dirty="0" smtClean="0">
                <a:latin typeface="Arial" charset="0"/>
                <a:ea typeface="ＭＳ Ｐゴシック" charset="0"/>
                <a:cs typeface="ＭＳ Ｐゴシック" charset="0"/>
              </a:rPr>
              <a:t>Landsat 8 Operations</a:t>
            </a:r>
            <a:endParaRPr lang="en-US" sz="3200" dirty="0">
              <a:latin typeface="Arial" charset="0"/>
              <a:ea typeface="ＭＳ Ｐゴシック" charset="0"/>
              <a:cs typeface="ＭＳ Ｐゴシック" charset="0"/>
            </a:endParaRPr>
          </a:p>
        </p:txBody>
      </p:sp>
      <p:pic>
        <p:nvPicPr>
          <p:cNvPr id="35842" name="Picture 3" descr="FIG6_20.JPG                                                    00024905Macintosh HD                   ABA78158:"/>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24117" b="-24117"/>
          <a:stretch>
            <a:fillRect/>
          </a:stretch>
        </p:blipFill>
        <p:spPr>
          <a:xfrm>
            <a:off x="5639059" y="353742"/>
            <a:ext cx="2694619" cy="3472944"/>
          </a:xfrm>
        </p:spPr>
      </p:pic>
      <p:sp>
        <p:nvSpPr>
          <p:cNvPr id="35843" name="TextBox 8"/>
          <p:cNvSpPr txBox="1">
            <a:spLocks noChangeArrowheads="1"/>
          </p:cNvSpPr>
          <p:nvPr/>
        </p:nvSpPr>
        <p:spPr bwMode="auto">
          <a:xfrm>
            <a:off x="379141" y="910376"/>
            <a:ext cx="5122127" cy="239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8925" indent="-288925" eaLnBrk="0" hangingPunct="0">
              <a:defRPr sz="2400">
                <a:solidFill>
                  <a:schemeClr val="tx1"/>
                </a:solidFill>
                <a:latin typeface="Arial" charset="0"/>
                <a:ea typeface="ＭＳ Ｐゴシック" charset="0"/>
                <a:cs typeface="ＭＳ Ｐゴシック" charset="0"/>
              </a:defRPr>
            </a:lvl1pPr>
            <a:lvl2pPr marL="746125" indent="-2889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282575" indent="-282575">
              <a:spcBef>
                <a:spcPct val="20000"/>
              </a:spcBef>
              <a:buClr>
                <a:srgbClr val="FFC000"/>
              </a:buClr>
              <a:buSzPct val="125000"/>
              <a:buFont typeface="Arial"/>
              <a:buChar char="•"/>
            </a:pPr>
            <a:r>
              <a:rPr lang="en-US" sz="1700" dirty="0" smtClean="0">
                <a:solidFill>
                  <a:schemeClr val="bg1"/>
                </a:solidFill>
                <a:latin typeface="+mn-lt"/>
                <a:ea typeface="ＭＳ Ｐゴシック" charset="-128"/>
                <a:cs typeface="ＭＳ Ｐゴシック" charset="-128"/>
              </a:rPr>
              <a:t>Landsat </a:t>
            </a:r>
            <a:r>
              <a:rPr lang="en-US" sz="1700" dirty="0">
                <a:solidFill>
                  <a:schemeClr val="bg1"/>
                </a:solidFill>
                <a:latin typeface="+mn-lt"/>
                <a:ea typeface="ＭＳ Ｐゴシック" charset="-128"/>
                <a:cs typeface="ＭＳ Ｐゴシック" charset="-128"/>
              </a:rPr>
              <a:t>8 </a:t>
            </a:r>
            <a:r>
              <a:rPr lang="en-US" sz="1700" dirty="0" smtClean="0">
                <a:solidFill>
                  <a:schemeClr val="bg1"/>
                </a:solidFill>
                <a:latin typeface="+mn-lt"/>
                <a:ea typeface="ＭＳ Ｐゴシック" charset="-128"/>
                <a:cs typeface="ＭＳ Ｐゴシック" charset="-128"/>
              </a:rPr>
              <a:t>– 428 miles (705 km), </a:t>
            </a:r>
            <a:r>
              <a:rPr lang="en-US" sz="1700" dirty="0">
                <a:solidFill>
                  <a:schemeClr val="bg1"/>
                </a:solidFill>
                <a:latin typeface="+mn-lt"/>
                <a:ea typeface="ＭＳ Ｐゴシック" charset="-128"/>
                <a:cs typeface="ＭＳ Ｐゴシック" charset="-128"/>
              </a:rPr>
              <a:t>near-polar, sun-</a:t>
            </a:r>
            <a:r>
              <a:rPr lang="en-US" sz="1700" dirty="0" smtClean="0">
                <a:solidFill>
                  <a:schemeClr val="bg1"/>
                </a:solidFill>
                <a:latin typeface="+mn-lt"/>
                <a:ea typeface="ＭＳ Ｐゴシック" charset="-128"/>
                <a:cs typeface="ＭＳ Ｐゴシック" charset="-128"/>
              </a:rPr>
              <a:t>synchronous </a:t>
            </a:r>
            <a:r>
              <a:rPr lang="en-US" sz="1700" dirty="0">
                <a:solidFill>
                  <a:schemeClr val="bg1"/>
                </a:solidFill>
                <a:ea typeface="ＭＳ Ｐゴシック" charset="-128"/>
                <a:cs typeface="ＭＳ Ｐゴシック" charset="-128"/>
              </a:rPr>
              <a:t>orbit </a:t>
            </a:r>
            <a:endParaRPr lang="en-US" sz="1700" dirty="0">
              <a:solidFill>
                <a:schemeClr val="bg1"/>
              </a:solidFill>
              <a:latin typeface="+mn-lt"/>
              <a:ea typeface="ＭＳ Ｐゴシック" charset="-128"/>
              <a:cs typeface="ＭＳ Ｐゴシック" charset="-128"/>
            </a:endParaRPr>
          </a:p>
          <a:p>
            <a:pPr marL="282575" lvl="1" indent="-282575">
              <a:spcBef>
                <a:spcPct val="20000"/>
              </a:spcBef>
              <a:buClr>
                <a:srgbClr val="FFC000"/>
              </a:buClr>
              <a:buSzPct val="125000"/>
              <a:buFont typeface="Arial"/>
              <a:buChar char="•"/>
            </a:pPr>
            <a:r>
              <a:rPr lang="en-US" sz="1700" dirty="0" smtClean="0">
                <a:solidFill>
                  <a:schemeClr val="bg1"/>
                </a:solidFill>
                <a:latin typeface="+mn-lt"/>
                <a:ea typeface="ＭＳ Ｐゴシック" charset="-128"/>
                <a:cs typeface="ＭＳ Ｐゴシック" charset="-128"/>
              </a:rPr>
              <a:t>Global coverage every 16 days</a:t>
            </a:r>
          </a:p>
          <a:p>
            <a:pPr marL="282575" indent="-282575">
              <a:spcBef>
                <a:spcPct val="20000"/>
              </a:spcBef>
              <a:buClr>
                <a:srgbClr val="FFC000"/>
              </a:buClr>
              <a:buSzPct val="125000"/>
              <a:buFont typeface="Arial"/>
              <a:buChar char="•"/>
            </a:pPr>
            <a:r>
              <a:rPr lang="en-US" sz="1700" dirty="0" smtClean="0">
                <a:solidFill>
                  <a:schemeClr val="bg1"/>
                </a:solidFill>
                <a:ea typeface="ＭＳ Ｐゴシック" charset="-128"/>
                <a:cs typeface="ＭＳ Ｐゴシック" charset="-128"/>
              </a:rPr>
              <a:t>All data are archived for long term preservation</a:t>
            </a:r>
          </a:p>
          <a:p>
            <a:pPr marL="282575" indent="-282575">
              <a:spcBef>
                <a:spcPct val="20000"/>
              </a:spcBef>
              <a:buClr>
                <a:srgbClr val="FFC000"/>
              </a:buClr>
              <a:buSzPct val="125000"/>
              <a:buFont typeface="Arial"/>
              <a:buChar char="•"/>
            </a:pPr>
            <a:r>
              <a:rPr lang="en-US" sz="1700" dirty="0" smtClean="0">
                <a:solidFill>
                  <a:schemeClr val="bg1"/>
                </a:solidFill>
                <a:ea typeface="ＭＳ Ｐゴシック" charset="-128"/>
                <a:cs typeface="ＭＳ Ｐゴシック" charset="-128"/>
              </a:rPr>
              <a:t>Data are provide on a nondiscriminatory basis at no cost</a:t>
            </a:r>
            <a:endParaRPr lang="en-US" sz="1700" dirty="0">
              <a:solidFill>
                <a:schemeClr val="bg1"/>
              </a:solidFill>
              <a:ea typeface="ＭＳ Ｐゴシック" charset="-128"/>
              <a:cs typeface="ＭＳ Ｐゴシック" charset="-128"/>
            </a:endParaRPr>
          </a:p>
          <a:p>
            <a:pPr marL="282575" indent="-282575">
              <a:spcBef>
                <a:spcPct val="20000"/>
              </a:spcBef>
              <a:buClr>
                <a:srgbClr val="FFC000"/>
              </a:buClr>
              <a:buSzPct val="125000"/>
              <a:buFont typeface="Arial"/>
              <a:buChar char="•"/>
            </a:pPr>
            <a:r>
              <a:rPr lang="en-US" sz="1700" dirty="0" smtClean="0">
                <a:solidFill>
                  <a:schemeClr val="bg1"/>
                </a:solidFill>
                <a:ea typeface="ＭＳ Ｐゴシック" charset="-128"/>
                <a:cs typeface="ＭＳ Ｐゴシック" charset="-128"/>
              </a:rPr>
              <a:t>Data are also </a:t>
            </a:r>
            <a:r>
              <a:rPr lang="en-US" sz="1700" dirty="0">
                <a:solidFill>
                  <a:schemeClr val="bg1"/>
                </a:solidFill>
                <a:ea typeface="ＭＳ Ｐゴシック" charset="-128"/>
                <a:cs typeface="ＭＳ Ｐゴシック" charset="-128"/>
              </a:rPr>
              <a:t>broadcast </a:t>
            </a:r>
            <a:r>
              <a:rPr lang="en-US" sz="1700" dirty="0" smtClean="0">
                <a:solidFill>
                  <a:schemeClr val="bg1"/>
                </a:solidFill>
                <a:ea typeface="ＭＳ Ｐゴシック" charset="-128"/>
                <a:cs typeface="ＭＳ Ｐゴシック" charset="-128"/>
              </a:rPr>
              <a:t>to </a:t>
            </a:r>
            <a:r>
              <a:rPr lang="en-US" sz="1700" dirty="0">
                <a:solidFill>
                  <a:schemeClr val="bg1"/>
                </a:solidFill>
                <a:ea typeface="ＭＳ Ｐゴシック" charset="-128"/>
                <a:cs typeface="ＭＳ Ｐゴシック" charset="-128"/>
              </a:rPr>
              <a:t>network of international ground </a:t>
            </a:r>
            <a:r>
              <a:rPr lang="en-US" sz="1700" dirty="0" smtClean="0">
                <a:solidFill>
                  <a:schemeClr val="bg1"/>
                </a:solidFill>
                <a:ea typeface="ＭＳ Ｐゴシック" charset="-128"/>
                <a:cs typeface="ＭＳ Ｐゴシック" charset="-128"/>
              </a:rPr>
              <a:t>stations</a:t>
            </a:r>
            <a:endParaRPr lang="en-US" sz="1700" dirty="0">
              <a:solidFill>
                <a:schemeClr val="bg1"/>
              </a:solidFill>
              <a:latin typeface="+mn-lt"/>
              <a:ea typeface="ＭＳ Ｐゴシック" charset="-128"/>
              <a:cs typeface="ＭＳ Ｐゴシック" charset="-128"/>
            </a:endParaRPr>
          </a:p>
        </p:txBody>
      </p:sp>
      <p:pic>
        <p:nvPicPr>
          <p:cNvPr id="2" name="Picture 1" descr="about_ground_stations_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5435" y="3677712"/>
            <a:ext cx="5260817" cy="2631945"/>
          </a:xfrm>
          <a:prstGeom prst="rect">
            <a:avLst/>
          </a:prstGeom>
        </p:spPr>
      </p:pic>
    </p:spTree>
    <p:extLst>
      <p:ext uri="{BB962C8B-B14F-4D97-AF65-F5344CB8AC3E}">
        <p14:creationId xmlns:p14="http://schemas.microsoft.com/office/powerpoint/2010/main" val="2648282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C8 Lake Me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261" y="16606"/>
            <a:ext cx="6128133" cy="6858000"/>
          </a:xfrm>
          <a:prstGeom prst="rect">
            <a:avLst/>
          </a:prstGeom>
          <a:effectLst>
            <a:softEdge rad="990600"/>
          </a:effectLst>
        </p:spPr>
      </p:pic>
      <p:sp>
        <p:nvSpPr>
          <p:cNvPr id="4" name="Rectangle 3"/>
          <p:cNvSpPr/>
          <p:nvPr/>
        </p:nvSpPr>
        <p:spPr>
          <a:xfrm>
            <a:off x="406712" y="848308"/>
            <a:ext cx="6759255" cy="5189112"/>
          </a:xfrm>
          <a:prstGeom prst="rect">
            <a:avLst/>
          </a:prstGeom>
        </p:spPr>
        <p:txBody>
          <a:bodyPr wrap="square">
            <a:spAutoFit/>
          </a:bodyPr>
          <a:lstStyle/>
          <a:p>
            <a:pPr marL="285750" lvl="0" indent="-285750">
              <a:spcAft>
                <a:spcPts val="400"/>
              </a:spcAft>
              <a:buFont typeface="Arial"/>
              <a:buChar char="•"/>
            </a:pPr>
            <a:r>
              <a:rPr lang="en-US" sz="2000" b="1" dirty="0" smtClean="0">
                <a:solidFill>
                  <a:srgbClr val="EAB323"/>
                </a:solidFill>
                <a:effectLst>
                  <a:outerShdw blurRad="50800" dist="38100" dir="2700000" algn="tl" rotWithShape="0">
                    <a:srgbClr val="000000">
                      <a:alpha val="43000"/>
                    </a:srgbClr>
                  </a:outerShdw>
                </a:effectLst>
                <a:ea typeface="ヒラギノ角ゴ Pro W3" charset="-128"/>
              </a:rPr>
              <a:t>More </a:t>
            </a:r>
            <a:r>
              <a:rPr lang="en-US" sz="2000" b="1" dirty="0">
                <a:solidFill>
                  <a:srgbClr val="EAB323"/>
                </a:solidFill>
                <a:effectLst>
                  <a:outerShdw blurRad="50800" dist="38100" dir="2700000" algn="tl" rotWithShape="0">
                    <a:srgbClr val="000000">
                      <a:alpha val="43000"/>
                    </a:srgbClr>
                  </a:outerShdw>
                </a:effectLst>
                <a:ea typeface="ヒラギノ角ゴ Pro W3" charset="-128"/>
              </a:rPr>
              <a:t>image </a:t>
            </a:r>
            <a:r>
              <a:rPr lang="en-US" sz="2000" b="1" dirty="0" smtClean="0">
                <a:solidFill>
                  <a:srgbClr val="EAB323"/>
                </a:solidFill>
                <a:effectLst>
                  <a:outerShdw blurRad="50800" dist="38100" dir="2700000" algn="tl" rotWithShape="0">
                    <a:srgbClr val="000000">
                      <a:alpha val="43000"/>
                    </a:srgbClr>
                  </a:outerShdw>
                </a:effectLst>
                <a:ea typeface="ヒラギノ角ゴ Pro W3" charset="-128"/>
              </a:rPr>
              <a:t>data - c</a:t>
            </a:r>
            <a:r>
              <a:rPr lang="en-US" sz="2000" b="1" dirty="0" smtClean="0">
                <a:solidFill>
                  <a:srgbClr val="EAB323"/>
                </a:solidFill>
                <a:effectLst>
                  <a:outerShdw blurRad="50800" dist="38100" dir="2700000" algn="tl" rotWithShape="0">
                    <a:srgbClr val="000000">
                      <a:alpha val="43000"/>
                    </a:srgbClr>
                  </a:outerShdw>
                </a:effectLst>
              </a:rPr>
              <a:t>ollecting approximately 500 new scenes per day</a:t>
            </a:r>
          </a:p>
          <a:p>
            <a:pPr marL="742950" lvl="1" indent="-285750">
              <a:spcAft>
                <a:spcPts val="400"/>
              </a:spcAft>
              <a:buFont typeface="Arial"/>
              <a:buChar char="•"/>
            </a:pPr>
            <a:r>
              <a:rPr lang="en-US" sz="1600" dirty="0">
                <a:solidFill>
                  <a:srgbClr val="FFFFFF"/>
                </a:solidFill>
              </a:rPr>
              <a:t>New images are available to users in less than 8 hours after </a:t>
            </a:r>
            <a:r>
              <a:rPr lang="en-US" sz="1600" dirty="0" smtClean="0">
                <a:solidFill>
                  <a:srgbClr val="FFFFFF"/>
                </a:solidFill>
              </a:rPr>
              <a:t>acquisition</a:t>
            </a:r>
            <a:endParaRPr lang="en-US" sz="1600" dirty="0">
              <a:solidFill>
                <a:srgbClr val="FFFFFF"/>
              </a:solidFill>
            </a:endParaRPr>
          </a:p>
          <a:p>
            <a:pPr marL="742950" lvl="1" indent="-285750">
              <a:spcAft>
                <a:spcPts val="400"/>
              </a:spcAft>
              <a:buFont typeface="Arial"/>
              <a:buChar char="•"/>
            </a:pPr>
            <a:r>
              <a:rPr lang="en-US" sz="1600" dirty="0" smtClean="0">
                <a:solidFill>
                  <a:srgbClr val="FFFFFF"/>
                </a:solidFill>
              </a:rPr>
              <a:t>Restored 8 day </a:t>
            </a:r>
            <a:r>
              <a:rPr lang="en-US" sz="1600" dirty="0">
                <a:solidFill>
                  <a:srgbClr val="FFFFFF"/>
                </a:solidFill>
              </a:rPr>
              <a:t>revisit </a:t>
            </a:r>
            <a:r>
              <a:rPr lang="en-US" sz="1600" dirty="0" smtClean="0">
                <a:solidFill>
                  <a:srgbClr val="FFFFFF"/>
                </a:solidFill>
              </a:rPr>
              <a:t>cycle lost when Landsat 5 was decommissioned</a:t>
            </a:r>
          </a:p>
          <a:p>
            <a:pPr marL="285750" indent="-285750">
              <a:spcAft>
                <a:spcPts val="400"/>
              </a:spcAft>
              <a:buFont typeface="Arial"/>
              <a:buChar char="•"/>
            </a:pPr>
            <a:endParaRPr lang="en-US" sz="700" dirty="0" smtClean="0">
              <a:solidFill>
                <a:srgbClr val="FFFFFF"/>
              </a:solidFill>
            </a:endParaRPr>
          </a:p>
          <a:p>
            <a:pPr marL="285750" indent="-285750">
              <a:spcAft>
                <a:spcPts val="400"/>
              </a:spcAft>
              <a:buFont typeface="Arial"/>
              <a:buChar char="•"/>
            </a:pPr>
            <a:r>
              <a:rPr lang="en-US" sz="2000" b="1" dirty="0" smtClean="0">
                <a:solidFill>
                  <a:srgbClr val="EAB323"/>
                </a:solidFill>
                <a:effectLst>
                  <a:outerShdw blurRad="50800" dist="38100" dir="2700000" algn="tl" rotWithShape="0">
                    <a:srgbClr val="000000">
                      <a:alpha val="43000"/>
                    </a:srgbClr>
                  </a:outerShdw>
                </a:effectLst>
                <a:ea typeface="ヒラギノ角ゴ Pro W3" charset="-128"/>
              </a:rPr>
              <a:t>Better </a:t>
            </a:r>
            <a:r>
              <a:rPr lang="en-US" sz="2000" b="1" dirty="0">
                <a:solidFill>
                  <a:srgbClr val="EAB323"/>
                </a:solidFill>
                <a:effectLst>
                  <a:outerShdw blurRad="50800" dist="38100" dir="2700000" algn="tl" rotWithShape="0">
                    <a:srgbClr val="000000">
                      <a:alpha val="43000"/>
                    </a:srgbClr>
                  </a:outerShdw>
                </a:effectLst>
                <a:ea typeface="ヒラギノ角ゴ Pro W3" charset="-128"/>
              </a:rPr>
              <a:t>image data – improves surface characterization</a:t>
            </a:r>
          </a:p>
          <a:p>
            <a:pPr marL="742950" lvl="1" indent="-285750">
              <a:lnSpc>
                <a:spcPct val="90000"/>
              </a:lnSpc>
              <a:buFont typeface="Arial"/>
              <a:buChar char="•"/>
            </a:pPr>
            <a:r>
              <a:rPr lang="en-US" sz="1600" dirty="0">
                <a:solidFill>
                  <a:srgbClr val="FFFFFF"/>
                </a:solidFill>
              </a:rPr>
              <a:t>8-10x improvement in signal to noise ratios</a:t>
            </a:r>
          </a:p>
          <a:p>
            <a:pPr marL="742950" lvl="1" indent="-285750">
              <a:lnSpc>
                <a:spcPct val="90000"/>
              </a:lnSpc>
              <a:buFont typeface="Arial"/>
              <a:buChar char="•"/>
            </a:pPr>
            <a:r>
              <a:rPr lang="en-US" sz="1600" dirty="0">
                <a:solidFill>
                  <a:srgbClr val="FFFFFF"/>
                </a:solidFill>
              </a:rPr>
              <a:t>12 bit quantization permits improved measurement of subtle surface conditions and assessment of bright </a:t>
            </a:r>
            <a:r>
              <a:rPr lang="en-US" sz="1600" dirty="0" smtClean="0">
                <a:solidFill>
                  <a:srgbClr val="FFFFFF"/>
                </a:solidFill>
              </a:rPr>
              <a:t>targets</a:t>
            </a:r>
          </a:p>
          <a:p>
            <a:pPr marL="742950" lvl="1" indent="-285750">
              <a:lnSpc>
                <a:spcPct val="90000"/>
              </a:lnSpc>
              <a:buFont typeface="Arial"/>
              <a:buChar char="•"/>
            </a:pPr>
            <a:r>
              <a:rPr lang="en-US" sz="1600" dirty="0">
                <a:solidFill>
                  <a:srgbClr val="FFFFFF"/>
                </a:solidFill>
              </a:rPr>
              <a:t>Improved pixel </a:t>
            </a:r>
            <a:r>
              <a:rPr lang="en-US" sz="1600" dirty="0" smtClean="0">
                <a:solidFill>
                  <a:srgbClr val="FFFFFF"/>
                </a:solidFill>
              </a:rPr>
              <a:t>geo-location </a:t>
            </a:r>
            <a:r>
              <a:rPr lang="en-US" sz="1600" dirty="0">
                <a:solidFill>
                  <a:srgbClr val="FFFFFF"/>
                </a:solidFill>
              </a:rPr>
              <a:t>~ </a:t>
            </a:r>
            <a:r>
              <a:rPr lang="en-US" sz="1600" dirty="0" smtClean="0">
                <a:solidFill>
                  <a:srgbClr val="FFFFFF"/>
                </a:solidFill>
              </a:rPr>
              <a:t>12m</a:t>
            </a:r>
          </a:p>
          <a:p>
            <a:pPr lvl="1">
              <a:lnSpc>
                <a:spcPct val="90000"/>
              </a:lnSpc>
            </a:pPr>
            <a:endParaRPr lang="en-US" sz="1600" dirty="0">
              <a:solidFill>
                <a:srgbClr val="FFFFFF"/>
              </a:solidFill>
            </a:endParaRPr>
          </a:p>
          <a:p>
            <a:pPr marL="285750" indent="-285750">
              <a:lnSpc>
                <a:spcPct val="90000"/>
              </a:lnSpc>
              <a:spcAft>
                <a:spcPts val="400"/>
              </a:spcAft>
              <a:buFont typeface="Arial"/>
              <a:buChar char="•"/>
            </a:pPr>
            <a:r>
              <a:rPr lang="en-US" sz="2000" b="1" dirty="0">
                <a:solidFill>
                  <a:srgbClr val="EAB323"/>
                </a:solidFill>
                <a:effectLst>
                  <a:outerShdw blurRad="50800" dist="38100" dir="2700000" algn="tl" rotWithShape="0">
                    <a:srgbClr val="000000">
                      <a:alpha val="43000"/>
                    </a:srgbClr>
                  </a:outerShdw>
                </a:effectLst>
                <a:ea typeface="ヒラギノ角ゴ Pro W3" charset="-128"/>
              </a:rPr>
              <a:t>New measurements – enabling new applications</a:t>
            </a:r>
          </a:p>
          <a:p>
            <a:pPr marL="742950" lvl="1" indent="-285750">
              <a:lnSpc>
                <a:spcPct val="90000"/>
              </a:lnSpc>
              <a:buFont typeface="Arial"/>
              <a:buChar char="•"/>
            </a:pPr>
            <a:r>
              <a:rPr lang="en-US" sz="1600" dirty="0">
                <a:solidFill>
                  <a:srgbClr val="FFFFFF"/>
                </a:solidFill>
              </a:rPr>
              <a:t>Coastal blue band (</a:t>
            </a:r>
            <a:r>
              <a:rPr lang="el-GR" sz="1600" dirty="0">
                <a:solidFill>
                  <a:srgbClr val="FFFFFF"/>
                </a:solidFill>
              </a:rPr>
              <a:t>0.433–0.453 μm</a:t>
            </a:r>
            <a:r>
              <a:rPr lang="en-US" sz="1600" dirty="0">
                <a:solidFill>
                  <a:srgbClr val="FFFFFF"/>
                </a:solidFill>
              </a:rPr>
              <a:t>)</a:t>
            </a:r>
          </a:p>
          <a:p>
            <a:pPr marL="742950" lvl="1" indent="-285750">
              <a:lnSpc>
                <a:spcPct val="90000"/>
              </a:lnSpc>
              <a:buFont typeface="Arial"/>
              <a:buChar char="•"/>
            </a:pPr>
            <a:r>
              <a:rPr lang="en-US" sz="1600" dirty="0">
                <a:solidFill>
                  <a:srgbClr val="FFFFFF"/>
                </a:solidFill>
              </a:rPr>
              <a:t>Cirrus band (</a:t>
            </a:r>
            <a:r>
              <a:rPr lang="el-GR" sz="1600" dirty="0">
                <a:solidFill>
                  <a:srgbClr val="FFFFFF"/>
                </a:solidFill>
              </a:rPr>
              <a:t>1.360–1.390 μm</a:t>
            </a:r>
            <a:r>
              <a:rPr lang="en-US" sz="1600" dirty="0">
                <a:solidFill>
                  <a:srgbClr val="FFFFFF"/>
                </a:solidFill>
              </a:rPr>
              <a:t>)</a:t>
            </a:r>
          </a:p>
          <a:p>
            <a:pPr marL="742950" lvl="1" indent="-285750">
              <a:lnSpc>
                <a:spcPct val="90000"/>
              </a:lnSpc>
              <a:buFont typeface="Arial"/>
              <a:buChar char="•"/>
            </a:pPr>
            <a:r>
              <a:rPr lang="en-US" sz="1600" dirty="0" smtClean="0">
                <a:solidFill>
                  <a:srgbClr val="FFFFFF"/>
                </a:solidFill>
              </a:rPr>
              <a:t>Additional thermal band</a:t>
            </a:r>
          </a:p>
          <a:p>
            <a:pPr>
              <a:spcAft>
                <a:spcPts val="400"/>
              </a:spcAft>
            </a:pPr>
            <a:endParaRPr lang="en-US" sz="900" b="1" i="1" dirty="0" smtClean="0">
              <a:solidFill>
                <a:srgbClr val="FFFFFF"/>
              </a:solidFill>
            </a:endParaRPr>
          </a:p>
        </p:txBody>
      </p:sp>
      <p:sp>
        <p:nvSpPr>
          <p:cNvPr id="6" name="Title 1"/>
          <p:cNvSpPr>
            <a:spLocks noGrp="1"/>
          </p:cNvSpPr>
          <p:nvPr>
            <p:ph type="title"/>
          </p:nvPr>
        </p:nvSpPr>
        <p:spPr>
          <a:xfrm>
            <a:off x="406729" y="16841"/>
            <a:ext cx="8737271" cy="637868"/>
          </a:xfrm>
        </p:spPr>
        <p:txBody>
          <a:bodyPr/>
          <a:lstStyle/>
          <a:p>
            <a:r>
              <a:rPr lang="en-US" sz="2800" dirty="0" smtClean="0">
                <a:ea typeface="ヒラギノ角ゴ Pro W3" charset="-128"/>
              </a:rPr>
              <a:t>Landsat 8 Capabilities: </a:t>
            </a:r>
            <a:r>
              <a:rPr lang="en-US" sz="2800" dirty="0" smtClean="0">
                <a:solidFill>
                  <a:schemeClr val="bg1"/>
                </a:solidFill>
                <a:ea typeface="ヒラギノ角ゴ Pro W3" charset="-128"/>
              </a:rPr>
              <a:t>More, Better, New Data</a:t>
            </a:r>
          </a:p>
        </p:txBody>
      </p:sp>
    </p:spTree>
    <p:extLst>
      <p:ext uri="{BB962C8B-B14F-4D97-AF65-F5344CB8AC3E}">
        <p14:creationId xmlns:p14="http://schemas.microsoft.com/office/powerpoint/2010/main" val="9361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5"/>
          <p:cNvSpPr>
            <a:spLocks noGrp="1" noChangeArrowheads="1"/>
          </p:cNvSpPr>
          <p:nvPr>
            <p:ph type="body" idx="1"/>
          </p:nvPr>
        </p:nvSpPr>
        <p:spPr>
          <a:xfrm>
            <a:off x="383942" y="880029"/>
            <a:ext cx="8469312" cy="976313"/>
          </a:xfrm>
        </p:spPr>
        <p:txBody>
          <a:bodyPr>
            <a:normAutofit fontScale="70000" lnSpcReduction="20000"/>
          </a:bodyPr>
          <a:lstStyle/>
          <a:p>
            <a:pPr marL="3175" indent="4763" eaLnBrk="1" hangingPunct="1">
              <a:lnSpc>
                <a:spcPct val="120000"/>
              </a:lnSpc>
              <a:buFontTx/>
              <a:buNone/>
              <a:defRPr/>
            </a:pPr>
            <a:r>
              <a:rPr lang="en-US" sz="2600" b="0" dirty="0" smtClean="0">
                <a:effectLst/>
                <a:latin typeface="Arial" charset="0"/>
              </a:rPr>
              <a:t>Understanding patterns, processes, and consequences of land change, as it occurs, using a framework</a:t>
            </a:r>
            <a:r>
              <a:rPr lang="en-US" sz="2600" b="0" u="sng" dirty="0" smtClean="0">
                <a:effectLst/>
                <a:latin typeface="Arial" charset="0"/>
              </a:rPr>
              <a:t> </a:t>
            </a:r>
            <a:r>
              <a:rPr lang="en-US" sz="2600" b="0" dirty="0" smtClean="0">
                <a:effectLst/>
                <a:latin typeface="Arial" charset="0"/>
              </a:rPr>
              <a:t>that is globally consistent and locally relevant – and that meets the needs of decision makers.</a:t>
            </a:r>
          </a:p>
          <a:p>
            <a:pPr algn="ctr" eaLnBrk="1" hangingPunct="1">
              <a:lnSpc>
                <a:spcPct val="90000"/>
              </a:lnSpc>
              <a:defRPr/>
            </a:pPr>
            <a:endParaRPr lang="en-US" sz="2400" b="0" dirty="0">
              <a:latin typeface="Arial" charset="0"/>
            </a:endParaRPr>
          </a:p>
        </p:txBody>
      </p:sp>
      <p:pic>
        <p:nvPicPr>
          <p:cNvPr id="44037" name="Picture 6" descr="sept92avhrr"/>
          <p:cNvPicPr>
            <a:picLocks noChangeAspect="1" noChangeArrowheads="1"/>
          </p:cNvPicPr>
          <p:nvPr/>
        </p:nvPicPr>
        <p:blipFill>
          <a:blip r:embed="rId4">
            <a:clrChange>
              <a:clrFrom>
                <a:srgbClr val="0000FE"/>
              </a:clrFrom>
              <a:clrTo>
                <a:srgbClr val="0000FE">
                  <a:alpha val="0"/>
                </a:srgbClr>
              </a:clrTo>
            </a:clrChange>
            <a:extLst>
              <a:ext uri="{28A0092B-C50C-407E-A947-70E740481C1C}">
                <a14:useLocalDpi xmlns:a14="http://schemas.microsoft.com/office/drawing/2010/main"/>
              </a:ext>
            </a:extLst>
          </a:blip>
          <a:srcRect/>
          <a:stretch>
            <a:fillRect/>
          </a:stretch>
        </p:blipFill>
        <p:spPr bwMode="auto">
          <a:xfrm>
            <a:off x="2586436" y="1947156"/>
            <a:ext cx="3592428" cy="23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6598771" y="4041525"/>
            <a:ext cx="2057400" cy="1725613"/>
            <a:chOff x="6886575" y="4187825"/>
            <a:chExt cx="2057400" cy="1725613"/>
          </a:xfrm>
        </p:grpSpPr>
        <p:sp>
          <p:nvSpPr>
            <p:cNvPr id="174092" name="Rectangle 12"/>
            <p:cNvSpPr>
              <a:spLocks noChangeArrowheads="1"/>
            </p:cNvSpPr>
            <p:nvPr/>
          </p:nvSpPr>
          <p:spPr bwMode="auto">
            <a:xfrm>
              <a:off x="6886575" y="4187825"/>
              <a:ext cx="2057400" cy="1676400"/>
            </a:xfrm>
            <a:prstGeom prst="rect">
              <a:avLst/>
            </a:prstGeom>
            <a:gradFill rotWithShape="0">
              <a:gsLst>
                <a:gs pos="0">
                  <a:schemeClr val="bg1"/>
                </a:gs>
                <a:gs pos="100000">
                  <a:schemeClr val="bg1">
                    <a:gamma/>
                    <a:shade val="46275"/>
                    <a:invGamma/>
                  </a:schemeClr>
                </a:gs>
              </a:gsLst>
              <a:lin ang="0" scaled="1"/>
            </a:gradFill>
            <a:ln w="12700">
              <a:solidFill>
                <a:schemeClr val="tx2"/>
              </a:solidFill>
              <a:miter lim="800000"/>
              <a:headEnd type="none" w="sm" len="sm"/>
              <a:tailEnd type="none" w="sm" len="sm"/>
            </a:ln>
            <a:effectLst/>
          </p:spPr>
          <p:txBody>
            <a:bodyPr wrap="none" anchor="ctr"/>
            <a:lstStyle/>
            <a:p>
              <a:pPr>
                <a:defRPr/>
              </a:pPr>
              <a:endParaRPr lang="en-US">
                <a:ea typeface="+mn-ea"/>
              </a:endParaRPr>
            </a:p>
          </p:txBody>
        </p:sp>
        <p:graphicFrame>
          <p:nvGraphicFramePr>
            <p:cNvPr id="44044" name="Object 13"/>
            <p:cNvGraphicFramePr>
              <a:graphicFrameLocks noChangeAspect="1"/>
            </p:cNvGraphicFramePr>
            <p:nvPr>
              <p:extLst>
                <p:ext uri="{D42A27DB-BD31-4B8C-83A1-F6EECF244321}">
                  <p14:modId xmlns:p14="http://schemas.microsoft.com/office/powerpoint/2010/main" val="413522479"/>
                </p:ext>
              </p:extLst>
            </p:nvPr>
          </p:nvGraphicFramePr>
          <p:xfrm>
            <a:off x="6953897" y="4264025"/>
            <a:ext cx="1905000" cy="1243013"/>
          </p:xfrm>
          <a:graphic>
            <a:graphicData uri="http://schemas.openxmlformats.org/presentationml/2006/ole">
              <mc:AlternateContent xmlns:mc="http://schemas.openxmlformats.org/markup-compatibility/2006">
                <mc:Choice xmlns:v="urn:schemas-microsoft-com:vml" Requires="v">
                  <p:oleObj spid="_x0000_s2478" name="Microsoft Draw Drawing" r:id="rId5" imgW="2450794" imgH="1600000" progId="MSDraw.Drawing.8.2">
                    <p:embed/>
                  </p:oleObj>
                </mc:Choice>
                <mc:Fallback>
                  <p:oleObj name="Microsoft Draw Drawing" r:id="rId5" imgW="2450794" imgH="1600000" progId="MSDraw.Drawing.8.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897" y="4264025"/>
                          <a:ext cx="1905000" cy="1243013"/>
                        </a:xfrm>
                        <a:prstGeom prst="rect">
                          <a:avLst/>
                        </a:prstGeom>
                        <a:gradFill rotWithShape="0">
                          <a:gsLst>
                            <a:gs pos="0">
                              <a:schemeClr val="bg1"/>
                            </a:gs>
                            <a:gs pos="100000">
                              <a:srgbClr val="767676"/>
                            </a:gs>
                          </a:gsLst>
                          <a:lin ang="0" scaled="1"/>
                        </a:gradFill>
                        <a:ln>
                          <a:noFill/>
                        </a:ln>
                        <a:effectLst/>
                        <a:extLst/>
                      </p:spPr>
                    </p:pic>
                  </p:oleObj>
                </mc:Fallback>
              </mc:AlternateContent>
            </a:graphicData>
          </a:graphic>
        </p:graphicFrame>
        <p:sp>
          <p:nvSpPr>
            <p:cNvPr id="174094" name="Text Box 14"/>
            <p:cNvSpPr txBox="1">
              <a:spLocks noChangeArrowheads="1"/>
            </p:cNvSpPr>
            <p:nvPr/>
          </p:nvSpPr>
          <p:spPr bwMode="auto">
            <a:xfrm>
              <a:off x="7075488" y="5456238"/>
              <a:ext cx="1728787" cy="457200"/>
            </a:xfrm>
            <a:prstGeom prst="rect">
              <a:avLst/>
            </a:prstGeom>
            <a:noFill/>
            <a:ln w="12700">
              <a:noFill/>
              <a:miter lim="800000"/>
              <a:headEnd type="none" w="sm" len="sm"/>
              <a:tailEnd type="none" w="sm" len="sm"/>
            </a:ln>
            <a:effectLst/>
          </p:spPr>
          <p:txBody>
            <a:bodyPr wrap="none">
              <a:spAutoFit/>
            </a:bodyPr>
            <a:lstStyle>
              <a:lvl1pPr eaLnBrk="0" hangingPunct="0">
                <a:defRPr sz="2800">
                  <a:solidFill>
                    <a:schemeClr val="tx1"/>
                  </a:solidFill>
                  <a:latin typeface="Arial" charset="0"/>
                  <a:ea typeface="ヒラギノ角ゴ Pro W3" charset="0"/>
                </a:defRPr>
              </a:lvl1pPr>
              <a:lvl2pPr marL="742950" indent="-285750" eaLnBrk="0" hangingPunct="0">
                <a:defRPr sz="2800">
                  <a:solidFill>
                    <a:schemeClr val="tx1"/>
                  </a:solidFill>
                  <a:latin typeface="Arial" charset="0"/>
                  <a:ea typeface="ヒラギノ角ゴ Pro W3" charset="0"/>
                </a:defRPr>
              </a:lvl2pPr>
              <a:lvl3pPr marL="1143000" indent="-228600" eaLnBrk="0" hangingPunct="0">
                <a:defRPr sz="2800">
                  <a:solidFill>
                    <a:schemeClr val="tx1"/>
                  </a:solidFill>
                  <a:latin typeface="Arial" charset="0"/>
                  <a:ea typeface="ヒラギノ角ゴ Pro W3" charset="0"/>
                </a:defRPr>
              </a:lvl3pPr>
              <a:lvl4pPr marL="1600200" indent="-228600" eaLnBrk="0" hangingPunct="0">
                <a:defRPr sz="2800">
                  <a:solidFill>
                    <a:schemeClr val="tx1"/>
                  </a:solidFill>
                  <a:latin typeface="Arial" charset="0"/>
                  <a:ea typeface="ヒラギノ角ゴ Pro W3" charset="0"/>
                </a:defRPr>
              </a:lvl4pPr>
              <a:lvl5pPr marL="2057400" indent="-228600" eaLnBrk="0" hangingPunct="0">
                <a:defRPr sz="2800">
                  <a:solidFill>
                    <a:schemeClr val="tx1"/>
                  </a:solidFill>
                  <a:latin typeface="Arial" charset="0"/>
                  <a:ea typeface="ヒラギノ角ゴ Pro W3" charset="0"/>
                </a:defRPr>
              </a:lvl5pPr>
              <a:lvl6pPr marL="2514600" indent="-228600" eaLnBrk="0" fontAlgn="base" hangingPunct="0">
                <a:spcBef>
                  <a:spcPct val="20000"/>
                </a:spcBef>
                <a:spcAft>
                  <a:spcPct val="0"/>
                </a:spcAft>
                <a:buChar char="–"/>
                <a:defRPr sz="2800">
                  <a:solidFill>
                    <a:schemeClr val="tx1"/>
                  </a:solidFill>
                  <a:latin typeface="Arial" charset="0"/>
                  <a:ea typeface="ヒラギノ角ゴ Pro W3" charset="0"/>
                </a:defRPr>
              </a:lvl6pPr>
              <a:lvl7pPr marL="2971800" indent="-228600" eaLnBrk="0" fontAlgn="base" hangingPunct="0">
                <a:spcBef>
                  <a:spcPct val="20000"/>
                </a:spcBef>
                <a:spcAft>
                  <a:spcPct val="0"/>
                </a:spcAft>
                <a:buChar char="–"/>
                <a:defRPr sz="2800">
                  <a:solidFill>
                    <a:schemeClr val="tx1"/>
                  </a:solidFill>
                  <a:latin typeface="Arial" charset="0"/>
                  <a:ea typeface="ヒラギノ角ゴ Pro W3" charset="0"/>
                </a:defRPr>
              </a:lvl7pPr>
              <a:lvl8pPr marL="3429000" indent="-228600" eaLnBrk="0" fontAlgn="base" hangingPunct="0">
                <a:spcBef>
                  <a:spcPct val="20000"/>
                </a:spcBef>
                <a:spcAft>
                  <a:spcPct val="0"/>
                </a:spcAft>
                <a:buChar char="–"/>
                <a:defRPr sz="2800">
                  <a:solidFill>
                    <a:schemeClr val="tx1"/>
                  </a:solidFill>
                  <a:latin typeface="Arial" charset="0"/>
                  <a:ea typeface="ヒラギノ角ゴ Pro W3" charset="0"/>
                </a:defRPr>
              </a:lvl8pPr>
              <a:lvl9pPr marL="3886200" indent="-228600" eaLnBrk="0" fontAlgn="base" hangingPunct="0">
                <a:spcBef>
                  <a:spcPct val="20000"/>
                </a:spcBef>
                <a:spcAft>
                  <a:spcPct val="0"/>
                </a:spcAft>
                <a:buChar char="–"/>
                <a:defRPr sz="2800">
                  <a:solidFill>
                    <a:schemeClr val="tx1"/>
                  </a:solidFill>
                  <a:latin typeface="Arial" charset="0"/>
                  <a:ea typeface="ヒラギノ角ゴ Pro W3" charset="0"/>
                </a:defRPr>
              </a:lvl9pPr>
            </a:lstStyle>
            <a:p>
              <a:pPr algn="ctr">
                <a:defRPr/>
              </a:pPr>
              <a:r>
                <a:rPr lang="en-US" sz="1200" b="1" dirty="0">
                  <a:solidFill>
                    <a:schemeClr val="tx2"/>
                  </a:solidFill>
                  <a:effectLst>
                    <a:outerShdw blurRad="38100" dist="38100" dir="2700000" algn="tl">
                      <a:srgbClr val="FFFFFF"/>
                    </a:outerShdw>
                  </a:effectLst>
                  <a:latin typeface="Garamond" charset="0"/>
                </a:rPr>
                <a:t>NATURAL DISASTER</a:t>
              </a:r>
            </a:p>
            <a:p>
              <a:pPr algn="ctr">
                <a:defRPr/>
              </a:pPr>
              <a:r>
                <a:rPr lang="en-US" sz="1200" b="1" dirty="0">
                  <a:solidFill>
                    <a:schemeClr val="tx2"/>
                  </a:solidFill>
                  <a:effectLst>
                    <a:outerShdw blurRad="38100" dist="38100" dir="2700000" algn="tl">
                      <a:srgbClr val="FFFFFF"/>
                    </a:outerShdw>
                  </a:effectLst>
                  <a:latin typeface="Garamond" charset="0"/>
                </a:rPr>
                <a:t>MANAGEMENT</a:t>
              </a:r>
            </a:p>
          </p:txBody>
        </p:sp>
      </p:grpSp>
      <p:grpSp>
        <p:nvGrpSpPr>
          <p:cNvPr id="6" name="Group 5"/>
          <p:cNvGrpSpPr/>
          <p:nvPr/>
        </p:nvGrpSpPr>
        <p:grpSpPr>
          <a:xfrm>
            <a:off x="456230" y="4046288"/>
            <a:ext cx="1600200" cy="1785937"/>
            <a:chOff x="473482" y="4192588"/>
            <a:chExt cx="1600200" cy="1785937"/>
          </a:xfrm>
        </p:grpSpPr>
        <p:sp>
          <p:nvSpPr>
            <p:cNvPr id="174087" name="Rectangle 7"/>
            <p:cNvSpPr>
              <a:spLocks noChangeArrowheads="1"/>
            </p:cNvSpPr>
            <p:nvPr/>
          </p:nvSpPr>
          <p:spPr bwMode="auto">
            <a:xfrm>
              <a:off x="473482" y="4192588"/>
              <a:ext cx="1600200" cy="1768475"/>
            </a:xfrm>
            <a:prstGeom prst="rect">
              <a:avLst/>
            </a:prstGeom>
            <a:gradFill rotWithShape="0">
              <a:gsLst>
                <a:gs pos="0">
                  <a:schemeClr val="bg1"/>
                </a:gs>
                <a:gs pos="100000">
                  <a:schemeClr val="bg1">
                    <a:gamma/>
                    <a:shade val="72549"/>
                    <a:invGamma/>
                  </a:schemeClr>
                </a:gs>
              </a:gsLst>
              <a:path path="rect">
                <a:fillToRect l="100000" b="100000"/>
              </a:path>
            </a:gradFill>
            <a:ln w="12700">
              <a:solidFill>
                <a:schemeClr val="tx2"/>
              </a:solidFill>
              <a:miter lim="800000"/>
              <a:headEnd type="none" w="sm" len="sm"/>
              <a:tailEnd type="none" w="sm" len="sm"/>
            </a:ln>
            <a:effectLst/>
          </p:spPr>
          <p:txBody>
            <a:bodyPr wrap="none" anchor="ctr"/>
            <a:lstStyle/>
            <a:p>
              <a:pPr algn="ctr" eaLnBrk="0" hangingPunct="0">
                <a:defRPr/>
              </a:pPr>
              <a:endParaRPr lang="en-US" sz="1200" b="1">
                <a:latin typeface="Garamond" pitchFamily="18" charset="0"/>
                <a:ea typeface="+mn-ea"/>
              </a:endParaRPr>
            </a:p>
          </p:txBody>
        </p:sp>
        <p:pic>
          <p:nvPicPr>
            <p:cNvPr id="44039" name="Picture 8" descr="nile_valley_1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9682" y="4278313"/>
              <a:ext cx="1447800" cy="1293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7" name="Text Box 17"/>
            <p:cNvSpPr txBox="1">
              <a:spLocks noChangeArrowheads="1"/>
            </p:cNvSpPr>
            <p:nvPr/>
          </p:nvSpPr>
          <p:spPr bwMode="auto">
            <a:xfrm>
              <a:off x="717957" y="5521325"/>
              <a:ext cx="1108075" cy="457200"/>
            </a:xfrm>
            <a:prstGeom prst="rect">
              <a:avLst/>
            </a:prstGeom>
            <a:noFill/>
            <a:ln w="12700">
              <a:noFill/>
              <a:miter lim="800000"/>
              <a:headEnd type="none" w="sm" len="sm"/>
              <a:tailEnd type="none" w="sm" len="sm"/>
            </a:ln>
            <a:effectLst/>
          </p:spPr>
          <p:txBody>
            <a:bodyPr wrap="none">
              <a:spAutoFit/>
            </a:bodyPr>
            <a:lstStyle>
              <a:lvl1pPr eaLnBrk="0" hangingPunct="0">
                <a:defRPr sz="2800">
                  <a:solidFill>
                    <a:schemeClr val="tx1"/>
                  </a:solidFill>
                  <a:latin typeface="Arial" charset="0"/>
                  <a:ea typeface="ヒラギノ角ゴ Pro W3" charset="0"/>
                </a:defRPr>
              </a:lvl1pPr>
              <a:lvl2pPr marL="742950" indent="-285750" eaLnBrk="0" hangingPunct="0">
                <a:defRPr sz="2800">
                  <a:solidFill>
                    <a:schemeClr val="tx1"/>
                  </a:solidFill>
                  <a:latin typeface="Arial" charset="0"/>
                  <a:ea typeface="ヒラギノ角ゴ Pro W3" charset="0"/>
                </a:defRPr>
              </a:lvl2pPr>
              <a:lvl3pPr marL="1143000" indent="-228600" eaLnBrk="0" hangingPunct="0">
                <a:defRPr sz="2800">
                  <a:solidFill>
                    <a:schemeClr val="tx1"/>
                  </a:solidFill>
                  <a:latin typeface="Arial" charset="0"/>
                  <a:ea typeface="ヒラギノ角ゴ Pro W3" charset="0"/>
                </a:defRPr>
              </a:lvl3pPr>
              <a:lvl4pPr marL="1600200" indent="-228600" eaLnBrk="0" hangingPunct="0">
                <a:defRPr sz="2800">
                  <a:solidFill>
                    <a:schemeClr val="tx1"/>
                  </a:solidFill>
                  <a:latin typeface="Arial" charset="0"/>
                  <a:ea typeface="ヒラギノ角ゴ Pro W3" charset="0"/>
                </a:defRPr>
              </a:lvl4pPr>
              <a:lvl5pPr marL="2057400" indent="-228600" eaLnBrk="0" hangingPunct="0">
                <a:defRPr sz="2800">
                  <a:solidFill>
                    <a:schemeClr val="tx1"/>
                  </a:solidFill>
                  <a:latin typeface="Arial" charset="0"/>
                  <a:ea typeface="ヒラギノ角ゴ Pro W3" charset="0"/>
                </a:defRPr>
              </a:lvl5pPr>
              <a:lvl6pPr marL="2514600" indent="-228600" eaLnBrk="0" fontAlgn="base" hangingPunct="0">
                <a:spcBef>
                  <a:spcPct val="20000"/>
                </a:spcBef>
                <a:spcAft>
                  <a:spcPct val="0"/>
                </a:spcAft>
                <a:buChar char="–"/>
                <a:defRPr sz="2800">
                  <a:solidFill>
                    <a:schemeClr val="tx1"/>
                  </a:solidFill>
                  <a:latin typeface="Arial" charset="0"/>
                  <a:ea typeface="ヒラギノ角ゴ Pro W3" charset="0"/>
                </a:defRPr>
              </a:lvl6pPr>
              <a:lvl7pPr marL="2971800" indent="-228600" eaLnBrk="0" fontAlgn="base" hangingPunct="0">
                <a:spcBef>
                  <a:spcPct val="20000"/>
                </a:spcBef>
                <a:spcAft>
                  <a:spcPct val="0"/>
                </a:spcAft>
                <a:buChar char="–"/>
                <a:defRPr sz="2800">
                  <a:solidFill>
                    <a:schemeClr val="tx1"/>
                  </a:solidFill>
                  <a:latin typeface="Arial" charset="0"/>
                  <a:ea typeface="ヒラギノ角ゴ Pro W3" charset="0"/>
                </a:defRPr>
              </a:lvl7pPr>
              <a:lvl8pPr marL="3429000" indent="-228600" eaLnBrk="0" fontAlgn="base" hangingPunct="0">
                <a:spcBef>
                  <a:spcPct val="20000"/>
                </a:spcBef>
                <a:spcAft>
                  <a:spcPct val="0"/>
                </a:spcAft>
                <a:buChar char="–"/>
                <a:defRPr sz="2800">
                  <a:solidFill>
                    <a:schemeClr val="tx1"/>
                  </a:solidFill>
                  <a:latin typeface="Arial" charset="0"/>
                  <a:ea typeface="ヒラギノ角ゴ Pro W3" charset="0"/>
                </a:defRPr>
              </a:lvl8pPr>
              <a:lvl9pPr marL="3886200" indent="-228600" eaLnBrk="0" fontAlgn="base" hangingPunct="0">
                <a:spcBef>
                  <a:spcPct val="20000"/>
                </a:spcBef>
                <a:spcAft>
                  <a:spcPct val="0"/>
                </a:spcAft>
                <a:buChar char="–"/>
                <a:defRPr sz="2800">
                  <a:solidFill>
                    <a:schemeClr val="tx1"/>
                  </a:solidFill>
                  <a:latin typeface="Arial" charset="0"/>
                  <a:ea typeface="ヒラギノ角ゴ Pro W3" charset="0"/>
                </a:defRPr>
              </a:lvl9pPr>
            </a:lstStyle>
            <a:p>
              <a:pPr algn="ctr">
                <a:defRPr/>
              </a:pPr>
              <a:r>
                <a:rPr lang="en-US" sz="1200" b="1" dirty="0">
                  <a:solidFill>
                    <a:schemeClr val="tx2"/>
                  </a:solidFill>
                  <a:effectLst>
                    <a:outerShdw blurRad="38100" dist="38100" dir="2700000" algn="tl">
                      <a:srgbClr val="FFFFFF"/>
                    </a:outerShdw>
                  </a:effectLst>
                  <a:latin typeface="Garamond" charset="0"/>
                </a:rPr>
                <a:t>WATER </a:t>
              </a:r>
            </a:p>
            <a:p>
              <a:pPr algn="ctr">
                <a:defRPr/>
              </a:pPr>
              <a:r>
                <a:rPr lang="en-US" sz="1200" b="1" dirty="0">
                  <a:solidFill>
                    <a:schemeClr val="tx2"/>
                  </a:solidFill>
                  <a:effectLst>
                    <a:outerShdw blurRad="38100" dist="38100" dir="2700000" algn="tl">
                      <a:srgbClr val="FFFFFF"/>
                    </a:outerShdw>
                  </a:effectLst>
                  <a:latin typeface="Garamond" charset="0"/>
                </a:rPr>
                <a:t>RESOURCES</a:t>
              </a:r>
            </a:p>
          </p:txBody>
        </p:sp>
      </p:grpSp>
      <p:sp>
        <p:nvSpPr>
          <p:cNvPr id="44051" name="Rectangle 20"/>
          <p:cNvSpPr>
            <a:spLocks noChangeArrowheads="1"/>
          </p:cNvSpPr>
          <p:nvPr/>
        </p:nvSpPr>
        <p:spPr bwMode="auto">
          <a:xfrm>
            <a:off x="3243263" y="2461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grpSp>
        <p:nvGrpSpPr>
          <p:cNvPr id="10" name="Group 9"/>
          <p:cNvGrpSpPr/>
          <p:nvPr/>
        </p:nvGrpSpPr>
        <p:grpSpPr>
          <a:xfrm>
            <a:off x="492389" y="2072605"/>
            <a:ext cx="1804988" cy="1882775"/>
            <a:chOff x="509641" y="1908175"/>
            <a:chExt cx="1804988" cy="1882775"/>
          </a:xfrm>
        </p:grpSpPr>
        <p:sp>
          <p:nvSpPr>
            <p:cNvPr id="174082" name="Rectangle 2"/>
            <p:cNvSpPr>
              <a:spLocks noChangeArrowheads="1"/>
            </p:cNvSpPr>
            <p:nvPr/>
          </p:nvSpPr>
          <p:spPr bwMode="auto">
            <a:xfrm>
              <a:off x="509641" y="1908175"/>
              <a:ext cx="1804988" cy="1828800"/>
            </a:xfrm>
            <a:prstGeom prst="rect">
              <a:avLst/>
            </a:prstGeom>
            <a:gradFill rotWithShape="0">
              <a:gsLst>
                <a:gs pos="0">
                  <a:schemeClr val="bg1">
                    <a:gamma/>
                    <a:shade val="46275"/>
                    <a:invGamma/>
                  </a:schemeClr>
                </a:gs>
                <a:gs pos="100000">
                  <a:schemeClr val="bg1"/>
                </a:gs>
              </a:gsLst>
              <a:lin ang="0" scaled="1"/>
            </a:gradFill>
            <a:ln w="12700">
              <a:solidFill>
                <a:schemeClr val="tx2"/>
              </a:solidFill>
              <a:miter lim="800000"/>
              <a:headEnd type="none" w="sm" len="sm"/>
              <a:tailEnd type="none" w="sm" len="sm"/>
            </a:ln>
            <a:effectLst/>
          </p:spPr>
          <p:txBody>
            <a:bodyPr wrap="none" anchor="ctr"/>
            <a:lstStyle/>
            <a:p>
              <a:pPr algn="ctr" eaLnBrk="0" hangingPunct="0">
                <a:defRPr/>
              </a:pPr>
              <a:endParaRPr lang="en-US" sz="1200" b="1">
                <a:effectLst>
                  <a:outerShdw blurRad="38100" dist="38100" dir="2700000" algn="tl">
                    <a:srgbClr val="000000">
                      <a:alpha val="43137"/>
                    </a:srgbClr>
                  </a:outerShdw>
                </a:effectLst>
                <a:latin typeface="Garamond" pitchFamily="18" charset="0"/>
                <a:ea typeface="+mn-ea"/>
              </a:endParaRPr>
            </a:p>
          </p:txBody>
        </p:sp>
        <p:sp>
          <p:nvSpPr>
            <p:cNvPr id="174098" name="Text Box 18"/>
            <p:cNvSpPr txBox="1">
              <a:spLocks noChangeArrowheads="1"/>
            </p:cNvSpPr>
            <p:nvPr/>
          </p:nvSpPr>
          <p:spPr bwMode="auto">
            <a:xfrm>
              <a:off x="641404" y="3333750"/>
              <a:ext cx="1604962" cy="457200"/>
            </a:xfrm>
            <a:prstGeom prst="rect">
              <a:avLst/>
            </a:prstGeom>
            <a:noFill/>
            <a:ln w="12700">
              <a:noFill/>
              <a:miter lim="800000"/>
              <a:headEnd type="none" w="sm" len="sm"/>
              <a:tailEnd type="none" w="sm" len="sm"/>
            </a:ln>
            <a:effectLst/>
          </p:spPr>
          <p:txBody>
            <a:bodyPr>
              <a:spAutoFit/>
            </a:bodyPr>
            <a:lstStyle>
              <a:lvl1pPr eaLnBrk="0" hangingPunct="0">
                <a:defRPr sz="2800">
                  <a:solidFill>
                    <a:schemeClr val="tx1"/>
                  </a:solidFill>
                  <a:latin typeface="Arial" charset="0"/>
                  <a:ea typeface="ヒラギノ角ゴ Pro W3" charset="0"/>
                </a:defRPr>
              </a:lvl1pPr>
              <a:lvl2pPr marL="742950" indent="-285750" eaLnBrk="0" hangingPunct="0">
                <a:defRPr sz="2800">
                  <a:solidFill>
                    <a:schemeClr val="tx1"/>
                  </a:solidFill>
                  <a:latin typeface="Arial" charset="0"/>
                  <a:ea typeface="ヒラギノ角ゴ Pro W3" charset="0"/>
                </a:defRPr>
              </a:lvl2pPr>
              <a:lvl3pPr marL="1143000" indent="-228600" eaLnBrk="0" hangingPunct="0">
                <a:defRPr sz="2800">
                  <a:solidFill>
                    <a:schemeClr val="tx1"/>
                  </a:solidFill>
                  <a:latin typeface="Arial" charset="0"/>
                  <a:ea typeface="ヒラギノ角ゴ Pro W3" charset="0"/>
                </a:defRPr>
              </a:lvl3pPr>
              <a:lvl4pPr marL="1600200" indent="-228600" eaLnBrk="0" hangingPunct="0">
                <a:defRPr sz="2800">
                  <a:solidFill>
                    <a:schemeClr val="tx1"/>
                  </a:solidFill>
                  <a:latin typeface="Arial" charset="0"/>
                  <a:ea typeface="ヒラギノ角ゴ Pro W3" charset="0"/>
                </a:defRPr>
              </a:lvl4pPr>
              <a:lvl5pPr marL="2057400" indent="-228600" eaLnBrk="0" hangingPunct="0">
                <a:defRPr sz="2800">
                  <a:solidFill>
                    <a:schemeClr val="tx1"/>
                  </a:solidFill>
                  <a:latin typeface="Arial" charset="0"/>
                  <a:ea typeface="ヒラギノ角ゴ Pro W3" charset="0"/>
                </a:defRPr>
              </a:lvl5pPr>
              <a:lvl6pPr marL="2514600" indent="-228600" eaLnBrk="0" fontAlgn="base" hangingPunct="0">
                <a:spcBef>
                  <a:spcPct val="20000"/>
                </a:spcBef>
                <a:spcAft>
                  <a:spcPct val="0"/>
                </a:spcAft>
                <a:buChar char="–"/>
                <a:defRPr sz="2800">
                  <a:solidFill>
                    <a:schemeClr val="tx1"/>
                  </a:solidFill>
                  <a:latin typeface="Arial" charset="0"/>
                  <a:ea typeface="ヒラギノ角ゴ Pro W3" charset="0"/>
                </a:defRPr>
              </a:lvl6pPr>
              <a:lvl7pPr marL="2971800" indent="-228600" eaLnBrk="0" fontAlgn="base" hangingPunct="0">
                <a:spcBef>
                  <a:spcPct val="20000"/>
                </a:spcBef>
                <a:spcAft>
                  <a:spcPct val="0"/>
                </a:spcAft>
                <a:buChar char="–"/>
                <a:defRPr sz="2800">
                  <a:solidFill>
                    <a:schemeClr val="tx1"/>
                  </a:solidFill>
                  <a:latin typeface="Arial" charset="0"/>
                  <a:ea typeface="ヒラギノ角ゴ Pro W3" charset="0"/>
                </a:defRPr>
              </a:lvl7pPr>
              <a:lvl8pPr marL="3429000" indent="-228600" eaLnBrk="0" fontAlgn="base" hangingPunct="0">
                <a:spcBef>
                  <a:spcPct val="20000"/>
                </a:spcBef>
                <a:spcAft>
                  <a:spcPct val="0"/>
                </a:spcAft>
                <a:buChar char="–"/>
                <a:defRPr sz="2800">
                  <a:solidFill>
                    <a:schemeClr val="tx1"/>
                  </a:solidFill>
                  <a:latin typeface="Arial" charset="0"/>
                  <a:ea typeface="ヒラギノ角ゴ Pro W3" charset="0"/>
                </a:defRPr>
              </a:lvl8pPr>
              <a:lvl9pPr marL="3886200" indent="-228600" eaLnBrk="0" fontAlgn="base" hangingPunct="0">
                <a:spcBef>
                  <a:spcPct val="20000"/>
                </a:spcBef>
                <a:spcAft>
                  <a:spcPct val="0"/>
                </a:spcAft>
                <a:buChar char="–"/>
                <a:defRPr sz="2800">
                  <a:solidFill>
                    <a:schemeClr val="tx1"/>
                  </a:solidFill>
                  <a:latin typeface="Arial" charset="0"/>
                  <a:ea typeface="ヒラギノ角ゴ Pro W3" charset="0"/>
                </a:defRPr>
              </a:lvl9pPr>
            </a:lstStyle>
            <a:p>
              <a:pPr algn="ctr">
                <a:defRPr/>
              </a:pPr>
              <a:r>
                <a:rPr lang="en-US" sz="1200" b="1">
                  <a:solidFill>
                    <a:schemeClr val="tx2"/>
                  </a:solidFill>
                  <a:effectLst>
                    <a:outerShdw blurRad="38100" dist="38100" dir="2700000" algn="tl">
                      <a:srgbClr val="FFFFFF"/>
                    </a:outerShdw>
                  </a:effectLst>
                  <a:latin typeface="Garamond" charset="0"/>
                </a:rPr>
                <a:t>POPULATION / LANDCOVER</a:t>
              </a:r>
            </a:p>
          </p:txBody>
        </p:sp>
        <p:graphicFrame>
          <p:nvGraphicFramePr>
            <p:cNvPr id="44052" name="Object 21"/>
            <p:cNvGraphicFramePr>
              <a:graphicFrameLocks noChangeAspect="1"/>
            </p:cNvGraphicFramePr>
            <p:nvPr>
              <p:extLst>
                <p:ext uri="{D42A27DB-BD31-4B8C-83A1-F6EECF244321}">
                  <p14:modId xmlns:p14="http://schemas.microsoft.com/office/powerpoint/2010/main" val="2929172761"/>
                </p:ext>
              </p:extLst>
            </p:nvPr>
          </p:nvGraphicFramePr>
          <p:xfrm>
            <a:off x="564557" y="1952625"/>
            <a:ext cx="1689100" cy="1420813"/>
          </p:xfrm>
          <a:graphic>
            <a:graphicData uri="http://schemas.openxmlformats.org/presentationml/2006/ole">
              <mc:AlternateContent xmlns:mc="http://schemas.openxmlformats.org/markup-compatibility/2006">
                <mc:Choice xmlns:v="urn:schemas-microsoft-com:vml" Requires="v">
                  <p:oleObj spid="_x0000_s2479" name="Microsoft Draw Drawing" r:id="rId8" imgW="1374534" imgH="2173044" progId="MSDraw.Drawing.8.2">
                    <p:embed/>
                  </p:oleObj>
                </mc:Choice>
                <mc:Fallback>
                  <p:oleObj name="Microsoft Draw Drawing" r:id="rId8" imgW="1374534" imgH="2173044" progId="MSDraw.Drawing.8.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557" y="1952625"/>
                          <a:ext cx="1689100" cy="1420813"/>
                        </a:xfrm>
                        <a:prstGeom prst="rect">
                          <a:avLst/>
                        </a:prstGeom>
                        <a:noFill/>
                        <a:ln>
                          <a:noFill/>
                        </a:ln>
                        <a:effectLst/>
                        <a:extLst/>
                      </p:spPr>
                    </p:pic>
                  </p:oleObj>
                </mc:Fallback>
              </mc:AlternateContent>
            </a:graphicData>
          </a:graphic>
        </p:graphicFrame>
      </p:grpSp>
      <p:grpSp>
        <p:nvGrpSpPr>
          <p:cNvPr id="8" name="Group 7"/>
          <p:cNvGrpSpPr/>
          <p:nvPr/>
        </p:nvGrpSpPr>
        <p:grpSpPr>
          <a:xfrm>
            <a:off x="4303659" y="4439167"/>
            <a:ext cx="2173288" cy="1846263"/>
            <a:chOff x="4498975" y="4683125"/>
            <a:chExt cx="2173288" cy="1846263"/>
          </a:xfrm>
        </p:grpSpPr>
        <p:sp>
          <p:nvSpPr>
            <p:cNvPr id="174091" name="Rectangle 11"/>
            <p:cNvSpPr>
              <a:spLocks noChangeArrowheads="1"/>
            </p:cNvSpPr>
            <p:nvPr/>
          </p:nvSpPr>
          <p:spPr bwMode="auto">
            <a:xfrm>
              <a:off x="4543425" y="4683125"/>
              <a:ext cx="2076450" cy="1846263"/>
            </a:xfrm>
            <a:prstGeom prst="rect">
              <a:avLst/>
            </a:prstGeom>
            <a:gradFill rotWithShape="0">
              <a:gsLst>
                <a:gs pos="0">
                  <a:schemeClr val="bg1"/>
                </a:gs>
                <a:gs pos="100000">
                  <a:schemeClr val="bg1">
                    <a:gamma/>
                    <a:shade val="66667"/>
                    <a:invGamma/>
                  </a:schemeClr>
                </a:gs>
              </a:gsLst>
              <a:path path="rect">
                <a:fillToRect r="100000" b="100000"/>
              </a:path>
            </a:gradFill>
            <a:ln w="12700">
              <a:solidFill>
                <a:schemeClr val="tx2"/>
              </a:solidFill>
              <a:miter lim="800000"/>
              <a:headEnd type="none" w="sm" len="sm"/>
              <a:tailEnd type="none" w="sm" len="sm"/>
            </a:ln>
            <a:effectLst/>
          </p:spPr>
          <p:txBody>
            <a:bodyPr wrap="none" anchor="ctr"/>
            <a:lstStyle/>
            <a:p>
              <a:pPr>
                <a:defRPr/>
              </a:pPr>
              <a:endParaRPr lang="en-US">
                <a:ea typeface="+mn-ea"/>
              </a:endParaRPr>
            </a:p>
          </p:txBody>
        </p:sp>
        <p:sp>
          <p:nvSpPr>
            <p:cNvPr id="174095" name="Text Box 15"/>
            <p:cNvSpPr txBox="1">
              <a:spLocks noChangeArrowheads="1"/>
            </p:cNvSpPr>
            <p:nvPr/>
          </p:nvSpPr>
          <p:spPr bwMode="auto">
            <a:xfrm>
              <a:off x="4498975" y="6237288"/>
              <a:ext cx="2173288" cy="274637"/>
            </a:xfrm>
            <a:prstGeom prst="rect">
              <a:avLst/>
            </a:prstGeom>
            <a:noFill/>
            <a:ln w="12700">
              <a:noFill/>
              <a:miter lim="800000"/>
              <a:headEnd type="none" w="sm" len="sm"/>
              <a:tailEnd type="none" w="sm" len="sm"/>
            </a:ln>
            <a:effectLst/>
          </p:spPr>
          <p:txBody>
            <a:bodyPr wrap="none">
              <a:spAutoFit/>
            </a:bodyPr>
            <a:lstStyle>
              <a:lvl1pPr eaLnBrk="0" hangingPunct="0">
                <a:defRPr sz="2800">
                  <a:solidFill>
                    <a:schemeClr val="tx1"/>
                  </a:solidFill>
                  <a:latin typeface="Arial" charset="0"/>
                  <a:ea typeface="ヒラギノ角ゴ Pro W3" charset="0"/>
                </a:defRPr>
              </a:lvl1pPr>
              <a:lvl2pPr marL="742950" indent="-285750" eaLnBrk="0" hangingPunct="0">
                <a:defRPr sz="2800">
                  <a:solidFill>
                    <a:schemeClr val="tx1"/>
                  </a:solidFill>
                  <a:latin typeface="Arial" charset="0"/>
                  <a:ea typeface="ヒラギノ角ゴ Pro W3" charset="0"/>
                </a:defRPr>
              </a:lvl2pPr>
              <a:lvl3pPr marL="1143000" indent="-228600" eaLnBrk="0" hangingPunct="0">
                <a:defRPr sz="2800">
                  <a:solidFill>
                    <a:schemeClr val="tx1"/>
                  </a:solidFill>
                  <a:latin typeface="Arial" charset="0"/>
                  <a:ea typeface="ヒラギノ角ゴ Pro W3" charset="0"/>
                </a:defRPr>
              </a:lvl3pPr>
              <a:lvl4pPr marL="1600200" indent="-228600" eaLnBrk="0" hangingPunct="0">
                <a:defRPr sz="2800">
                  <a:solidFill>
                    <a:schemeClr val="tx1"/>
                  </a:solidFill>
                  <a:latin typeface="Arial" charset="0"/>
                  <a:ea typeface="ヒラギノ角ゴ Pro W3" charset="0"/>
                </a:defRPr>
              </a:lvl4pPr>
              <a:lvl5pPr marL="2057400" indent="-228600" eaLnBrk="0" hangingPunct="0">
                <a:defRPr sz="2800">
                  <a:solidFill>
                    <a:schemeClr val="tx1"/>
                  </a:solidFill>
                  <a:latin typeface="Arial" charset="0"/>
                  <a:ea typeface="ヒラギノ角ゴ Pro W3" charset="0"/>
                </a:defRPr>
              </a:lvl5pPr>
              <a:lvl6pPr marL="2514600" indent="-228600" eaLnBrk="0" fontAlgn="base" hangingPunct="0">
                <a:spcBef>
                  <a:spcPct val="20000"/>
                </a:spcBef>
                <a:spcAft>
                  <a:spcPct val="0"/>
                </a:spcAft>
                <a:buChar char="–"/>
                <a:defRPr sz="2800">
                  <a:solidFill>
                    <a:schemeClr val="tx1"/>
                  </a:solidFill>
                  <a:latin typeface="Arial" charset="0"/>
                  <a:ea typeface="ヒラギノ角ゴ Pro W3" charset="0"/>
                </a:defRPr>
              </a:lvl6pPr>
              <a:lvl7pPr marL="2971800" indent="-228600" eaLnBrk="0" fontAlgn="base" hangingPunct="0">
                <a:spcBef>
                  <a:spcPct val="20000"/>
                </a:spcBef>
                <a:spcAft>
                  <a:spcPct val="0"/>
                </a:spcAft>
                <a:buChar char="–"/>
                <a:defRPr sz="2800">
                  <a:solidFill>
                    <a:schemeClr val="tx1"/>
                  </a:solidFill>
                  <a:latin typeface="Arial" charset="0"/>
                  <a:ea typeface="ヒラギノ角ゴ Pro W3" charset="0"/>
                </a:defRPr>
              </a:lvl7pPr>
              <a:lvl8pPr marL="3429000" indent="-228600" eaLnBrk="0" fontAlgn="base" hangingPunct="0">
                <a:spcBef>
                  <a:spcPct val="20000"/>
                </a:spcBef>
                <a:spcAft>
                  <a:spcPct val="0"/>
                </a:spcAft>
                <a:buChar char="–"/>
                <a:defRPr sz="2800">
                  <a:solidFill>
                    <a:schemeClr val="tx1"/>
                  </a:solidFill>
                  <a:latin typeface="Arial" charset="0"/>
                  <a:ea typeface="ヒラギノ角ゴ Pro W3" charset="0"/>
                </a:defRPr>
              </a:lvl8pPr>
              <a:lvl9pPr marL="3886200" indent="-228600" eaLnBrk="0" fontAlgn="base" hangingPunct="0">
                <a:spcBef>
                  <a:spcPct val="20000"/>
                </a:spcBef>
                <a:spcAft>
                  <a:spcPct val="0"/>
                </a:spcAft>
                <a:buChar char="–"/>
                <a:defRPr sz="2800">
                  <a:solidFill>
                    <a:schemeClr val="tx1"/>
                  </a:solidFill>
                  <a:latin typeface="Arial" charset="0"/>
                  <a:ea typeface="ヒラギノ角ゴ Pro W3" charset="0"/>
                </a:defRPr>
              </a:lvl9pPr>
            </a:lstStyle>
            <a:p>
              <a:pPr algn="ctr">
                <a:defRPr/>
              </a:pPr>
              <a:r>
                <a:rPr lang="en-US" sz="1200" b="1">
                  <a:solidFill>
                    <a:schemeClr val="tx2"/>
                  </a:solidFill>
                  <a:effectLst>
                    <a:outerShdw blurRad="38100" dist="38100" dir="2700000" algn="tl">
                      <a:srgbClr val="FFFFFF"/>
                    </a:outerShdw>
                  </a:effectLst>
                  <a:latin typeface="Garamond" charset="0"/>
                </a:rPr>
                <a:t>AGRICULTURAL / FOREST</a:t>
              </a:r>
            </a:p>
          </p:txBody>
        </p:sp>
        <p:graphicFrame>
          <p:nvGraphicFramePr>
            <p:cNvPr id="44053" name="Object 22"/>
            <p:cNvGraphicFramePr>
              <a:graphicFrameLocks noChangeAspect="1"/>
            </p:cNvGraphicFramePr>
            <p:nvPr>
              <p:extLst>
                <p:ext uri="{D42A27DB-BD31-4B8C-83A1-F6EECF244321}">
                  <p14:modId xmlns:p14="http://schemas.microsoft.com/office/powerpoint/2010/main" val="2578176518"/>
                </p:ext>
              </p:extLst>
            </p:nvPr>
          </p:nvGraphicFramePr>
          <p:xfrm>
            <a:off x="4619625" y="4757738"/>
            <a:ext cx="1919288" cy="1446212"/>
          </p:xfrm>
          <a:graphic>
            <a:graphicData uri="http://schemas.openxmlformats.org/presentationml/2006/ole">
              <mc:AlternateContent xmlns:mc="http://schemas.openxmlformats.org/markup-compatibility/2006">
                <mc:Choice xmlns:v="urn:schemas-microsoft-com:vml" Requires="v">
                  <p:oleObj spid="_x0000_s2480" name="Microsoft Draw Drawing" r:id="rId10" imgW="2855982" imgH="2081436" progId="MSDraw.Drawing.8.2">
                    <p:embed/>
                  </p:oleObj>
                </mc:Choice>
                <mc:Fallback>
                  <p:oleObj name="Microsoft Draw Drawing" r:id="rId10" imgW="2855982" imgH="2081436" progId="MSDraw.Drawing.8.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9625" y="4757738"/>
                          <a:ext cx="1919288" cy="1446212"/>
                        </a:xfrm>
                        <a:prstGeom prst="rect">
                          <a:avLst/>
                        </a:prstGeom>
                        <a:noFill/>
                        <a:ln>
                          <a:noFill/>
                        </a:ln>
                        <a:effectLst/>
                        <a:extLst/>
                      </p:spPr>
                    </p:pic>
                  </p:oleObj>
                </mc:Fallback>
              </mc:AlternateContent>
            </a:graphicData>
          </a:graphic>
        </p:graphicFrame>
      </p:grpSp>
      <p:grpSp>
        <p:nvGrpSpPr>
          <p:cNvPr id="4" name="Group 3"/>
          <p:cNvGrpSpPr/>
          <p:nvPr/>
        </p:nvGrpSpPr>
        <p:grpSpPr>
          <a:xfrm>
            <a:off x="6598771" y="2194256"/>
            <a:ext cx="2087562" cy="1517650"/>
            <a:chOff x="6483357" y="2065338"/>
            <a:chExt cx="2087562" cy="1517650"/>
          </a:xfrm>
        </p:grpSpPr>
        <p:sp>
          <p:nvSpPr>
            <p:cNvPr id="174089" name="Rectangle 9"/>
            <p:cNvSpPr>
              <a:spLocks noChangeArrowheads="1"/>
            </p:cNvSpPr>
            <p:nvPr/>
          </p:nvSpPr>
          <p:spPr bwMode="auto">
            <a:xfrm>
              <a:off x="6483357" y="2065338"/>
              <a:ext cx="2087562" cy="1506537"/>
            </a:xfrm>
            <a:prstGeom prst="rect">
              <a:avLst/>
            </a:prstGeom>
            <a:gradFill rotWithShape="0">
              <a:gsLst>
                <a:gs pos="0">
                  <a:schemeClr val="bg1"/>
                </a:gs>
                <a:gs pos="100000">
                  <a:schemeClr val="bg1">
                    <a:gamma/>
                    <a:shade val="46275"/>
                    <a:invGamma/>
                  </a:schemeClr>
                </a:gs>
              </a:gsLst>
              <a:lin ang="18900000" scaled="1"/>
            </a:gradFill>
            <a:ln w="12700">
              <a:solidFill>
                <a:schemeClr val="tx2"/>
              </a:solidFill>
              <a:miter lim="800000"/>
              <a:headEnd type="none" w="sm" len="sm"/>
              <a:tailEnd type="none" w="sm" len="sm"/>
            </a:ln>
            <a:effectLst/>
          </p:spPr>
          <p:txBody>
            <a:bodyPr wrap="none" anchor="ctr"/>
            <a:lstStyle/>
            <a:p>
              <a:pPr algn="ctr" eaLnBrk="0" hangingPunct="0">
                <a:defRPr/>
              </a:pPr>
              <a:endParaRPr lang="en-US" sz="1200" b="1">
                <a:latin typeface="Garamond" pitchFamily="18" charset="0"/>
                <a:ea typeface="+mn-ea"/>
              </a:endParaRPr>
            </a:p>
          </p:txBody>
        </p:sp>
        <p:sp>
          <p:nvSpPr>
            <p:cNvPr id="174099" name="Text Box 19"/>
            <p:cNvSpPr txBox="1">
              <a:spLocks noChangeArrowheads="1"/>
            </p:cNvSpPr>
            <p:nvPr/>
          </p:nvSpPr>
          <p:spPr bwMode="auto">
            <a:xfrm>
              <a:off x="6831019" y="3308350"/>
              <a:ext cx="1511300" cy="274638"/>
            </a:xfrm>
            <a:prstGeom prst="rect">
              <a:avLst/>
            </a:prstGeom>
            <a:noFill/>
            <a:ln w="12700">
              <a:noFill/>
              <a:miter lim="800000"/>
              <a:headEnd type="none" w="sm" len="sm"/>
              <a:tailEnd type="none" w="sm" len="sm"/>
            </a:ln>
            <a:effectLst/>
          </p:spPr>
          <p:txBody>
            <a:bodyPr wrap="none">
              <a:spAutoFit/>
            </a:bodyPr>
            <a:lstStyle>
              <a:lvl1pPr eaLnBrk="0" hangingPunct="0">
                <a:defRPr sz="2800">
                  <a:solidFill>
                    <a:schemeClr val="tx1"/>
                  </a:solidFill>
                  <a:latin typeface="Arial" charset="0"/>
                  <a:ea typeface="ヒラギノ角ゴ Pro W3" charset="0"/>
                </a:defRPr>
              </a:lvl1pPr>
              <a:lvl2pPr marL="742950" indent="-285750" eaLnBrk="0" hangingPunct="0">
                <a:defRPr sz="2800">
                  <a:solidFill>
                    <a:schemeClr val="tx1"/>
                  </a:solidFill>
                  <a:latin typeface="Arial" charset="0"/>
                  <a:ea typeface="ヒラギノ角ゴ Pro W3" charset="0"/>
                </a:defRPr>
              </a:lvl2pPr>
              <a:lvl3pPr marL="1143000" indent="-228600" eaLnBrk="0" hangingPunct="0">
                <a:defRPr sz="2800">
                  <a:solidFill>
                    <a:schemeClr val="tx1"/>
                  </a:solidFill>
                  <a:latin typeface="Arial" charset="0"/>
                  <a:ea typeface="ヒラギノ角ゴ Pro W3" charset="0"/>
                </a:defRPr>
              </a:lvl3pPr>
              <a:lvl4pPr marL="1600200" indent="-228600" eaLnBrk="0" hangingPunct="0">
                <a:defRPr sz="2800">
                  <a:solidFill>
                    <a:schemeClr val="tx1"/>
                  </a:solidFill>
                  <a:latin typeface="Arial" charset="0"/>
                  <a:ea typeface="ヒラギノ角ゴ Pro W3" charset="0"/>
                </a:defRPr>
              </a:lvl4pPr>
              <a:lvl5pPr marL="2057400" indent="-228600" eaLnBrk="0" hangingPunct="0">
                <a:defRPr sz="2800">
                  <a:solidFill>
                    <a:schemeClr val="tx1"/>
                  </a:solidFill>
                  <a:latin typeface="Arial" charset="0"/>
                  <a:ea typeface="ヒラギノ角ゴ Pro W3" charset="0"/>
                </a:defRPr>
              </a:lvl5pPr>
              <a:lvl6pPr marL="2514600" indent="-228600" eaLnBrk="0" fontAlgn="base" hangingPunct="0">
                <a:spcBef>
                  <a:spcPct val="20000"/>
                </a:spcBef>
                <a:spcAft>
                  <a:spcPct val="0"/>
                </a:spcAft>
                <a:buChar char="–"/>
                <a:defRPr sz="2800">
                  <a:solidFill>
                    <a:schemeClr val="tx1"/>
                  </a:solidFill>
                  <a:latin typeface="Arial" charset="0"/>
                  <a:ea typeface="ヒラギノ角ゴ Pro W3" charset="0"/>
                </a:defRPr>
              </a:lvl6pPr>
              <a:lvl7pPr marL="2971800" indent="-228600" eaLnBrk="0" fontAlgn="base" hangingPunct="0">
                <a:spcBef>
                  <a:spcPct val="20000"/>
                </a:spcBef>
                <a:spcAft>
                  <a:spcPct val="0"/>
                </a:spcAft>
                <a:buChar char="–"/>
                <a:defRPr sz="2800">
                  <a:solidFill>
                    <a:schemeClr val="tx1"/>
                  </a:solidFill>
                  <a:latin typeface="Arial" charset="0"/>
                  <a:ea typeface="ヒラギノ角ゴ Pro W3" charset="0"/>
                </a:defRPr>
              </a:lvl7pPr>
              <a:lvl8pPr marL="3429000" indent="-228600" eaLnBrk="0" fontAlgn="base" hangingPunct="0">
                <a:spcBef>
                  <a:spcPct val="20000"/>
                </a:spcBef>
                <a:spcAft>
                  <a:spcPct val="0"/>
                </a:spcAft>
                <a:buChar char="–"/>
                <a:defRPr sz="2800">
                  <a:solidFill>
                    <a:schemeClr val="tx1"/>
                  </a:solidFill>
                  <a:latin typeface="Arial" charset="0"/>
                  <a:ea typeface="ヒラギノ角ゴ Pro W3" charset="0"/>
                </a:defRPr>
              </a:lvl8pPr>
              <a:lvl9pPr marL="3886200" indent="-228600" eaLnBrk="0" fontAlgn="base" hangingPunct="0">
                <a:spcBef>
                  <a:spcPct val="20000"/>
                </a:spcBef>
                <a:spcAft>
                  <a:spcPct val="0"/>
                </a:spcAft>
                <a:buChar char="–"/>
                <a:defRPr sz="2800">
                  <a:solidFill>
                    <a:schemeClr val="tx1"/>
                  </a:solidFill>
                  <a:latin typeface="Arial" charset="0"/>
                  <a:ea typeface="ヒラギノ角ゴ Pro W3" charset="0"/>
                </a:defRPr>
              </a:lvl9pPr>
            </a:lstStyle>
            <a:p>
              <a:pPr>
                <a:defRPr/>
              </a:pPr>
              <a:r>
                <a:rPr lang="en-US" sz="1200" b="1">
                  <a:solidFill>
                    <a:schemeClr val="tx2"/>
                  </a:solidFill>
                  <a:effectLst>
                    <a:outerShdw blurRad="38100" dist="38100" dir="2700000" algn="tl">
                      <a:srgbClr val="FFFFFF"/>
                    </a:outerShdw>
                  </a:effectLst>
                  <a:latin typeface="Garamond" charset="0"/>
                </a:rPr>
                <a:t>HUMAN HEALTH</a:t>
              </a:r>
            </a:p>
          </p:txBody>
        </p:sp>
        <p:graphicFrame>
          <p:nvGraphicFramePr>
            <p:cNvPr id="44054" name="Object 23"/>
            <p:cNvGraphicFramePr>
              <a:graphicFrameLocks noChangeAspect="1"/>
            </p:cNvGraphicFramePr>
            <p:nvPr>
              <p:extLst>
                <p:ext uri="{D42A27DB-BD31-4B8C-83A1-F6EECF244321}">
                  <p14:modId xmlns:p14="http://schemas.microsoft.com/office/powerpoint/2010/main" val="569218330"/>
                </p:ext>
              </p:extLst>
            </p:nvPr>
          </p:nvGraphicFramePr>
          <p:xfrm>
            <a:off x="6555441" y="2120900"/>
            <a:ext cx="1938338" cy="1235075"/>
          </p:xfrm>
          <a:graphic>
            <a:graphicData uri="http://schemas.openxmlformats.org/presentationml/2006/ole">
              <mc:AlternateContent xmlns:mc="http://schemas.openxmlformats.org/markup-compatibility/2006">
                <mc:Choice xmlns:v="urn:schemas-microsoft-com:vml" Requires="v">
                  <p:oleObj spid="_x0000_s2481" name="Microsoft Draw Drawing" r:id="rId12" imgW="5714286" imgH="3809524" progId="MSDraw.Drawing.8.2">
                    <p:embed/>
                  </p:oleObj>
                </mc:Choice>
                <mc:Fallback>
                  <p:oleObj name="Microsoft Draw Drawing" r:id="rId12" imgW="5714286" imgH="3809524" progId="MSDraw.Drawing.8.2">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5441" y="2120900"/>
                          <a:ext cx="1938338" cy="1235075"/>
                        </a:xfrm>
                        <a:prstGeom prst="rect">
                          <a:avLst/>
                        </a:prstGeom>
                        <a:noFill/>
                        <a:ln>
                          <a:noFill/>
                        </a:ln>
                        <a:effectLst/>
                        <a:extLst/>
                      </p:spPr>
                    </p:pic>
                  </p:oleObj>
                </mc:Fallback>
              </mc:AlternateContent>
            </a:graphicData>
          </a:graphic>
        </p:graphicFrame>
      </p:grpSp>
      <p:grpSp>
        <p:nvGrpSpPr>
          <p:cNvPr id="7" name="Group 6"/>
          <p:cNvGrpSpPr/>
          <p:nvPr/>
        </p:nvGrpSpPr>
        <p:grpSpPr>
          <a:xfrm>
            <a:off x="2247900" y="4447105"/>
            <a:ext cx="1981200" cy="1828800"/>
            <a:chOff x="2247900" y="4691063"/>
            <a:chExt cx="1981200" cy="1828800"/>
          </a:xfrm>
        </p:grpSpPr>
        <p:sp>
          <p:nvSpPr>
            <p:cNvPr id="174090" name="Rectangle 10"/>
            <p:cNvSpPr>
              <a:spLocks noChangeArrowheads="1"/>
            </p:cNvSpPr>
            <p:nvPr/>
          </p:nvSpPr>
          <p:spPr bwMode="auto">
            <a:xfrm>
              <a:off x="2247900" y="4691063"/>
              <a:ext cx="1981200" cy="1828800"/>
            </a:xfrm>
            <a:prstGeom prst="rect">
              <a:avLst/>
            </a:prstGeom>
            <a:gradFill rotWithShape="0">
              <a:gsLst>
                <a:gs pos="0">
                  <a:schemeClr val="bg1"/>
                </a:gs>
                <a:gs pos="100000">
                  <a:schemeClr val="bg1">
                    <a:gamma/>
                    <a:shade val="60784"/>
                    <a:invGamma/>
                  </a:schemeClr>
                </a:gs>
              </a:gsLst>
              <a:path path="rect">
                <a:fillToRect l="100000" b="100000"/>
              </a:path>
            </a:gradFill>
            <a:ln w="12700">
              <a:solidFill>
                <a:schemeClr val="tx2"/>
              </a:solidFill>
              <a:miter lim="800000"/>
              <a:headEnd type="none" w="sm" len="sm"/>
              <a:tailEnd type="none" w="sm" len="sm"/>
            </a:ln>
            <a:effectLst/>
          </p:spPr>
          <p:txBody>
            <a:bodyPr wrap="none" anchor="ctr"/>
            <a:lstStyle/>
            <a:p>
              <a:pPr>
                <a:defRPr/>
              </a:pPr>
              <a:endParaRPr lang="en-US">
                <a:ea typeface="+mn-ea"/>
              </a:endParaRPr>
            </a:p>
          </p:txBody>
        </p:sp>
        <p:sp>
          <p:nvSpPr>
            <p:cNvPr id="174096" name="Text Box 16"/>
            <p:cNvSpPr txBox="1">
              <a:spLocks noChangeArrowheads="1"/>
            </p:cNvSpPr>
            <p:nvPr/>
          </p:nvSpPr>
          <p:spPr bwMode="auto">
            <a:xfrm>
              <a:off x="2632075" y="6181725"/>
              <a:ext cx="1306513" cy="274638"/>
            </a:xfrm>
            <a:prstGeom prst="rect">
              <a:avLst/>
            </a:prstGeom>
            <a:noFill/>
            <a:ln w="12700">
              <a:noFill/>
              <a:miter lim="800000"/>
              <a:headEnd type="none" w="sm" len="sm"/>
              <a:tailEnd type="none" w="sm" len="sm"/>
            </a:ln>
            <a:effectLst/>
          </p:spPr>
          <p:txBody>
            <a:bodyPr wrap="none">
              <a:spAutoFit/>
            </a:bodyPr>
            <a:lstStyle>
              <a:lvl1pPr eaLnBrk="0" hangingPunct="0">
                <a:defRPr sz="2800">
                  <a:solidFill>
                    <a:schemeClr val="tx1"/>
                  </a:solidFill>
                  <a:latin typeface="Arial" charset="0"/>
                  <a:ea typeface="ヒラギノ角ゴ Pro W3" charset="0"/>
                </a:defRPr>
              </a:lvl1pPr>
              <a:lvl2pPr marL="742950" indent="-285750" eaLnBrk="0" hangingPunct="0">
                <a:defRPr sz="2800">
                  <a:solidFill>
                    <a:schemeClr val="tx1"/>
                  </a:solidFill>
                  <a:latin typeface="Arial" charset="0"/>
                  <a:ea typeface="ヒラギノ角ゴ Pro W3" charset="0"/>
                </a:defRPr>
              </a:lvl2pPr>
              <a:lvl3pPr marL="1143000" indent="-228600" eaLnBrk="0" hangingPunct="0">
                <a:defRPr sz="2800">
                  <a:solidFill>
                    <a:schemeClr val="tx1"/>
                  </a:solidFill>
                  <a:latin typeface="Arial" charset="0"/>
                  <a:ea typeface="ヒラギノ角ゴ Pro W3" charset="0"/>
                </a:defRPr>
              </a:lvl3pPr>
              <a:lvl4pPr marL="1600200" indent="-228600" eaLnBrk="0" hangingPunct="0">
                <a:defRPr sz="2800">
                  <a:solidFill>
                    <a:schemeClr val="tx1"/>
                  </a:solidFill>
                  <a:latin typeface="Arial" charset="0"/>
                  <a:ea typeface="ヒラギノ角ゴ Pro W3" charset="0"/>
                </a:defRPr>
              </a:lvl4pPr>
              <a:lvl5pPr marL="2057400" indent="-228600" eaLnBrk="0" hangingPunct="0">
                <a:defRPr sz="2800">
                  <a:solidFill>
                    <a:schemeClr val="tx1"/>
                  </a:solidFill>
                  <a:latin typeface="Arial" charset="0"/>
                  <a:ea typeface="ヒラギノ角ゴ Pro W3" charset="0"/>
                </a:defRPr>
              </a:lvl5pPr>
              <a:lvl6pPr marL="2514600" indent="-228600" eaLnBrk="0" fontAlgn="base" hangingPunct="0">
                <a:spcBef>
                  <a:spcPct val="20000"/>
                </a:spcBef>
                <a:spcAft>
                  <a:spcPct val="0"/>
                </a:spcAft>
                <a:buChar char="–"/>
                <a:defRPr sz="2800">
                  <a:solidFill>
                    <a:schemeClr val="tx1"/>
                  </a:solidFill>
                  <a:latin typeface="Arial" charset="0"/>
                  <a:ea typeface="ヒラギノ角ゴ Pro W3" charset="0"/>
                </a:defRPr>
              </a:lvl6pPr>
              <a:lvl7pPr marL="2971800" indent="-228600" eaLnBrk="0" fontAlgn="base" hangingPunct="0">
                <a:spcBef>
                  <a:spcPct val="20000"/>
                </a:spcBef>
                <a:spcAft>
                  <a:spcPct val="0"/>
                </a:spcAft>
                <a:buChar char="–"/>
                <a:defRPr sz="2800">
                  <a:solidFill>
                    <a:schemeClr val="tx1"/>
                  </a:solidFill>
                  <a:latin typeface="Arial" charset="0"/>
                  <a:ea typeface="ヒラギノ角ゴ Pro W3" charset="0"/>
                </a:defRPr>
              </a:lvl7pPr>
              <a:lvl8pPr marL="3429000" indent="-228600" eaLnBrk="0" fontAlgn="base" hangingPunct="0">
                <a:spcBef>
                  <a:spcPct val="20000"/>
                </a:spcBef>
                <a:spcAft>
                  <a:spcPct val="0"/>
                </a:spcAft>
                <a:buChar char="–"/>
                <a:defRPr sz="2800">
                  <a:solidFill>
                    <a:schemeClr val="tx1"/>
                  </a:solidFill>
                  <a:latin typeface="Arial" charset="0"/>
                  <a:ea typeface="ヒラギノ角ゴ Pro W3" charset="0"/>
                </a:defRPr>
              </a:lvl8pPr>
              <a:lvl9pPr marL="3886200" indent="-228600" eaLnBrk="0" fontAlgn="base" hangingPunct="0">
                <a:spcBef>
                  <a:spcPct val="20000"/>
                </a:spcBef>
                <a:spcAft>
                  <a:spcPct val="0"/>
                </a:spcAft>
                <a:buChar char="–"/>
                <a:defRPr sz="2800">
                  <a:solidFill>
                    <a:schemeClr val="tx1"/>
                  </a:solidFill>
                  <a:latin typeface="Arial" charset="0"/>
                  <a:ea typeface="ヒラギノ角ゴ Pro W3" charset="0"/>
                </a:defRPr>
              </a:lvl9pPr>
            </a:lstStyle>
            <a:p>
              <a:pPr algn="ctr">
                <a:defRPr/>
              </a:pPr>
              <a:r>
                <a:rPr lang="en-US" sz="1200" b="1" dirty="0">
                  <a:solidFill>
                    <a:schemeClr val="tx2"/>
                  </a:solidFill>
                  <a:effectLst>
                    <a:outerShdw blurRad="38100" dist="38100" dir="2700000" algn="tl">
                      <a:srgbClr val="FFFFFF"/>
                    </a:outerShdw>
                  </a:effectLst>
                  <a:latin typeface="Garamond" charset="0"/>
                </a:rPr>
                <a:t>BIODIVERSITY</a:t>
              </a:r>
            </a:p>
          </p:txBody>
        </p:sp>
        <p:graphicFrame>
          <p:nvGraphicFramePr>
            <p:cNvPr id="44055" name="Object 24"/>
            <p:cNvGraphicFramePr>
              <a:graphicFrameLocks noChangeAspect="1"/>
            </p:cNvGraphicFramePr>
            <p:nvPr>
              <p:extLst>
                <p:ext uri="{D42A27DB-BD31-4B8C-83A1-F6EECF244321}">
                  <p14:modId xmlns:p14="http://schemas.microsoft.com/office/powerpoint/2010/main" val="429565737"/>
                </p:ext>
              </p:extLst>
            </p:nvPr>
          </p:nvGraphicFramePr>
          <p:xfrm>
            <a:off x="2305697" y="4779963"/>
            <a:ext cx="1870075" cy="1397000"/>
          </p:xfrm>
          <a:graphic>
            <a:graphicData uri="http://schemas.openxmlformats.org/presentationml/2006/ole">
              <mc:AlternateContent xmlns:mc="http://schemas.openxmlformats.org/markup-compatibility/2006">
                <mc:Choice xmlns:v="urn:schemas-microsoft-com:vml" Requires="v">
                  <p:oleObj spid="_x0000_s2482" name="Microsoft Draw Drawing" r:id="rId14" imgW="1752381" imgH="1282540" progId="MSDraw.Drawing.8.2">
                    <p:embed/>
                  </p:oleObj>
                </mc:Choice>
                <mc:Fallback>
                  <p:oleObj name="Microsoft Draw Drawing" r:id="rId14" imgW="1752381" imgH="1282540" progId="MSDraw.Drawing.8.2">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05697" y="4779963"/>
                          <a:ext cx="1870075" cy="1397000"/>
                        </a:xfrm>
                        <a:prstGeom prst="rect">
                          <a:avLst/>
                        </a:prstGeom>
                        <a:noFill/>
                        <a:ln>
                          <a:noFill/>
                        </a:ln>
                        <a:effectLst/>
                        <a:extLst/>
                      </p:spPr>
                    </p:pic>
                  </p:oleObj>
                </mc:Fallback>
              </mc:AlternateContent>
            </a:graphicData>
          </a:graphic>
        </p:graphicFrame>
      </p:grpSp>
      <p:sp>
        <p:nvSpPr>
          <p:cNvPr id="3" name="Title 2"/>
          <p:cNvSpPr>
            <a:spLocks noGrp="1"/>
          </p:cNvSpPr>
          <p:nvPr>
            <p:ph type="title"/>
          </p:nvPr>
        </p:nvSpPr>
        <p:spPr>
          <a:xfrm>
            <a:off x="363244" y="213124"/>
            <a:ext cx="8305800" cy="1143000"/>
          </a:xfrm>
        </p:spPr>
        <p:txBody>
          <a:bodyPr/>
          <a:lstStyle/>
          <a:p>
            <a:pPr>
              <a:defRPr/>
            </a:pPr>
            <a:r>
              <a:rPr lang="en-US" dirty="0" smtClean="0">
                <a:effectLst>
                  <a:outerShdw blurRad="38100" dist="38100" dir="2700000" algn="tl">
                    <a:srgbClr val="000000"/>
                  </a:outerShdw>
                </a:effectLst>
                <a:cs typeface="ＭＳ Ｐゴシック" pitchFamily="34" charset="-128"/>
              </a:rPr>
              <a:t>Land Change Science</a:t>
            </a:r>
            <a:r>
              <a:rPr lang="en-US" sz="2800" dirty="0">
                <a:effectLst>
                  <a:outerShdw blurRad="38100" dist="38100" dir="2700000" algn="tl">
                    <a:srgbClr val="000000"/>
                  </a:outerShdw>
                </a:effectLst>
                <a:cs typeface="ＭＳ Ｐゴシック" pitchFamily="34" charset="-128"/>
              </a:rPr>
              <a:t/>
            </a:r>
            <a:br>
              <a:rPr lang="en-US" sz="2800" dirty="0">
                <a:effectLst>
                  <a:outerShdw blurRad="38100" dist="38100" dir="2700000" algn="tl">
                    <a:srgbClr val="000000"/>
                  </a:outerShdw>
                </a:effectLst>
                <a:cs typeface="ＭＳ Ｐゴシック" pitchFamily="34" charset="-128"/>
              </a:rPr>
            </a:br>
            <a:endParaRPr lang="en-US" dirty="0"/>
          </a:p>
        </p:txBody>
      </p:sp>
    </p:spTree>
    <p:extLst>
      <p:ext uri="{BB962C8B-B14F-4D97-AF65-F5344CB8AC3E}">
        <p14:creationId xmlns:p14="http://schemas.microsoft.com/office/powerpoint/2010/main" val="734895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304800" y="1227138"/>
            <a:ext cx="86169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spcBef>
                <a:spcPct val="20000"/>
              </a:spcBef>
              <a:buClr>
                <a:srgbClr val="FFFF99"/>
              </a:buClr>
              <a:buSzPct val="125000"/>
              <a:buFont typeface="Arial" charset="0"/>
              <a:buChar char="•"/>
            </a:pPr>
            <a:r>
              <a:rPr lang="en-US" sz="2400" dirty="0">
                <a:solidFill>
                  <a:schemeClr val="bg1"/>
                </a:solidFill>
              </a:rPr>
              <a:t>Provision of advanced geophysical time-series measurements is in the works – </a:t>
            </a:r>
          </a:p>
          <a:p>
            <a:pPr marL="800100" lvl="1" indent="-342900">
              <a:spcBef>
                <a:spcPct val="20000"/>
              </a:spcBef>
              <a:buClr>
                <a:srgbClr val="FFFF99"/>
              </a:buClr>
              <a:buSzPct val="125000"/>
              <a:buFont typeface="Arial" charset="0"/>
              <a:buChar char="•"/>
            </a:pPr>
            <a:r>
              <a:rPr lang="en-US" sz="2400" dirty="0">
                <a:solidFill>
                  <a:schemeClr val="bg1"/>
                </a:solidFill>
              </a:rPr>
              <a:t>Surface reflectance, surface temperature</a:t>
            </a:r>
          </a:p>
          <a:p>
            <a:pPr marL="800100" lvl="1" indent="-342900">
              <a:spcBef>
                <a:spcPct val="20000"/>
              </a:spcBef>
              <a:buClr>
                <a:srgbClr val="FFFF99"/>
              </a:buClr>
              <a:buSzPct val="125000"/>
              <a:buFont typeface="Arial" charset="0"/>
              <a:buChar char="•"/>
            </a:pPr>
            <a:r>
              <a:rPr lang="en-US" sz="2400" dirty="0">
                <a:solidFill>
                  <a:schemeClr val="bg1"/>
                </a:solidFill>
              </a:rPr>
              <a:t>Environmental variables (land cover, surface water, burned areas. leaf area index, albedo, etc.)</a:t>
            </a:r>
          </a:p>
          <a:p>
            <a:pPr marL="342900" indent="-342900">
              <a:spcBef>
                <a:spcPct val="20000"/>
              </a:spcBef>
              <a:buClr>
                <a:srgbClr val="FFFF99"/>
              </a:buClr>
              <a:buSzPct val="125000"/>
              <a:buFont typeface="Arial" charset="0"/>
              <a:buChar char="•"/>
            </a:pPr>
            <a:r>
              <a:rPr lang="en-US" sz="2400" dirty="0">
                <a:solidFill>
                  <a:schemeClr val="bg1"/>
                </a:solidFill>
              </a:rPr>
              <a:t>Delivery of seamless calibrated, temporal Landsat </a:t>
            </a:r>
            <a:r>
              <a:rPr lang="en-US" sz="2400" dirty="0" smtClean="0">
                <a:solidFill>
                  <a:schemeClr val="bg1"/>
                </a:solidFill>
              </a:rPr>
              <a:t>data</a:t>
            </a:r>
            <a:endParaRPr lang="en-US" sz="2400" dirty="0">
              <a:solidFill>
                <a:schemeClr val="bg1"/>
              </a:solidFill>
            </a:endParaRPr>
          </a:p>
        </p:txBody>
      </p:sp>
      <p:sp>
        <p:nvSpPr>
          <p:cNvPr id="23554" name="Text Box 3"/>
          <p:cNvSpPr txBox="1">
            <a:spLocks noChangeArrowheads="1"/>
          </p:cNvSpPr>
          <p:nvPr/>
        </p:nvSpPr>
        <p:spPr bwMode="auto">
          <a:xfrm>
            <a:off x="304800" y="0"/>
            <a:ext cx="883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spcBef>
                <a:spcPct val="50000"/>
              </a:spcBef>
            </a:pPr>
            <a:r>
              <a:rPr lang="en-US" sz="3600" dirty="0">
                <a:solidFill>
                  <a:srgbClr val="FFC000"/>
                </a:solidFill>
                <a:ea typeface="ヒラギノ角ゴ Pro W3" charset="0"/>
                <a:cs typeface="ヒラギノ角ゴ Pro W3" charset="0"/>
              </a:rPr>
              <a:t>Moving toward global monitoring with Landsat</a:t>
            </a:r>
          </a:p>
        </p:txBody>
      </p:sp>
      <p:pic>
        <p:nvPicPr>
          <p:cNvPr id="23555" name="Picture 5" descr="resize_glo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113" y="3746500"/>
            <a:ext cx="6022975"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SDSU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25" y="5661025"/>
            <a:ext cx="5143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
          <p:cNvSpPr txBox="1">
            <a:spLocks noChangeArrowheads="1"/>
          </p:cNvSpPr>
          <p:nvPr/>
        </p:nvSpPr>
        <p:spPr bwMode="auto">
          <a:xfrm>
            <a:off x="2932113" y="6297613"/>
            <a:ext cx="584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r>
              <a:rPr lang="en-US" sz="1400">
                <a:solidFill>
                  <a:schemeClr val="bg1"/>
                </a:solidFill>
                <a:ea typeface="ヒラギノ角ゴ Pro W3" charset="0"/>
                <a:cs typeface="ヒラギノ角ゴ Pro W3" charset="0"/>
              </a:rPr>
              <a:t>April 2010 – based on over 7000 Landsat 7 Images</a:t>
            </a:r>
          </a:p>
        </p:txBody>
      </p:sp>
    </p:spTree>
    <p:extLst>
      <p:ext uri="{BB962C8B-B14F-4D97-AF65-F5344CB8AC3E}">
        <p14:creationId xmlns:p14="http://schemas.microsoft.com/office/powerpoint/2010/main" val="2436334759"/>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LCD.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156" y="744203"/>
            <a:ext cx="5396539" cy="3532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NLCD legend.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090" y="3442474"/>
            <a:ext cx="2560943" cy="1425646"/>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8" name="Rectangle 4"/>
          <p:cNvSpPr txBox="1">
            <a:spLocks noChangeArrowheads="1"/>
          </p:cNvSpPr>
          <p:nvPr/>
        </p:nvSpPr>
        <p:spPr>
          <a:xfrm>
            <a:off x="511028" y="240378"/>
            <a:ext cx="8131340" cy="457200"/>
          </a:xfrm>
          <a:prstGeom prst="rect">
            <a:avLst/>
          </a:prstGeom>
        </p:spPr>
        <p:txBody>
          <a:bodyPr>
            <a:noAutofit/>
          </a:bodyPr>
          <a:lstStyle>
            <a:lvl1pPr algn="l" rtl="0" eaLnBrk="0" fontAlgn="base" hangingPunct="0">
              <a:spcBef>
                <a:spcPct val="0"/>
              </a:spcBef>
              <a:spcAft>
                <a:spcPct val="0"/>
              </a:spcAft>
              <a:defRPr sz="3600"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eaLnBrk="1" hangingPunct="1">
              <a:defRPr/>
            </a:pPr>
            <a:r>
              <a:rPr lang="en-US" sz="2800" dirty="0" smtClean="0">
                <a:effectLst>
                  <a:outerShdw blurRad="38100" dist="38100" dir="2700000" algn="tl">
                    <a:srgbClr val="000000"/>
                  </a:outerShdw>
                </a:effectLst>
                <a:latin typeface="Arial" charset="0"/>
              </a:rPr>
              <a:t>Land Change Monitoring: </a:t>
            </a:r>
            <a:r>
              <a:rPr lang="en-US" sz="2400" dirty="0" smtClean="0">
                <a:solidFill>
                  <a:schemeClr val="bg1"/>
                </a:solidFill>
                <a:effectLst>
                  <a:outerShdw blurRad="38100" dist="38100" dir="2700000" algn="tl">
                    <a:srgbClr val="000000"/>
                  </a:outerShdw>
                </a:effectLst>
                <a:latin typeface="Arial" charset="0"/>
              </a:rPr>
              <a:t>Regional to Global</a:t>
            </a:r>
            <a:endParaRPr lang="en-US" sz="2400" dirty="0">
              <a:solidFill>
                <a:schemeClr val="bg1"/>
              </a:solidFill>
              <a:effectLst>
                <a:outerShdw blurRad="38100" dist="38100" dir="2700000" algn="tl">
                  <a:srgbClr val="000000"/>
                </a:outerShdw>
              </a:effectLst>
              <a:latin typeface="Arial" charset="0"/>
            </a:endParaRPr>
          </a:p>
        </p:txBody>
      </p:sp>
      <p:pic>
        <p:nvPicPr>
          <p:cNvPr id="4" name="Picture 3" descr="30Mforest.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5138" y="3771115"/>
            <a:ext cx="5412795" cy="2977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118886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91080" y="961485"/>
            <a:ext cx="8763000" cy="4937997"/>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4098" name="Rectangle 2"/>
          <p:cNvSpPr>
            <a:spLocks noGrp="1" noChangeArrowheads="1"/>
          </p:cNvSpPr>
          <p:nvPr>
            <p:ph type="title"/>
          </p:nvPr>
        </p:nvSpPr>
        <p:spPr>
          <a:xfrm>
            <a:off x="289505" y="0"/>
            <a:ext cx="8305800" cy="1143000"/>
          </a:xfrm>
        </p:spPr>
        <p:txBody>
          <a:bodyPr/>
          <a:lstStyle/>
          <a:p>
            <a:r>
              <a:rPr lang="en-US" b="0" dirty="0" smtClean="0">
                <a:effectLst/>
                <a:latin typeface="Arial" charset="0"/>
                <a:ea typeface="ＭＳ Ｐゴシック" charset="0"/>
                <a:cs typeface="ＭＳ Ｐゴシック" charset="0"/>
              </a:rPr>
              <a:t>2006 National Land Cover</a:t>
            </a:r>
            <a:endParaRPr lang="en-US" b="0" dirty="0">
              <a:effectLst/>
              <a:latin typeface="Arial" charset="0"/>
              <a:ea typeface="ＭＳ Ｐゴシック" charset="0"/>
              <a:cs typeface="ＭＳ Ｐゴシック" charset="0"/>
            </a:endParaRPr>
          </a:p>
        </p:txBody>
      </p:sp>
      <p:grpSp>
        <p:nvGrpSpPr>
          <p:cNvPr id="4099" name="Group 11"/>
          <p:cNvGrpSpPr>
            <a:grpSpLocks/>
          </p:cNvGrpSpPr>
          <p:nvPr/>
        </p:nvGrpSpPr>
        <p:grpSpPr bwMode="auto">
          <a:xfrm>
            <a:off x="289505" y="1079500"/>
            <a:ext cx="8561388" cy="4703763"/>
            <a:chOff x="302" y="812"/>
            <a:chExt cx="5393" cy="2963"/>
          </a:xfrm>
        </p:grpSpPr>
        <p:pic>
          <p:nvPicPr>
            <p:cNvPr id="410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37" y="812"/>
              <a:ext cx="1258"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01" name="Picture 10" descr="jsmith_brief_201102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2" y="812"/>
              <a:ext cx="4102" cy="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682382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130565" y="-85000"/>
            <a:ext cx="9013435" cy="1143000"/>
          </a:xfrm>
        </p:spPr>
        <p:txBody>
          <a:bodyPr/>
          <a:lstStyle/>
          <a:p>
            <a:r>
              <a:rPr lang="en-US" sz="3200" b="0" dirty="0" smtClean="0">
                <a:effectLst/>
                <a:latin typeface="Arial" charset="0"/>
                <a:ea typeface="ＭＳ Ｐゴシック" charset="0"/>
                <a:cs typeface="ＭＳ Ｐゴシック" charset="0"/>
              </a:rPr>
              <a:t>2001-2006 Agricultural Change: Farmington</a:t>
            </a:r>
            <a:r>
              <a:rPr lang="en-US" sz="3200" b="0" dirty="0">
                <a:effectLst/>
                <a:latin typeface="Arial" charset="0"/>
                <a:ea typeface="ＭＳ Ｐゴシック" charset="0"/>
                <a:cs typeface="ＭＳ Ｐゴシック" charset="0"/>
              </a:rPr>
              <a:t>, NM</a:t>
            </a:r>
          </a:p>
        </p:txBody>
      </p:sp>
      <p:pic>
        <p:nvPicPr>
          <p:cNvPr id="13315" name="Picture 6" descr="4farmington_nm"/>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060450" y="1009985"/>
            <a:ext cx="6945313" cy="5016500"/>
          </a:xfr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129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0Mforest.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459" y="793150"/>
            <a:ext cx="5412795" cy="2977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30M Forest Loss and Gain Black Hills.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310" y="3385291"/>
            <a:ext cx="2227580" cy="2610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248416" y="6027795"/>
            <a:ext cx="2664311" cy="338554"/>
          </a:xfrm>
          <a:prstGeom prst="rect">
            <a:avLst/>
          </a:prstGeom>
          <a:noFill/>
        </p:spPr>
        <p:txBody>
          <a:bodyPr wrap="none" rtlCol="0">
            <a:spAutoFit/>
          </a:bodyPr>
          <a:lstStyle/>
          <a:p>
            <a:r>
              <a:rPr lang="en-US" sz="1600" dirty="0" smtClean="0">
                <a:solidFill>
                  <a:schemeClr val="bg1"/>
                </a:solidFill>
              </a:rPr>
              <a:t>Black Hills, South Dakota</a:t>
            </a:r>
            <a:endParaRPr lang="en-US" sz="1600" dirty="0">
              <a:solidFill>
                <a:schemeClr val="bg1"/>
              </a:solidFill>
            </a:endParaRPr>
          </a:p>
        </p:txBody>
      </p:sp>
      <p:pic>
        <p:nvPicPr>
          <p:cNvPr id="7" name="Picture 6" descr="30M Forest Loss and Gain BHills zoom.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9555" y="2840790"/>
            <a:ext cx="3962592" cy="3154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Connector 9"/>
          <p:cNvCxnSpPr/>
          <p:nvPr/>
        </p:nvCxnSpPr>
        <p:spPr bwMode="auto">
          <a:xfrm flipH="1" flipV="1">
            <a:off x="1491392" y="1934641"/>
            <a:ext cx="889918" cy="1343908"/>
          </a:xfrm>
          <a:prstGeom prst="line">
            <a:avLst/>
          </a:prstGeom>
          <a:solidFill>
            <a:schemeClr val="accent1"/>
          </a:solidFill>
          <a:ln w="3175" cap="flat" cmpd="sng" algn="ctr">
            <a:solidFill>
              <a:schemeClr val="bg1"/>
            </a:solidFill>
            <a:prstDash val="solid"/>
            <a:round/>
            <a:headEnd type="arrow" w="sm" len="sm"/>
            <a:tailEnd type="none" w="med" len="med"/>
          </a:ln>
          <a:effectLst/>
        </p:spPr>
      </p:cxnSp>
      <p:cxnSp>
        <p:nvCxnSpPr>
          <p:cNvPr id="12" name="Straight Connector 11"/>
          <p:cNvCxnSpPr/>
          <p:nvPr/>
        </p:nvCxnSpPr>
        <p:spPr bwMode="auto">
          <a:xfrm flipH="1">
            <a:off x="4178849" y="4976896"/>
            <a:ext cx="840707" cy="0"/>
          </a:xfrm>
          <a:prstGeom prst="line">
            <a:avLst/>
          </a:prstGeom>
          <a:solidFill>
            <a:schemeClr val="accent1"/>
          </a:solidFill>
          <a:ln w="3175" cap="flat" cmpd="sng" algn="ctr">
            <a:solidFill>
              <a:schemeClr val="bg1"/>
            </a:solidFill>
            <a:prstDash val="solid"/>
            <a:round/>
            <a:headEnd type="arrow" w="sm" len="sm"/>
            <a:tailEnd type="none" w="med" len="med"/>
          </a:ln>
          <a:effectLst/>
        </p:spPr>
      </p:cxnSp>
      <p:sp>
        <p:nvSpPr>
          <p:cNvPr id="20" name="Title 3"/>
          <p:cNvSpPr txBox="1">
            <a:spLocks/>
          </p:cNvSpPr>
          <p:nvPr/>
        </p:nvSpPr>
        <p:spPr>
          <a:xfrm>
            <a:off x="336702" y="241008"/>
            <a:ext cx="8305800" cy="640750"/>
          </a:xfrm>
          <a:prstGeom prst="rect">
            <a:avLst/>
          </a:prstGeom>
        </p:spPr>
        <p:txBody>
          <a:bodyPr/>
          <a:lstStyle>
            <a:lvl1pPr algn="l" rtl="0" eaLnBrk="0" fontAlgn="base" hangingPunct="0">
              <a:spcBef>
                <a:spcPct val="0"/>
              </a:spcBef>
              <a:spcAft>
                <a:spcPct val="0"/>
              </a:spcAft>
              <a:defRPr sz="3600"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r>
              <a:rPr lang="en-US" sz="2400" b="0" dirty="0" smtClean="0">
                <a:effectLst/>
                <a:latin typeface="Arial" charset="0"/>
                <a:ea typeface="ＭＳ Ｐゴシック" charset="0"/>
                <a:cs typeface="ＭＳ Ｐゴシック" charset="0"/>
              </a:rPr>
              <a:t>Global Forest Cover Gains and Losses - 2000 to 2012</a:t>
            </a:r>
            <a:endParaRPr lang="en-US" sz="2400" b="0" dirty="0">
              <a:effectLst/>
            </a:endParaRPr>
          </a:p>
        </p:txBody>
      </p:sp>
    </p:spTree>
    <p:extLst>
      <p:ext uri="{BB962C8B-B14F-4D97-AF65-F5344CB8AC3E}">
        <p14:creationId xmlns:p14="http://schemas.microsoft.com/office/powerpoint/2010/main" val="275254613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01"/>
          <p:cNvSpPr txBox="1">
            <a:spLocks noChangeArrowheads="1"/>
          </p:cNvSpPr>
          <p:nvPr/>
        </p:nvSpPr>
        <p:spPr bwMode="auto">
          <a:xfrm>
            <a:off x="1963547" y="5805678"/>
            <a:ext cx="5105400" cy="854075"/>
          </a:xfrm>
          <a:prstGeom prst="rect">
            <a:avLst/>
          </a:prstGeom>
          <a:noFill/>
          <a:ln w="9525">
            <a:noFill/>
            <a:miter lim="800000"/>
            <a:headEnd/>
            <a:tailEnd/>
          </a:ln>
        </p:spPr>
        <p:txBody>
          <a:bodyPr>
            <a:spAutoFit/>
          </a:bodyPr>
          <a:lstStyle/>
          <a:p>
            <a:pPr eaLnBrk="1" hangingPunct="1"/>
            <a:r>
              <a:rPr lang="en-US" sz="1000" b="1" dirty="0" err="1">
                <a:solidFill>
                  <a:schemeClr val="bg1"/>
                </a:solidFill>
                <a:latin typeface="Times New Roman" pitchFamily="18" charset="0"/>
              </a:rPr>
              <a:t>AERONET</a:t>
            </a:r>
            <a:r>
              <a:rPr lang="en-US" sz="1000" dirty="0">
                <a:solidFill>
                  <a:schemeClr val="bg1"/>
                </a:solidFill>
                <a:latin typeface="Times New Roman" pitchFamily="18" charset="0"/>
              </a:rPr>
              <a:t>: Aerosol Robotic network	</a:t>
            </a:r>
            <a:r>
              <a:rPr lang="en-US" sz="1000" b="1" dirty="0" err="1">
                <a:solidFill>
                  <a:schemeClr val="bg1"/>
                </a:solidFill>
                <a:latin typeface="Times New Roman" pitchFamily="18" charset="0"/>
              </a:rPr>
              <a:t>CRN</a:t>
            </a:r>
            <a:r>
              <a:rPr lang="en-US" sz="1000" dirty="0">
                <a:solidFill>
                  <a:schemeClr val="bg1"/>
                </a:solidFill>
                <a:latin typeface="Times New Roman" pitchFamily="18" charset="0"/>
              </a:rPr>
              <a:t>: US Climate Reference Network</a:t>
            </a:r>
          </a:p>
          <a:p>
            <a:pPr eaLnBrk="1" hangingPunct="1"/>
            <a:r>
              <a:rPr lang="en-US" sz="1000" b="1" dirty="0">
                <a:solidFill>
                  <a:schemeClr val="bg1"/>
                </a:solidFill>
                <a:latin typeface="Times New Roman" pitchFamily="18" charset="0"/>
              </a:rPr>
              <a:t>SCAN</a:t>
            </a:r>
            <a:r>
              <a:rPr lang="en-US" sz="1000" dirty="0">
                <a:solidFill>
                  <a:schemeClr val="bg1"/>
                </a:solidFill>
                <a:latin typeface="Times New Roman" pitchFamily="18" charset="0"/>
              </a:rPr>
              <a:t>: Soil Climate Analysis Network - USDA	</a:t>
            </a:r>
            <a:r>
              <a:rPr lang="en-US" sz="1000" b="1" dirty="0" err="1">
                <a:solidFill>
                  <a:schemeClr val="bg1"/>
                </a:solidFill>
                <a:latin typeface="Times New Roman" pitchFamily="18" charset="0"/>
              </a:rPr>
              <a:t>SURFRAD</a:t>
            </a:r>
            <a:r>
              <a:rPr lang="en-US" sz="1000" dirty="0">
                <a:solidFill>
                  <a:schemeClr val="bg1"/>
                </a:solidFill>
                <a:latin typeface="Times New Roman" pitchFamily="18" charset="0"/>
              </a:rPr>
              <a:t>: Surface Radiation Network</a:t>
            </a:r>
          </a:p>
          <a:p>
            <a:pPr eaLnBrk="1" hangingPunct="1"/>
            <a:r>
              <a:rPr lang="en-US" sz="1000" b="1" dirty="0" err="1">
                <a:solidFill>
                  <a:schemeClr val="bg1"/>
                </a:solidFill>
                <a:latin typeface="Times New Roman" pitchFamily="18" charset="0"/>
              </a:rPr>
              <a:t>ANSS</a:t>
            </a:r>
            <a:r>
              <a:rPr lang="en-US" sz="1000" dirty="0">
                <a:solidFill>
                  <a:schemeClr val="bg1"/>
                </a:solidFill>
                <a:latin typeface="Times New Roman" pitchFamily="18" charset="0"/>
              </a:rPr>
              <a:t>: Advanced National Seismic Station - USGS</a:t>
            </a:r>
          </a:p>
          <a:p>
            <a:pPr eaLnBrk="1" hangingPunct="1"/>
            <a:r>
              <a:rPr lang="en-US" sz="1000" b="1" dirty="0" err="1">
                <a:solidFill>
                  <a:schemeClr val="bg1"/>
                </a:solidFill>
                <a:latin typeface="Times New Roman" pitchFamily="18" charset="0"/>
              </a:rPr>
              <a:t>CORS</a:t>
            </a:r>
            <a:r>
              <a:rPr lang="en-US" sz="1000" b="1" dirty="0">
                <a:solidFill>
                  <a:schemeClr val="bg1"/>
                </a:solidFill>
                <a:latin typeface="Times New Roman" pitchFamily="18" charset="0"/>
              </a:rPr>
              <a:t>/</a:t>
            </a:r>
            <a:r>
              <a:rPr lang="en-US" sz="1000" b="1" dirty="0" err="1">
                <a:solidFill>
                  <a:schemeClr val="bg1"/>
                </a:solidFill>
                <a:latin typeface="Times New Roman" pitchFamily="18" charset="0"/>
              </a:rPr>
              <a:t>GSOS</a:t>
            </a:r>
            <a:r>
              <a:rPr lang="en-US" sz="1000" dirty="0">
                <a:solidFill>
                  <a:schemeClr val="bg1"/>
                </a:solidFill>
                <a:latin typeface="Times New Roman" pitchFamily="18" charset="0"/>
              </a:rPr>
              <a:t>: Constantly Operating Reference Station / GPS Surface Observing System</a:t>
            </a:r>
          </a:p>
          <a:p>
            <a:pPr eaLnBrk="1" hangingPunct="1"/>
            <a:r>
              <a:rPr lang="en-US" sz="1000" b="1" dirty="0" err="1">
                <a:solidFill>
                  <a:schemeClr val="bg1"/>
                </a:solidFill>
                <a:latin typeface="Times New Roman" pitchFamily="18" charset="0"/>
              </a:rPr>
              <a:t>RCS</a:t>
            </a:r>
            <a:r>
              <a:rPr lang="en-US" sz="1000" dirty="0">
                <a:solidFill>
                  <a:schemeClr val="bg1"/>
                </a:solidFill>
                <a:latin typeface="Times New Roman" pitchFamily="18" charset="0"/>
              </a:rPr>
              <a:t>: Reference Climate Station – Canada – Future Site</a:t>
            </a:r>
          </a:p>
        </p:txBody>
      </p:sp>
      <p:pic>
        <p:nvPicPr>
          <p:cNvPr id="13316" name="Picture 7" descr="EROS_aeri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5763" y="146050"/>
            <a:ext cx="8394700" cy="5619750"/>
          </a:xfrm>
          <a:prstGeom prst="rect">
            <a:avLst/>
          </a:prstGeom>
          <a:noFill/>
          <a:ln w="9525">
            <a:noFill/>
            <a:miter lim="800000"/>
            <a:headEnd/>
            <a:tailEnd/>
          </a:ln>
        </p:spPr>
      </p:pic>
      <p:sp>
        <p:nvSpPr>
          <p:cNvPr id="13317" name="Line 8"/>
          <p:cNvSpPr>
            <a:spLocks noChangeShapeType="1"/>
          </p:cNvSpPr>
          <p:nvPr/>
        </p:nvSpPr>
        <p:spPr bwMode="auto">
          <a:xfrm flipV="1">
            <a:off x="642303" y="4750753"/>
            <a:ext cx="0" cy="377825"/>
          </a:xfrm>
          <a:prstGeom prst="line">
            <a:avLst/>
          </a:prstGeom>
          <a:noFill/>
          <a:ln w="57150">
            <a:solidFill>
              <a:schemeClr val="bg1"/>
            </a:solidFill>
            <a:round/>
            <a:headEnd/>
            <a:tailEnd type="triangle" w="med" len="med"/>
          </a:ln>
        </p:spPr>
        <p:txBody>
          <a:bodyPr/>
          <a:lstStyle/>
          <a:p>
            <a:endParaRPr lang="en-US"/>
          </a:p>
        </p:txBody>
      </p:sp>
      <p:sp>
        <p:nvSpPr>
          <p:cNvPr id="13318" name="Text Box 9"/>
          <p:cNvSpPr txBox="1">
            <a:spLocks noChangeArrowheads="1"/>
          </p:cNvSpPr>
          <p:nvPr/>
        </p:nvSpPr>
        <p:spPr bwMode="auto">
          <a:xfrm>
            <a:off x="473774" y="5107242"/>
            <a:ext cx="349250" cy="366712"/>
          </a:xfrm>
          <a:prstGeom prst="rect">
            <a:avLst/>
          </a:prstGeom>
          <a:noFill/>
          <a:ln w="9525">
            <a:noFill/>
            <a:miter lim="800000"/>
            <a:headEnd/>
            <a:tailEnd/>
          </a:ln>
        </p:spPr>
        <p:txBody>
          <a:bodyPr wrap="none">
            <a:spAutoFit/>
          </a:bodyPr>
          <a:lstStyle/>
          <a:p>
            <a:pPr eaLnBrk="1" hangingPunct="1"/>
            <a:r>
              <a:rPr lang="en-US" sz="1800" b="1" dirty="0">
                <a:solidFill>
                  <a:schemeClr val="bg1"/>
                </a:solidFill>
              </a:rPr>
              <a:t>N</a:t>
            </a:r>
          </a:p>
        </p:txBody>
      </p:sp>
      <p:sp>
        <p:nvSpPr>
          <p:cNvPr id="13319" name="Text Box 10"/>
          <p:cNvSpPr txBox="1">
            <a:spLocks noChangeArrowheads="1"/>
          </p:cNvSpPr>
          <p:nvPr/>
        </p:nvSpPr>
        <p:spPr bwMode="auto">
          <a:xfrm>
            <a:off x="4511675" y="2371725"/>
            <a:ext cx="973138" cy="395288"/>
          </a:xfrm>
          <a:prstGeom prst="rect">
            <a:avLst/>
          </a:prstGeom>
          <a:noFill/>
          <a:ln w="9525">
            <a:noFill/>
            <a:miter lim="800000"/>
            <a:headEnd/>
            <a:tailEnd/>
          </a:ln>
        </p:spPr>
        <p:txBody>
          <a:bodyPr wrap="none">
            <a:spAutoFit/>
          </a:bodyPr>
          <a:lstStyle/>
          <a:p>
            <a:pPr eaLnBrk="1" hangingPunct="1"/>
            <a:r>
              <a:rPr lang="en-US" sz="1000" b="1">
                <a:solidFill>
                  <a:schemeClr val="bg1"/>
                </a:solidFill>
              </a:rPr>
              <a:t>Landsat </a:t>
            </a:r>
          </a:p>
          <a:p>
            <a:pPr eaLnBrk="1" hangingPunct="1"/>
            <a:r>
              <a:rPr lang="en-US" sz="1000" b="1">
                <a:solidFill>
                  <a:schemeClr val="bg1"/>
                </a:solidFill>
              </a:rPr>
              <a:t>10M Antenna</a:t>
            </a:r>
          </a:p>
        </p:txBody>
      </p:sp>
      <p:sp>
        <p:nvSpPr>
          <p:cNvPr id="13320" name="Line 11"/>
          <p:cNvSpPr>
            <a:spLocks noChangeShapeType="1"/>
          </p:cNvSpPr>
          <p:nvPr/>
        </p:nvSpPr>
        <p:spPr bwMode="auto">
          <a:xfrm flipH="1">
            <a:off x="4343400" y="2627313"/>
            <a:ext cx="238125" cy="115887"/>
          </a:xfrm>
          <a:prstGeom prst="line">
            <a:avLst/>
          </a:prstGeom>
          <a:noFill/>
          <a:ln w="9525">
            <a:solidFill>
              <a:schemeClr val="bg1"/>
            </a:solidFill>
            <a:round/>
            <a:headEnd/>
            <a:tailEnd type="triangle" w="med" len="med"/>
          </a:ln>
        </p:spPr>
        <p:txBody>
          <a:bodyPr/>
          <a:lstStyle/>
          <a:p>
            <a:endParaRPr lang="en-US"/>
          </a:p>
        </p:txBody>
      </p:sp>
      <p:sp>
        <p:nvSpPr>
          <p:cNvPr id="13321" name="Text Box 12"/>
          <p:cNvSpPr txBox="1">
            <a:spLocks noChangeArrowheads="1"/>
          </p:cNvSpPr>
          <p:nvPr/>
        </p:nvSpPr>
        <p:spPr bwMode="auto">
          <a:xfrm>
            <a:off x="5451475" y="4037013"/>
            <a:ext cx="1008063" cy="395287"/>
          </a:xfrm>
          <a:prstGeom prst="rect">
            <a:avLst/>
          </a:prstGeom>
          <a:noFill/>
          <a:ln w="9525">
            <a:noFill/>
            <a:miter lim="800000"/>
            <a:headEnd/>
            <a:tailEnd/>
          </a:ln>
        </p:spPr>
        <p:txBody>
          <a:bodyPr wrap="none">
            <a:spAutoFit/>
          </a:bodyPr>
          <a:lstStyle/>
          <a:p>
            <a:pPr eaLnBrk="1" hangingPunct="1"/>
            <a:r>
              <a:rPr lang="en-US" sz="1000" b="1">
                <a:solidFill>
                  <a:schemeClr val="bg1"/>
                </a:solidFill>
              </a:rPr>
              <a:t>Landsat</a:t>
            </a:r>
          </a:p>
          <a:p>
            <a:pPr eaLnBrk="1" hangingPunct="1"/>
            <a:r>
              <a:rPr lang="en-US" sz="1000" b="1">
                <a:solidFill>
                  <a:schemeClr val="bg1"/>
                </a:solidFill>
              </a:rPr>
              <a:t>5.4M Antenna</a:t>
            </a:r>
          </a:p>
        </p:txBody>
      </p:sp>
      <p:sp>
        <p:nvSpPr>
          <p:cNvPr id="13322" name="Line 13"/>
          <p:cNvSpPr>
            <a:spLocks noChangeShapeType="1"/>
          </p:cNvSpPr>
          <p:nvPr/>
        </p:nvSpPr>
        <p:spPr bwMode="auto">
          <a:xfrm flipH="1" flipV="1">
            <a:off x="5451475" y="3840163"/>
            <a:ext cx="73025" cy="227012"/>
          </a:xfrm>
          <a:prstGeom prst="line">
            <a:avLst/>
          </a:prstGeom>
          <a:noFill/>
          <a:ln w="9525">
            <a:solidFill>
              <a:schemeClr val="bg1"/>
            </a:solidFill>
            <a:round/>
            <a:headEnd/>
            <a:tailEnd type="triangle" w="med" len="med"/>
          </a:ln>
        </p:spPr>
        <p:txBody>
          <a:bodyPr/>
          <a:lstStyle/>
          <a:p>
            <a:endParaRPr lang="en-US"/>
          </a:p>
        </p:txBody>
      </p:sp>
      <p:sp>
        <p:nvSpPr>
          <p:cNvPr id="13323" name="Line 15"/>
          <p:cNvSpPr>
            <a:spLocks noChangeShapeType="1"/>
          </p:cNvSpPr>
          <p:nvPr/>
        </p:nvSpPr>
        <p:spPr bwMode="auto">
          <a:xfrm flipH="1">
            <a:off x="5087938" y="3159125"/>
            <a:ext cx="146050" cy="74613"/>
          </a:xfrm>
          <a:prstGeom prst="line">
            <a:avLst/>
          </a:prstGeom>
          <a:noFill/>
          <a:ln w="9525">
            <a:solidFill>
              <a:schemeClr val="bg1"/>
            </a:solidFill>
            <a:round/>
            <a:headEnd/>
            <a:tailEnd type="triangle" w="med" len="med"/>
          </a:ln>
        </p:spPr>
        <p:txBody>
          <a:bodyPr/>
          <a:lstStyle/>
          <a:p>
            <a:endParaRPr lang="en-US"/>
          </a:p>
        </p:txBody>
      </p:sp>
      <p:sp>
        <p:nvSpPr>
          <p:cNvPr id="13327" name="AutoShape 138"/>
          <p:cNvSpPr>
            <a:spLocks noChangeArrowheads="1"/>
          </p:cNvSpPr>
          <p:nvPr/>
        </p:nvSpPr>
        <p:spPr bwMode="auto">
          <a:xfrm>
            <a:off x="4184650" y="360203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28" name="AutoShape 139"/>
          <p:cNvSpPr>
            <a:spLocks noChangeArrowheads="1"/>
          </p:cNvSpPr>
          <p:nvPr/>
        </p:nvSpPr>
        <p:spPr bwMode="auto">
          <a:xfrm>
            <a:off x="4354513" y="3879850"/>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29" name="AutoShape 140"/>
          <p:cNvSpPr>
            <a:spLocks noChangeArrowheads="1"/>
          </p:cNvSpPr>
          <p:nvPr/>
        </p:nvSpPr>
        <p:spPr bwMode="auto">
          <a:xfrm>
            <a:off x="4365625" y="3536950"/>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30" name="AutoShape 141"/>
          <p:cNvSpPr>
            <a:spLocks noChangeArrowheads="1"/>
          </p:cNvSpPr>
          <p:nvPr/>
        </p:nvSpPr>
        <p:spPr bwMode="auto">
          <a:xfrm>
            <a:off x="4548188" y="3778250"/>
            <a:ext cx="71437"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31" name="Rectangle 142"/>
          <p:cNvSpPr>
            <a:spLocks noChangeArrowheads="1"/>
          </p:cNvSpPr>
          <p:nvPr/>
        </p:nvSpPr>
        <p:spPr bwMode="auto">
          <a:xfrm>
            <a:off x="1906588" y="4597400"/>
            <a:ext cx="142875" cy="746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332" name="Text Box 144"/>
          <p:cNvSpPr txBox="1">
            <a:spLocks noChangeArrowheads="1"/>
          </p:cNvSpPr>
          <p:nvPr/>
        </p:nvSpPr>
        <p:spPr bwMode="auto">
          <a:xfrm>
            <a:off x="1938338" y="4384675"/>
            <a:ext cx="681037" cy="244475"/>
          </a:xfrm>
          <a:prstGeom prst="rect">
            <a:avLst/>
          </a:prstGeom>
          <a:noFill/>
          <a:ln w="9525">
            <a:noFill/>
            <a:miter lim="800000"/>
            <a:headEnd/>
            <a:tailEnd/>
          </a:ln>
        </p:spPr>
        <p:txBody>
          <a:bodyPr wrap="none">
            <a:spAutoFit/>
          </a:bodyPr>
          <a:lstStyle/>
          <a:p>
            <a:pPr eaLnBrk="1" hangingPunct="1"/>
            <a:r>
              <a:rPr lang="en-US" sz="1000" b="1">
                <a:solidFill>
                  <a:schemeClr val="bg1"/>
                </a:solidFill>
              </a:rPr>
              <a:t>Security</a:t>
            </a:r>
          </a:p>
        </p:txBody>
      </p:sp>
      <p:sp>
        <p:nvSpPr>
          <p:cNvPr id="13333" name="AutoShape 145"/>
          <p:cNvSpPr>
            <a:spLocks noChangeArrowheads="1"/>
          </p:cNvSpPr>
          <p:nvPr/>
        </p:nvSpPr>
        <p:spPr bwMode="auto">
          <a:xfrm>
            <a:off x="7332663" y="338613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34" name="Text Box 146"/>
          <p:cNvSpPr txBox="1">
            <a:spLocks noChangeArrowheads="1"/>
          </p:cNvSpPr>
          <p:nvPr/>
        </p:nvSpPr>
        <p:spPr bwMode="auto">
          <a:xfrm>
            <a:off x="7354888" y="3252788"/>
            <a:ext cx="536575" cy="244475"/>
          </a:xfrm>
          <a:prstGeom prst="rect">
            <a:avLst/>
          </a:prstGeom>
          <a:noFill/>
          <a:ln w="9525">
            <a:noFill/>
            <a:miter lim="800000"/>
            <a:headEnd/>
            <a:tailEnd/>
          </a:ln>
        </p:spPr>
        <p:txBody>
          <a:bodyPr wrap="none">
            <a:spAutoFit/>
          </a:bodyPr>
          <a:lstStyle/>
          <a:p>
            <a:pPr eaLnBrk="1" hangingPunct="1"/>
            <a:r>
              <a:rPr lang="en-US" sz="1000" b="1"/>
              <a:t>ANSS</a:t>
            </a:r>
          </a:p>
        </p:txBody>
      </p:sp>
      <p:sp>
        <p:nvSpPr>
          <p:cNvPr id="13335" name="Rectangle 147"/>
          <p:cNvSpPr>
            <a:spLocks noChangeArrowheads="1"/>
          </p:cNvSpPr>
          <p:nvPr/>
        </p:nvSpPr>
        <p:spPr bwMode="auto">
          <a:xfrm rot="-2550627">
            <a:off x="2990850" y="2324100"/>
            <a:ext cx="215900" cy="1508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336" name="Text Box 148"/>
          <p:cNvSpPr txBox="1">
            <a:spLocks noChangeArrowheads="1"/>
          </p:cNvSpPr>
          <p:nvPr/>
        </p:nvSpPr>
        <p:spPr bwMode="auto">
          <a:xfrm>
            <a:off x="1644650" y="1862138"/>
            <a:ext cx="1133475" cy="396875"/>
          </a:xfrm>
          <a:prstGeom prst="rect">
            <a:avLst/>
          </a:prstGeom>
          <a:noFill/>
          <a:ln w="9525">
            <a:noFill/>
            <a:miter lim="800000"/>
            <a:headEnd/>
            <a:tailEnd/>
          </a:ln>
        </p:spPr>
        <p:txBody>
          <a:bodyPr wrap="none">
            <a:spAutoFit/>
          </a:bodyPr>
          <a:lstStyle/>
          <a:p>
            <a:pPr eaLnBrk="1" hangingPunct="1"/>
            <a:r>
              <a:rPr lang="en-US" sz="1000" b="1">
                <a:solidFill>
                  <a:schemeClr val="bg1"/>
                </a:solidFill>
              </a:rPr>
              <a:t>Back-up</a:t>
            </a:r>
          </a:p>
          <a:p>
            <a:pPr eaLnBrk="1" hangingPunct="1"/>
            <a:r>
              <a:rPr lang="en-US" sz="1000" b="1">
                <a:solidFill>
                  <a:schemeClr val="bg1"/>
                </a:solidFill>
              </a:rPr>
              <a:t>Generator Plant</a:t>
            </a:r>
          </a:p>
        </p:txBody>
      </p:sp>
      <p:sp>
        <p:nvSpPr>
          <p:cNvPr id="13337" name="Line 149"/>
          <p:cNvSpPr>
            <a:spLocks noChangeShapeType="1"/>
          </p:cNvSpPr>
          <p:nvPr/>
        </p:nvSpPr>
        <p:spPr bwMode="auto">
          <a:xfrm>
            <a:off x="3206750" y="2474913"/>
            <a:ext cx="0" cy="0"/>
          </a:xfrm>
          <a:prstGeom prst="line">
            <a:avLst/>
          </a:prstGeom>
          <a:noFill/>
          <a:ln w="9525">
            <a:solidFill>
              <a:schemeClr val="bg1"/>
            </a:solidFill>
            <a:round/>
            <a:headEnd/>
            <a:tailEnd type="triangle" w="med" len="med"/>
          </a:ln>
        </p:spPr>
        <p:txBody>
          <a:bodyPr/>
          <a:lstStyle/>
          <a:p>
            <a:endParaRPr lang="en-US"/>
          </a:p>
        </p:txBody>
      </p:sp>
      <p:sp>
        <p:nvSpPr>
          <p:cNvPr id="13338" name="Line 150"/>
          <p:cNvSpPr>
            <a:spLocks noChangeShapeType="1"/>
          </p:cNvSpPr>
          <p:nvPr/>
        </p:nvSpPr>
        <p:spPr bwMode="auto">
          <a:xfrm>
            <a:off x="2724150" y="2174875"/>
            <a:ext cx="274638" cy="192088"/>
          </a:xfrm>
          <a:prstGeom prst="line">
            <a:avLst/>
          </a:prstGeom>
          <a:noFill/>
          <a:ln w="9525">
            <a:solidFill>
              <a:schemeClr val="bg1"/>
            </a:solidFill>
            <a:round/>
            <a:headEnd/>
            <a:tailEnd type="triangle" w="med" len="med"/>
          </a:ln>
        </p:spPr>
        <p:txBody>
          <a:bodyPr/>
          <a:lstStyle/>
          <a:p>
            <a:endParaRPr lang="en-US"/>
          </a:p>
        </p:txBody>
      </p:sp>
      <p:sp>
        <p:nvSpPr>
          <p:cNvPr id="13339" name="Text Box 151"/>
          <p:cNvSpPr txBox="1">
            <a:spLocks noChangeArrowheads="1"/>
          </p:cNvSpPr>
          <p:nvPr/>
        </p:nvSpPr>
        <p:spPr bwMode="auto">
          <a:xfrm>
            <a:off x="2781300" y="884238"/>
            <a:ext cx="1668463" cy="242887"/>
          </a:xfrm>
          <a:prstGeom prst="rect">
            <a:avLst/>
          </a:prstGeom>
          <a:noFill/>
          <a:ln w="9525">
            <a:noFill/>
            <a:miter lim="800000"/>
            <a:headEnd/>
            <a:tailEnd/>
          </a:ln>
        </p:spPr>
        <p:txBody>
          <a:bodyPr wrap="none">
            <a:spAutoFit/>
          </a:bodyPr>
          <a:lstStyle/>
          <a:p>
            <a:pPr eaLnBrk="1" hangingPunct="1"/>
            <a:r>
              <a:rPr lang="en-US" sz="1000" b="1">
                <a:solidFill>
                  <a:schemeClr val="bg1"/>
                </a:solidFill>
              </a:rPr>
              <a:t>Warehouse/Maintenance</a:t>
            </a:r>
          </a:p>
        </p:txBody>
      </p:sp>
      <p:sp>
        <p:nvSpPr>
          <p:cNvPr id="13340" name="Line 152"/>
          <p:cNvSpPr>
            <a:spLocks noChangeShapeType="1"/>
          </p:cNvSpPr>
          <p:nvPr/>
        </p:nvSpPr>
        <p:spPr bwMode="auto">
          <a:xfrm flipH="1">
            <a:off x="2700338" y="1035050"/>
            <a:ext cx="146050" cy="153988"/>
          </a:xfrm>
          <a:prstGeom prst="line">
            <a:avLst/>
          </a:prstGeom>
          <a:noFill/>
          <a:ln w="9525">
            <a:solidFill>
              <a:schemeClr val="bg1"/>
            </a:solidFill>
            <a:round/>
            <a:headEnd/>
            <a:tailEnd type="triangle" w="med" len="med"/>
          </a:ln>
        </p:spPr>
        <p:txBody>
          <a:bodyPr/>
          <a:lstStyle/>
          <a:p>
            <a:endParaRPr lang="en-US"/>
          </a:p>
        </p:txBody>
      </p:sp>
      <p:sp>
        <p:nvSpPr>
          <p:cNvPr id="13341" name="Text Box 153"/>
          <p:cNvSpPr txBox="1">
            <a:spLocks noChangeArrowheads="1"/>
          </p:cNvSpPr>
          <p:nvPr/>
        </p:nvSpPr>
        <p:spPr bwMode="auto">
          <a:xfrm>
            <a:off x="4151313" y="1136650"/>
            <a:ext cx="1281112" cy="396875"/>
          </a:xfrm>
          <a:prstGeom prst="rect">
            <a:avLst/>
          </a:prstGeom>
          <a:noFill/>
          <a:ln w="9525">
            <a:noFill/>
            <a:miter lim="800000"/>
            <a:headEnd/>
            <a:tailEnd/>
          </a:ln>
        </p:spPr>
        <p:txBody>
          <a:bodyPr wrap="none">
            <a:spAutoFit/>
          </a:bodyPr>
          <a:lstStyle/>
          <a:p>
            <a:pPr eaLnBrk="1" hangingPunct="1"/>
            <a:r>
              <a:rPr lang="en-US" sz="1000" b="1">
                <a:solidFill>
                  <a:schemeClr val="bg1"/>
                </a:solidFill>
              </a:rPr>
              <a:t>Heavy Equipment </a:t>
            </a:r>
          </a:p>
          <a:p>
            <a:pPr eaLnBrk="1" hangingPunct="1"/>
            <a:r>
              <a:rPr lang="en-US" sz="1000" b="1">
                <a:solidFill>
                  <a:schemeClr val="bg1"/>
                </a:solidFill>
              </a:rPr>
              <a:t>and Fuel Storage</a:t>
            </a:r>
          </a:p>
        </p:txBody>
      </p:sp>
      <p:sp>
        <p:nvSpPr>
          <p:cNvPr id="13342" name="Line 154"/>
          <p:cNvSpPr>
            <a:spLocks noChangeShapeType="1"/>
          </p:cNvSpPr>
          <p:nvPr/>
        </p:nvSpPr>
        <p:spPr bwMode="auto">
          <a:xfrm flipH="1">
            <a:off x="3930650" y="1339850"/>
            <a:ext cx="290513" cy="76200"/>
          </a:xfrm>
          <a:prstGeom prst="line">
            <a:avLst/>
          </a:prstGeom>
          <a:noFill/>
          <a:ln w="9525">
            <a:solidFill>
              <a:schemeClr val="bg1"/>
            </a:solidFill>
            <a:round/>
            <a:headEnd/>
            <a:tailEnd type="triangle" w="med" len="med"/>
          </a:ln>
        </p:spPr>
        <p:txBody>
          <a:bodyPr/>
          <a:lstStyle/>
          <a:p>
            <a:endParaRPr lang="en-US"/>
          </a:p>
        </p:txBody>
      </p:sp>
      <p:sp>
        <p:nvSpPr>
          <p:cNvPr id="13343" name="Line 155"/>
          <p:cNvSpPr>
            <a:spLocks noChangeShapeType="1"/>
          </p:cNvSpPr>
          <p:nvPr/>
        </p:nvSpPr>
        <p:spPr bwMode="auto">
          <a:xfrm flipH="1">
            <a:off x="4076700" y="1339850"/>
            <a:ext cx="144463" cy="152400"/>
          </a:xfrm>
          <a:prstGeom prst="line">
            <a:avLst/>
          </a:prstGeom>
          <a:noFill/>
          <a:ln w="9525">
            <a:solidFill>
              <a:schemeClr val="bg1"/>
            </a:solidFill>
            <a:round/>
            <a:headEnd/>
            <a:tailEnd type="triangle" w="med" len="med"/>
          </a:ln>
        </p:spPr>
        <p:txBody>
          <a:bodyPr/>
          <a:lstStyle/>
          <a:p>
            <a:endParaRPr lang="en-US"/>
          </a:p>
        </p:txBody>
      </p:sp>
      <p:sp>
        <p:nvSpPr>
          <p:cNvPr id="13344" name="Text Box 156"/>
          <p:cNvSpPr txBox="1">
            <a:spLocks noChangeArrowheads="1"/>
          </p:cNvSpPr>
          <p:nvPr/>
        </p:nvSpPr>
        <p:spPr bwMode="auto">
          <a:xfrm>
            <a:off x="6173788" y="2681288"/>
            <a:ext cx="865187" cy="244475"/>
          </a:xfrm>
          <a:prstGeom prst="rect">
            <a:avLst/>
          </a:prstGeom>
          <a:noFill/>
          <a:ln w="9525">
            <a:noFill/>
            <a:miter lim="800000"/>
            <a:headEnd/>
            <a:tailEnd/>
          </a:ln>
        </p:spPr>
        <p:txBody>
          <a:bodyPr wrap="none">
            <a:spAutoFit/>
          </a:bodyPr>
          <a:lstStyle/>
          <a:p>
            <a:pPr eaLnBrk="1" hangingPunct="1"/>
            <a:r>
              <a:rPr lang="en-US" sz="1000" b="1">
                <a:solidFill>
                  <a:schemeClr val="bg1"/>
                </a:solidFill>
              </a:rPr>
              <a:t>Lake EROS</a:t>
            </a:r>
          </a:p>
        </p:txBody>
      </p:sp>
      <p:sp>
        <p:nvSpPr>
          <p:cNvPr id="13345" name="Text Box 157"/>
          <p:cNvSpPr txBox="1">
            <a:spLocks noChangeArrowheads="1"/>
          </p:cNvSpPr>
          <p:nvPr/>
        </p:nvSpPr>
        <p:spPr bwMode="auto">
          <a:xfrm>
            <a:off x="2473325" y="3678238"/>
            <a:ext cx="795338" cy="396875"/>
          </a:xfrm>
          <a:prstGeom prst="rect">
            <a:avLst/>
          </a:prstGeom>
          <a:noFill/>
          <a:ln w="9525">
            <a:noFill/>
            <a:miter lim="800000"/>
            <a:headEnd/>
            <a:tailEnd/>
          </a:ln>
        </p:spPr>
        <p:txBody>
          <a:bodyPr wrap="none">
            <a:spAutoFit/>
          </a:bodyPr>
          <a:lstStyle/>
          <a:p>
            <a:pPr eaLnBrk="1" hangingPunct="1"/>
            <a:r>
              <a:rPr lang="en-US" sz="1000" b="1">
                <a:solidFill>
                  <a:schemeClr val="bg1"/>
                </a:solidFill>
              </a:rPr>
              <a:t>10M Fixed</a:t>
            </a:r>
          </a:p>
          <a:p>
            <a:pPr eaLnBrk="1" hangingPunct="1"/>
            <a:r>
              <a:rPr lang="en-US" sz="1000" b="1">
                <a:solidFill>
                  <a:schemeClr val="bg1"/>
                </a:solidFill>
              </a:rPr>
              <a:t>Antenna</a:t>
            </a:r>
          </a:p>
        </p:txBody>
      </p:sp>
      <p:sp>
        <p:nvSpPr>
          <p:cNvPr id="13346" name="Line 158"/>
          <p:cNvSpPr>
            <a:spLocks noChangeShapeType="1"/>
          </p:cNvSpPr>
          <p:nvPr/>
        </p:nvSpPr>
        <p:spPr bwMode="auto">
          <a:xfrm flipV="1">
            <a:off x="2901950" y="3343275"/>
            <a:ext cx="201613" cy="334963"/>
          </a:xfrm>
          <a:prstGeom prst="line">
            <a:avLst/>
          </a:prstGeom>
          <a:noFill/>
          <a:ln w="9525">
            <a:solidFill>
              <a:schemeClr val="bg1"/>
            </a:solidFill>
            <a:round/>
            <a:headEnd/>
            <a:tailEnd type="triangle" w="med" len="med"/>
          </a:ln>
        </p:spPr>
        <p:txBody>
          <a:bodyPr/>
          <a:lstStyle/>
          <a:p>
            <a:endParaRPr lang="en-US"/>
          </a:p>
        </p:txBody>
      </p:sp>
      <p:sp>
        <p:nvSpPr>
          <p:cNvPr id="525471" name="Text Box 159"/>
          <p:cNvSpPr txBox="1">
            <a:spLocks noChangeArrowheads="1"/>
          </p:cNvSpPr>
          <p:nvPr/>
        </p:nvSpPr>
        <p:spPr bwMode="auto">
          <a:xfrm>
            <a:off x="3074988" y="2986088"/>
            <a:ext cx="461962" cy="244475"/>
          </a:xfrm>
          <a:prstGeom prst="rect">
            <a:avLst/>
          </a:prstGeom>
          <a:noFill/>
          <a:ln w="9525">
            <a:noFill/>
            <a:miter lim="800000"/>
            <a:headEnd/>
            <a:tailEnd/>
          </a:ln>
          <a:effectLst/>
        </p:spPr>
        <p:txBody>
          <a:bodyPr wrap="none">
            <a:spAutoFit/>
          </a:bodyPr>
          <a:lstStyle/>
          <a:p>
            <a:pPr eaLnBrk="1" hangingPunct="1">
              <a:defRPr/>
            </a:pPr>
            <a:r>
              <a:rPr lang="en-US" sz="1000" b="1">
                <a:effectLst>
                  <a:outerShdw blurRad="38100" dist="38100" dir="2700000" algn="tl">
                    <a:srgbClr val="FFFFFF"/>
                  </a:outerShdw>
                </a:effectLst>
                <a:ea typeface="ＭＳ Ｐゴシック"/>
                <a:cs typeface="ＭＳ Ｐゴシック"/>
              </a:rPr>
              <a:t>1996</a:t>
            </a:r>
          </a:p>
        </p:txBody>
      </p:sp>
      <p:sp>
        <p:nvSpPr>
          <p:cNvPr id="525472" name="Text Box 160"/>
          <p:cNvSpPr txBox="1">
            <a:spLocks noChangeArrowheads="1"/>
          </p:cNvSpPr>
          <p:nvPr/>
        </p:nvSpPr>
        <p:spPr bwMode="auto">
          <a:xfrm>
            <a:off x="2773363" y="2652713"/>
            <a:ext cx="463550" cy="246062"/>
          </a:xfrm>
          <a:prstGeom prst="rect">
            <a:avLst/>
          </a:prstGeom>
          <a:noFill/>
          <a:ln w="9525">
            <a:noFill/>
            <a:miter lim="800000"/>
            <a:headEnd/>
            <a:tailEnd/>
          </a:ln>
          <a:effectLst/>
        </p:spPr>
        <p:txBody>
          <a:bodyPr wrap="none">
            <a:spAutoFit/>
          </a:bodyPr>
          <a:lstStyle/>
          <a:p>
            <a:pPr eaLnBrk="1" hangingPunct="1">
              <a:defRPr/>
            </a:pPr>
            <a:r>
              <a:rPr lang="en-US" sz="1000" b="1">
                <a:effectLst>
                  <a:outerShdw blurRad="38100" dist="38100" dir="2700000" algn="tl">
                    <a:srgbClr val="FFFFFF"/>
                  </a:outerShdw>
                </a:effectLst>
                <a:ea typeface="ＭＳ Ｐゴシック"/>
                <a:cs typeface="ＭＳ Ｐゴシック"/>
              </a:rPr>
              <a:t>1973</a:t>
            </a:r>
          </a:p>
        </p:txBody>
      </p:sp>
      <p:sp>
        <p:nvSpPr>
          <p:cNvPr id="13349" name="Line 281"/>
          <p:cNvSpPr>
            <a:spLocks noChangeShapeType="1"/>
          </p:cNvSpPr>
          <p:nvPr/>
        </p:nvSpPr>
        <p:spPr bwMode="auto">
          <a:xfrm flipV="1">
            <a:off x="2193925" y="2400300"/>
            <a:ext cx="146050" cy="150813"/>
          </a:xfrm>
          <a:prstGeom prst="line">
            <a:avLst/>
          </a:prstGeom>
          <a:noFill/>
          <a:ln w="9525">
            <a:solidFill>
              <a:schemeClr val="bg1"/>
            </a:solidFill>
            <a:round/>
            <a:headEnd/>
            <a:tailEnd/>
          </a:ln>
        </p:spPr>
        <p:txBody>
          <a:bodyPr/>
          <a:lstStyle/>
          <a:p>
            <a:endParaRPr lang="en-US"/>
          </a:p>
        </p:txBody>
      </p:sp>
      <p:sp>
        <p:nvSpPr>
          <p:cNvPr id="13350" name="Line 282"/>
          <p:cNvSpPr>
            <a:spLocks noChangeShapeType="1"/>
          </p:cNvSpPr>
          <p:nvPr/>
        </p:nvSpPr>
        <p:spPr bwMode="auto">
          <a:xfrm>
            <a:off x="746125" y="4899025"/>
            <a:ext cx="3835400" cy="0"/>
          </a:xfrm>
          <a:prstGeom prst="line">
            <a:avLst/>
          </a:prstGeom>
          <a:noFill/>
          <a:ln w="12700">
            <a:solidFill>
              <a:schemeClr val="bg1"/>
            </a:solidFill>
            <a:round/>
            <a:headEnd/>
            <a:tailEnd/>
          </a:ln>
        </p:spPr>
        <p:txBody>
          <a:bodyPr/>
          <a:lstStyle/>
          <a:p>
            <a:endParaRPr lang="en-US"/>
          </a:p>
        </p:txBody>
      </p:sp>
      <p:sp>
        <p:nvSpPr>
          <p:cNvPr id="13351" name="Line 283"/>
          <p:cNvSpPr>
            <a:spLocks noChangeShapeType="1"/>
          </p:cNvSpPr>
          <p:nvPr/>
        </p:nvSpPr>
        <p:spPr bwMode="auto">
          <a:xfrm flipH="1" flipV="1">
            <a:off x="8562975" y="884238"/>
            <a:ext cx="0" cy="4092575"/>
          </a:xfrm>
          <a:prstGeom prst="line">
            <a:avLst/>
          </a:prstGeom>
          <a:noFill/>
          <a:ln w="12700">
            <a:solidFill>
              <a:schemeClr val="bg1"/>
            </a:solidFill>
            <a:round/>
            <a:headEnd/>
            <a:tailEnd/>
          </a:ln>
        </p:spPr>
        <p:txBody>
          <a:bodyPr/>
          <a:lstStyle/>
          <a:p>
            <a:endParaRPr lang="en-US"/>
          </a:p>
        </p:txBody>
      </p:sp>
      <p:sp>
        <p:nvSpPr>
          <p:cNvPr id="13352" name="Line 284"/>
          <p:cNvSpPr>
            <a:spLocks noChangeShapeType="1"/>
          </p:cNvSpPr>
          <p:nvPr/>
        </p:nvSpPr>
        <p:spPr bwMode="auto">
          <a:xfrm flipH="1">
            <a:off x="819150" y="884238"/>
            <a:ext cx="7743825" cy="0"/>
          </a:xfrm>
          <a:prstGeom prst="line">
            <a:avLst/>
          </a:prstGeom>
          <a:noFill/>
          <a:ln w="9525">
            <a:solidFill>
              <a:schemeClr val="bg1"/>
            </a:solidFill>
            <a:round/>
            <a:headEnd/>
            <a:tailEnd/>
          </a:ln>
        </p:spPr>
        <p:txBody>
          <a:bodyPr/>
          <a:lstStyle/>
          <a:p>
            <a:endParaRPr lang="en-US"/>
          </a:p>
        </p:txBody>
      </p:sp>
      <p:sp>
        <p:nvSpPr>
          <p:cNvPr id="13353" name="Line 285"/>
          <p:cNvSpPr>
            <a:spLocks noChangeShapeType="1"/>
          </p:cNvSpPr>
          <p:nvPr/>
        </p:nvSpPr>
        <p:spPr bwMode="auto">
          <a:xfrm flipH="1">
            <a:off x="746125" y="884238"/>
            <a:ext cx="73025" cy="4014787"/>
          </a:xfrm>
          <a:prstGeom prst="line">
            <a:avLst/>
          </a:prstGeom>
          <a:noFill/>
          <a:ln w="9525">
            <a:solidFill>
              <a:schemeClr val="bg1"/>
            </a:solidFill>
            <a:round/>
            <a:headEnd/>
            <a:tailEnd/>
          </a:ln>
        </p:spPr>
        <p:txBody>
          <a:bodyPr/>
          <a:lstStyle/>
          <a:p>
            <a:endParaRPr lang="en-US"/>
          </a:p>
        </p:txBody>
      </p:sp>
      <p:sp>
        <p:nvSpPr>
          <p:cNvPr id="13354" name="Line 286"/>
          <p:cNvSpPr>
            <a:spLocks noChangeShapeType="1"/>
          </p:cNvSpPr>
          <p:nvPr/>
        </p:nvSpPr>
        <p:spPr bwMode="auto">
          <a:xfrm flipV="1">
            <a:off x="4581525" y="4824413"/>
            <a:ext cx="723900" cy="74612"/>
          </a:xfrm>
          <a:prstGeom prst="line">
            <a:avLst/>
          </a:prstGeom>
          <a:noFill/>
          <a:ln w="9525">
            <a:solidFill>
              <a:schemeClr val="bg1"/>
            </a:solidFill>
            <a:round/>
            <a:headEnd/>
            <a:tailEnd/>
          </a:ln>
        </p:spPr>
        <p:txBody>
          <a:bodyPr/>
          <a:lstStyle/>
          <a:p>
            <a:endParaRPr lang="en-US"/>
          </a:p>
        </p:txBody>
      </p:sp>
      <p:sp>
        <p:nvSpPr>
          <p:cNvPr id="13355" name="Line 287"/>
          <p:cNvSpPr>
            <a:spLocks noChangeShapeType="1"/>
          </p:cNvSpPr>
          <p:nvPr/>
        </p:nvSpPr>
        <p:spPr bwMode="auto">
          <a:xfrm>
            <a:off x="5305425" y="4824413"/>
            <a:ext cx="2387600" cy="0"/>
          </a:xfrm>
          <a:prstGeom prst="line">
            <a:avLst/>
          </a:prstGeom>
          <a:noFill/>
          <a:ln w="9525">
            <a:solidFill>
              <a:schemeClr val="bg1"/>
            </a:solidFill>
            <a:round/>
            <a:headEnd/>
            <a:tailEnd/>
          </a:ln>
        </p:spPr>
        <p:txBody>
          <a:bodyPr/>
          <a:lstStyle/>
          <a:p>
            <a:endParaRPr lang="en-US"/>
          </a:p>
        </p:txBody>
      </p:sp>
      <p:sp>
        <p:nvSpPr>
          <p:cNvPr id="13356" name="Line 288"/>
          <p:cNvSpPr>
            <a:spLocks noChangeShapeType="1"/>
          </p:cNvSpPr>
          <p:nvPr/>
        </p:nvSpPr>
        <p:spPr bwMode="auto">
          <a:xfrm>
            <a:off x="7693025" y="4824413"/>
            <a:ext cx="363538" cy="152400"/>
          </a:xfrm>
          <a:prstGeom prst="line">
            <a:avLst/>
          </a:prstGeom>
          <a:noFill/>
          <a:ln w="9525">
            <a:solidFill>
              <a:schemeClr val="bg1"/>
            </a:solidFill>
            <a:round/>
            <a:headEnd/>
            <a:tailEnd/>
          </a:ln>
        </p:spPr>
        <p:txBody>
          <a:bodyPr/>
          <a:lstStyle/>
          <a:p>
            <a:endParaRPr lang="en-US"/>
          </a:p>
        </p:txBody>
      </p:sp>
      <p:sp>
        <p:nvSpPr>
          <p:cNvPr id="13357" name="Line 289"/>
          <p:cNvSpPr>
            <a:spLocks noChangeShapeType="1"/>
          </p:cNvSpPr>
          <p:nvPr/>
        </p:nvSpPr>
        <p:spPr bwMode="auto">
          <a:xfrm>
            <a:off x="8056563" y="4976813"/>
            <a:ext cx="506412" cy="0"/>
          </a:xfrm>
          <a:prstGeom prst="line">
            <a:avLst/>
          </a:prstGeom>
          <a:noFill/>
          <a:ln w="9525">
            <a:solidFill>
              <a:schemeClr val="bg1"/>
            </a:solidFill>
            <a:round/>
            <a:headEnd/>
            <a:tailEnd/>
          </a:ln>
        </p:spPr>
        <p:txBody>
          <a:bodyPr/>
          <a:lstStyle/>
          <a:p>
            <a:endParaRPr lang="en-US"/>
          </a:p>
        </p:txBody>
      </p:sp>
      <p:sp>
        <p:nvSpPr>
          <p:cNvPr id="13358" name="Line 290"/>
          <p:cNvSpPr>
            <a:spLocks noChangeShapeType="1"/>
          </p:cNvSpPr>
          <p:nvPr/>
        </p:nvSpPr>
        <p:spPr bwMode="auto">
          <a:xfrm>
            <a:off x="4654550" y="4922838"/>
            <a:ext cx="3257550" cy="76200"/>
          </a:xfrm>
          <a:prstGeom prst="line">
            <a:avLst/>
          </a:prstGeom>
          <a:noFill/>
          <a:ln w="9525" cap="rnd">
            <a:solidFill>
              <a:schemeClr val="bg1"/>
            </a:solidFill>
            <a:prstDash val="sysDot"/>
            <a:round/>
            <a:headEnd/>
            <a:tailEnd/>
          </a:ln>
        </p:spPr>
        <p:txBody>
          <a:bodyPr/>
          <a:lstStyle/>
          <a:p>
            <a:endParaRPr lang="en-US"/>
          </a:p>
        </p:txBody>
      </p:sp>
      <p:sp>
        <p:nvSpPr>
          <p:cNvPr id="13359" name="Text Box 291"/>
          <p:cNvSpPr txBox="1">
            <a:spLocks noChangeArrowheads="1"/>
          </p:cNvSpPr>
          <p:nvPr/>
        </p:nvSpPr>
        <p:spPr bwMode="auto">
          <a:xfrm>
            <a:off x="5738813" y="4784725"/>
            <a:ext cx="519112" cy="214313"/>
          </a:xfrm>
          <a:prstGeom prst="rect">
            <a:avLst/>
          </a:prstGeom>
          <a:noFill/>
          <a:ln w="9525">
            <a:noFill/>
            <a:miter lim="800000"/>
            <a:headEnd/>
            <a:tailEnd/>
          </a:ln>
        </p:spPr>
        <p:txBody>
          <a:bodyPr wrap="none">
            <a:spAutoFit/>
          </a:bodyPr>
          <a:lstStyle/>
          <a:p>
            <a:pPr eaLnBrk="1" hangingPunct="1"/>
            <a:r>
              <a:rPr lang="en-US" sz="800">
                <a:solidFill>
                  <a:schemeClr val="bg1"/>
                </a:solidFill>
              </a:rPr>
              <a:t>2 acres</a:t>
            </a:r>
          </a:p>
        </p:txBody>
      </p:sp>
      <p:sp>
        <p:nvSpPr>
          <p:cNvPr id="13360" name="Text Box 292"/>
          <p:cNvSpPr txBox="1">
            <a:spLocks noChangeArrowheads="1"/>
          </p:cNvSpPr>
          <p:nvPr/>
        </p:nvSpPr>
        <p:spPr bwMode="auto">
          <a:xfrm>
            <a:off x="429578" y="5501132"/>
            <a:ext cx="1347787" cy="244475"/>
          </a:xfrm>
          <a:prstGeom prst="rect">
            <a:avLst/>
          </a:prstGeom>
          <a:noFill/>
          <a:ln w="9525">
            <a:noFill/>
            <a:miter lim="800000"/>
            <a:headEnd/>
            <a:tailEnd/>
          </a:ln>
        </p:spPr>
        <p:txBody>
          <a:bodyPr wrap="none">
            <a:spAutoFit/>
          </a:bodyPr>
          <a:lstStyle/>
          <a:p>
            <a:pPr eaLnBrk="1" hangingPunct="1"/>
            <a:r>
              <a:rPr lang="en-US" sz="1000" b="1" dirty="0">
                <a:solidFill>
                  <a:schemeClr val="bg1"/>
                </a:solidFill>
              </a:rPr>
              <a:t>2004 aerial imagery</a:t>
            </a:r>
          </a:p>
        </p:txBody>
      </p:sp>
      <p:pic>
        <p:nvPicPr>
          <p:cNvPr id="13361" name="Picture 294" descr="EROS_aeria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90850" y="2043113"/>
            <a:ext cx="288925" cy="228600"/>
          </a:xfrm>
          <a:prstGeom prst="rect">
            <a:avLst/>
          </a:prstGeom>
          <a:noFill/>
          <a:ln w="9525">
            <a:noFill/>
            <a:miter lim="800000"/>
            <a:headEnd/>
            <a:tailEnd/>
          </a:ln>
        </p:spPr>
      </p:pic>
      <p:sp>
        <p:nvSpPr>
          <p:cNvPr id="13362" name="Text Box 295"/>
          <p:cNvSpPr txBox="1">
            <a:spLocks noChangeArrowheads="1"/>
          </p:cNvSpPr>
          <p:nvPr/>
        </p:nvSpPr>
        <p:spPr bwMode="auto">
          <a:xfrm>
            <a:off x="6967538" y="1538288"/>
            <a:ext cx="544512" cy="242887"/>
          </a:xfrm>
          <a:prstGeom prst="rect">
            <a:avLst/>
          </a:prstGeom>
          <a:noFill/>
          <a:ln w="9525">
            <a:noFill/>
            <a:miter lim="800000"/>
            <a:headEnd/>
            <a:tailEnd/>
          </a:ln>
        </p:spPr>
        <p:txBody>
          <a:bodyPr wrap="none">
            <a:spAutoFit/>
          </a:bodyPr>
          <a:lstStyle/>
          <a:p>
            <a:pPr eaLnBrk="1" hangingPunct="1"/>
            <a:r>
              <a:rPr lang="en-US" sz="1000" b="1"/>
              <a:t>SCAN</a:t>
            </a:r>
          </a:p>
        </p:txBody>
      </p:sp>
      <p:sp>
        <p:nvSpPr>
          <p:cNvPr id="13363" name="AutoShape 296"/>
          <p:cNvSpPr>
            <a:spLocks noChangeArrowheads="1"/>
          </p:cNvSpPr>
          <p:nvPr/>
        </p:nvSpPr>
        <p:spPr bwMode="auto">
          <a:xfrm>
            <a:off x="7332663" y="151288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64" name="Text Box 297"/>
          <p:cNvSpPr txBox="1">
            <a:spLocks noChangeArrowheads="1"/>
          </p:cNvSpPr>
          <p:nvPr/>
        </p:nvSpPr>
        <p:spPr bwMode="auto">
          <a:xfrm>
            <a:off x="1522413" y="2925763"/>
            <a:ext cx="1179512" cy="244475"/>
          </a:xfrm>
          <a:prstGeom prst="rect">
            <a:avLst/>
          </a:prstGeom>
          <a:noFill/>
          <a:ln w="9525">
            <a:noFill/>
            <a:miter lim="800000"/>
            <a:headEnd/>
            <a:tailEnd/>
          </a:ln>
        </p:spPr>
        <p:txBody>
          <a:bodyPr wrap="none">
            <a:spAutoFit/>
          </a:bodyPr>
          <a:lstStyle/>
          <a:p>
            <a:pPr eaLnBrk="1" hangingPunct="1"/>
            <a:r>
              <a:rPr lang="en-US" sz="1000" b="1">
                <a:solidFill>
                  <a:schemeClr val="bg1"/>
                </a:solidFill>
              </a:rPr>
              <a:t>AVHRR Antenna</a:t>
            </a:r>
          </a:p>
        </p:txBody>
      </p:sp>
      <p:sp>
        <p:nvSpPr>
          <p:cNvPr id="13365" name="Line 298"/>
          <p:cNvSpPr>
            <a:spLocks noChangeShapeType="1"/>
          </p:cNvSpPr>
          <p:nvPr/>
        </p:nvSpPr>
        <p:spPr bwMode="auto">
          <a:xfrm flipV="1">
            <a:off x="2611438" y="3073400"/>
            <a:ext cx="387350" cy="0"/>
          </a:xfrm>
          <a:prstGeom prst="line">
            <a:avLst/>
          </a:prstGeom>
          <a:noFill/>
          <a:ln w="9525">
            <a:solidFill>
              <a:schemeClr val="bg1"/>
            </a:solidFill>
            <a:round/>
            <a:headEnd/>
            <a:tailEnd type="triangle" w="med" len="med"/>
          </a:ln>
        </p:spPr>
        <p:txBody>
          <a:bodyPr/>
          <a:lstStyle/>
          <a:p>
            <a:endParaRPr lang="en-US"/>
          </a:p>
        </p:txBody>
      </p:sp>
      <p:sp>
        <p:nvSpPr>
          <p:cNvPr id="13366" name="AutoShape 299"/>
          <p:cNvSpPr>
            <a:spLocks noChangeArrowheads="1"/>
          </p:cNvSpPr>
          <p:nvPr/>
        </p:nvSpPr>
        <p:spPr bwMode="auto">
          <a:xfrm>
            <a:off x="3773488" y="3576638"/>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67" name="AutoShape 300"/>
          <p:cNvSpPr>
            <a:spLocks noChangeArrowheads="1"/>
          </p:cNvSpPr>
          <p:nvPr/>
        </p:nvSpPr>
        <p:spPr bwMode="auto">
          <a:xfrm>
            <a:off x="3289300" y="3300413"/>
            <a:ext cx="73025" cy="746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FF0000"/>
            </a:solidFill>
            <a:round/>
            <a:headEnd/>
            <a:tailEnd/>
          </a:ln>
        </p:spPr>
        <p:txBody>
          <a:bodyPr wrap="none" anchor="ctr"/>
          <a:lstStyle/>
          <a:p>
            <a:endParaRPr lang="en-US"/>
          </a:p>
        </p:txBody>
      </p:sp>
      <p:sp>
        <p:nvSpPr>
          <p:cNvPr id="13368" name="Text Box 302"/>
          <p:cNvSpPr txBox="1">
            <a:spLocks noChangeArrowheads="1"/>
          </p:cNvSpPr>
          <p:nvPr/>
        </p:nvSpPr>
        <p:spPr bwMode="auto">
          <a:xfrm>
            <a:off x="3970338" y="3375025"/>
            <a:ext cx="774700" cy="244475"/>
          </a:xfrm>
          <a:prstGeom prst="rect">
            <a:avLst/>
          </a:prstGeom>
          <a:noFill/>
          <a:ln w="9525">
            <a:noFill/>
            <a:miter lim="800000"/>
            <a:headEnd/>
            <a:tailEnd/>
          </a:ln>
        </p:spPr>
        <p:txBody>
          <a:bodyPr>
            <a:spAutoFit/>
          </a:bodyPr>
          <a:lstStyle/>
          <a:p>
            <a:pPr eaLnBrk="1" hangingPunct="1"/>
            <a:r>
              <a:rPr lang="en-US" sz="1000" b="1"/>
              <a:t>CRN</a:t>
            </a:r>
          </a:p>
        </p:txBody>
      </p:sp>
      <p:sp>
        <p:nvSpPr>
          <p:cNvPr id="13369" name="Text Box 303"/>
          <p:cNvSpPr txBox="1">
            <a:spLocks noChangeArrowheads="1"/>
          </p:cNvSpPr>
          <p:nvPr/>
        </p:nvSpPr>
        <p:spPr bwMode="auto">
          <a:xfrm>
            <a:off x="3192463" y="3589338"/>
            <a:ext cx="1258887" cy="244475"/>
          </a:xfrm>
          <a:prstGeom prst="rect">
            <a:avLst/>
          </a:prstGeom>
          <a:noFill/>
          <a:ln w="9525">
            <a:noFill/>
            <a:miter lim="800000"/>
            <a:headEnd/>
            <a:tailEnd/>
          </a:ln>
        </p:spPr>
        <p:txBody>
          <a:bodyPr>
            <a:spAutoFit/>
          </a:bodyPr>
          <a:lstStyle/>
          <a:p>
            <a:pPr eaLnBrk="1" hangingPunct="1"/>
            <a:r>
              <a:rPr lang="en-US" sz="1000" b="1" dirty="0" err="1"/>
              <a:t>SURFRAD</a:t>
            </a:r>
            <a:endParaRPr lang="en-US" sz="1000" b="1" dirty="0"/>
          </a:p>
        </p:txBody>
      </p:sp>
      <p:sp>
        <p:nvSpPr>
          <p:cNvPr id="13370" name="Text Box 304"/>
          <p:cNvSpPr txBox="1">
            <a:spLocks noChangeArrowheads="1"/>
          </p:cNvSpPr>
          <p:nvPr/>
        </p:nvSpPr>
        <p:spPr bwMode="auto">
          <a:xfrm>
            <a:off x="4354513" y="3800475"/>
            <a:ext cx="1008062" cy="244475"/>
          </a:xfrm>
          <a:prstGeom prst="rect">
            <a:avLst/>
          </a:prstGeom>
          <a:noFill/>
          <a:ln w="9525">
            <a:noFill/>
            <a:miter lim="800000"/>
            <a:headEnd/>
            <a:tailEnd/>
          </a:ln>
        </p:spPr>
        <p:txBody>
          <a:bodyPr>
            <a:spAutoFit/>
          </a:bodyPr>
          <a:lstStyle/>
          <a:p>
            <a:pPr eaLnBrk="1" hangingPunct="1"/>
            <a:r>
              <a:rPr lang="en-US" sz="1000" b="1"/>
              <a:t>CORS/GSOS</a:t>
            </a:r>
          </a:p>
        </p:txBody>
      </p:sp>
      <p:sp>
        <p:nvSpPr>
          <p:cNvPr id="13371" name="Text Box 305"/>
          <p:cNvSpPr txBox="1">
            <a:spLocks noChangeArrowheads="1"/>
          </p:cNvSpPr>
          <p:nvPr/>
        </p:nvSpPr>
        <p:spPr bwMode="auto">
          <a:xfrm>
            <a:off x="3289300" y="3152775"/>
            <a:ext cx="1162050" cy="242888"/>
          </a:xfrm>
          <a:prstGeom prst="rect">
            <a:avLst/>
          </a:prstGeom>
          <a:noFill/>
          <a:ln w="9525">
            <a:noFill/>
            <a:miter lim="800000"/>
            <a:headEnd/>
            <a:tailEnd/>
          </a:ln>
        </p:spPr>
        <p:txBody>
          <a:bodyPr>
            <a:spAutoFit/>
          </a:bodyPr>
          <a:lstStyle/>
          <a:p>
            <a:pPr eaLnBrk="1" hangingPunct="1"/>
            <a:r>
              <a:rPr lang="en-US" sz="1000" b="1"/>
              <a:t>AERONET</a:t>
            </a:r>
          </a:p>
        </p:txBody>
      </p:sp>
      <p:sp>
        <p:nvSpPr>
          <p:cNvPr id="13372" name="AutoShape 306"/>
          <p:cNvSpPr>
            <a:spLocks noChangeArrowheads="1"/>
          </p:cNvSpPr>
          <p:nvPr/>
        </p:nvSpPr>
        <p:spPr bwMode="auto">
          <a:xfrm>
            <a:off x="4257675" y="3173413"/>
            <a:ext cx="73025"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chemeClr val="hlink"/>
            </a:solidFill>
            <a:round/>
            <a:headEnd/>
            <a:tailEnd/>
          </a:ln>
        </p:spPr>
        <p:txBody>
          <a:bodyPr wrap="none" anchor="ctr"/>
          <a:lstStyle/>
          <a:p>
            <a:endParaRPr lang="en-US"/>
          </a:p>
        </p:txBody>
      </p:sp>
      <p:sp>
        <p:nvSpPr>
          <p:cNvPr id="13373" name="Text Box 307"/>
          <p:cNvSpPr txBox="1">
            <a:spLocks noChangeArrowheads="1"/>
          </p:cNvSpPr>
          <p:nvPr/>
        </p:nvSpPr>
        <p:spPr bwMode="auto">
          <a:xfrm>
            <a:off x="4271963" y="3092450"/>
            <a:ext cx="531812" cy="246063"/>
          </a:xfrm>
          <a:prstGeom prst="rect">
            <a:avLst/>
          </a:prstGeom>
          <a:noFill/>
          <a:ln w="9525">
            <a:noFill/>
            <a:miter lim="800000"/>
            <a:headEnd/>
            <a:tailEnd/>
          </a:ln>
        </p:spPr>
        <p:txBody>
          <a:bodyPr>
            <a:spAutoFit/>
          </a:bodyPr>
          <a:lstStyle/>
          <a:p>
            <a:pPr eaLnBrk="1" hangingPunct="1"/>
            <a:r>
              <a:rPr lang="en-US" sz="1000" b="1"/>
              <a:t>RCS</a:t>
            </a:r>
          </a:p>
        </p:txBody>
      </p:sp>
      <p:sp>
        <p:nvSpPr>
          <p:cNvPr id="13374" name="Rectangle 4"/>
          <p:cNvSpPr>
            <a:spLocks noGrp="1" noChangeArrowheads="1"/>
          </p:cNvSpPr>
          <p:nvPr>
            <p:ph type="title"/>
          </p:nvPr>
        </p:nvSpPr>
        <p:spPr>
          <a:xfrm>
            <a:off x="680670" y="152400"/>
            <a:ext cx="8052206" cy="565150"/>
          </a:xfrm>
        </p:spPr>
        <p:txBody>
          <a:bodyPr/>
          <a:lstStyle/>
          <a:p>
            <a:pPr>
              <a:defRPr/>
            </a:pPr>
            <a:r>
              <a:rPr lang="en-US" dirty="0" smtClean="0">
                <a:solidFill>
                  <a:srgbClr val="FFC000"/>
                </a:solidFill>
                <a:effectLst>
                  <a:outerShdw blurRad="38100" dist="38100" dir="2700000" algn="tl">
                    <a:srgbClr val="000000">
                      <a:alpha val="43137"/>
                    </a:srgbClr>
                  </a:outerShdw>
                </a:effectLst>
                <a:ea typeface="MS PGothic" pitchFamily="34" charset="-128"/>
              </a:rPr>
              <a:t>EROS Campus</a:t>
            </a:r>
          </a:p>
        </p:txBody>
      </p:sp>
      <p:sp>
        <p:nvSpPr>
          <p:cNvPr id="13375" name="Text Box 12"/>
          <p:cNvSpPr txBox="1">
            <a:spLocks noChangeArrowheads="1"/>
          </p:cNvSpPr>
          <p:nvPr/>
        </p:nvSpPr>
        <p:spPr bwMode="auto">
          <a:xfrm>
            <a:off x="5173663" y="2952750"/>
            <a:ext cx="692150" cy="396875"/>
          </a:xfrm>
          <a:prstGeom prst="rect">
            <a:avLst/>
          </a:prstGeom>
          <a:noFill/>
          <a:ln w="9525">
            <a:noFill/>
            <a:miter lim="800000"/>
            <a:headEnd/>
            <a:tailEnd/>
          </a:ln>
        </p:spPr>
        <p:txBody>
          <a:bodyPr wrap="none">
            <a:spAutoFit/>
          </a:bodyPr>
          <a:lstStyle/>
          <a:p>
            <a:pPr eaLnBrk="1" hangingPunct="1"/>
            <a:r>
              <a:rPr lang="en-US" sz="1000" b="1">
                <a:solidFill>
                  <a:schemeClr val="bg1"/>
                </a:solidFill>
              </a:rPr>
              <a:t>Future</a:t>
            </a:r>
          </a:p>
          <a:p>
            <a:pPr eaLnBrk="1" hangingPunct="1"/>
            <a:r>
              <a:rPr lang="en-US" sz="1000" b="1">
                <a:solidFill>
                  <a:schemeClr val="bg1"/>
                </a:solidFill>
              </a:rPr>
              <a:t>Antenna</a:t>
            </a:r>
          </a:p>
        </p:txBody>
      </p:sp>
      <p:sp>
        <p:nvSpPr>
          <p:cNvPr id="183" name="Line 150"/>
          <p:cNvSpPr>
            <a:spLocks noChangeShapeType="1"/>
          </p:cNvSpPr>
          <p:nvPr/>
        </p:nvSpPr>
        <p:spPr bwMode="auto">
          <a:xfrm>
            <a:off x="2097739" y="1470206"/>
            <a:ext cx="339539" cy="88339"/>
          </a:xfrm>
          <a:prstGeom prst="line">
            <a:avLst/>
          </a:prstGeom>
          <a:noFill/>
          <a:ln w="9525">
            <a:solidFill>
              <a:schemeClr val="bg1"/>
            </a:solidFill>
            <a:round/>
            <a:headEnd/>
            <a:tailEnd type="triangle" w="med" len="med"/>
          </a:ln>
        </p:spPr>
        <p:txBody>
          <a:bodyPr/>
          <a:lstStyle/>
          <a:p>
            <a:endParaRPr lang="en-US"/>
          </a:p>
        </p:txBody>
      </p:sp>
      <p:sp>
        <p:nvSpPr>
          <p:cNvPr id="184" name="Oval 183"/>
          <p:cNvSpPr/>
          <p:nvPr/>
        </p:nvSpPr>
        <p:spPr bwMode="auto">
          <a:xfrm>
            <a:off x="2459736" y="1508760"/>
            <a:ext cx="86238" cy="8695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07" charset="0"/>
            </a:endParaRPr>
          </a:p>
        </p:txBody>
      </p:sp>
      <p:sp>
        <p:nvSpPr>
          <p:cNvPr id="185" name="Text Box 136"/>
          <p:cNvSpPr txBox="1">
            <a:spLocks noChangeArrowheads="1"/>
          </p:cNvSpPr>
          <p:nvPr/>
        </p:nvSpPr>
        <p:spPr bwMode="auto">
          <a:xfrm>
            <a:off x="1474228" y="1181285"/>
            <a:ext cx="697627" cy="400110"/>
          </a:xfrm>
          <a:prstGeom prst="rect">
            <a:avLst/>
          </a:prstGeom>
          <a:noFill/>
          <a:ln w="9525">
            <a:noFill/>
            <a:miter lim="800000"/>
            <a:headEnd/>
            <a:tailEnd/>
          </a:ln>
        </p:spPr>
        <p:txBody>
          <a:bodyPr wrap="none">
            <a:spAutoFit/>
          </a:bodyPr>
          <a:lstStyle/>
          <a:p>
            <a:pPr eaLnBrk="1" hangingPunct="1"/>
            <a:r>
              <a:rPr lang="en-US" sz="1000" b="1" dirty="0" smtClean="0">
                <a:solidFill>
                  <a:schemeClr val="bg1"/>
                </a:solidFill>
              </a:rPr>
              <a:t>GOES </a:t>
            </a:r>
            <a:endParaRPr lang="en-US" sz="1000" b="1" dirty="0">
              <a:solidFill>
                <a:schemeClr val="bg1"/>
              </a:solidFill>
            </a:endParaRPr>
          </a:p>
          <a:p>
            <a:pPr eaLnBrk="1" hangingPunct="1"/>
            <a:r>
              <a:rPr lang="en-US" sz="1000" b="1" dirty="0" smtClean="0">
                <a:solidFill>
                  <a:schemeClr val="bg1"/>
                </a:solidFill>
              </a:rPr>
              <a:t>Antenna</a:t>
            </a:r>
            <a:endParaRPr lang="en-US" sz="1000" b="1" dirty="0">
              <a:solidFill>
                <a:schemeClr val="bg1"/>
              </a:solidFill>
            </a:endParaRPr>
          </a:p>
        </p:txBody>
      </p:sp>
      <p:pic>
        <p:nvPicPr>
          <p:cNvPr id="186" name="Picture 4" descr="D:\MyFiles\pics\EROSmap.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0106" y="4544568"/>
            <a:ext cx="2176462" cy="2286000"/>
          </a:xfrm>
          <a:prstGeom prst="rect">
            <a:avLst/>
          </a:prstGeom>
          <a:noFill/>
          <a:ln w="2857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reOccur.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702" y="622847"/>
            <a:ext cx="5109377" cy="3288092"/>
          </a:xfrm>
          <a:prstGeom prst="rect">
            <a:avLst/>
          </a:prstGeom>
          <a:ln w="19050" cap="sq" cmpd="sng">
            <a:solidFill>
              <a:srgbClr val="FFFFFF"/>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66035" y="114718"/>
            <a:ext cx="8394431" cy="461665"/>
          </a:xfrm>
          <a:prstGeom prst="rect">
            <a:avLst/>
          </a:prstGeom>
        </p:spPr>
        <p:txBody>
          <a:bodyPr wrap="square">
            <a:spAutoFit/>
          </a:bodyPr>
          <a:lstStyle/>
          <a:p>
            <a:r>
              <a:rPr lang="en-US" sz="2400" b="1" dirty="0" smtClean="0">
                <a:solidFill>
                  <a:srgbClr val="F5D153"/>
                </a:solidFill>
                <a:effectLst>
                  <a:outerShdw blurRad="50800" dist="38100" dir="2700000" algn="tl" rotWithShape="0">
                    <a:srgbClr val="000000">
                      <a:alpha val="43000"/>
                    </a:srgbClr>
                  </a:outerShdw>
                </a:effectLst>
              </a:rPr>
              <a:t>Monitoring Trends in Burn Severity</a:t>
            </a:r>
            <a:endParaRPr lang="en-US" sz="2400" dirty="0">
              <a:solidFill>
                <a:srgbClr val="F5D153"/>
              </a:solidFill>
              <a:effectLst>
                <a:outerShdw blurRad="50800" dist="38100" dir="2700000" algn="tl" rotWithShape="0">
                  <a:srgbClr val="000000">
                    <a:alpha val="43000"/>
                  </a:srgbClr>
                </a:outerShdw>
              </a:effectLst>
            </a:endParaRPr>
          </a:p>
        </p:txBody>
      </p:sp>
      <p:pic>
        <p:nvPicPr>
          <p:cNvPr id="3" name="Picture 2" descr="Valley fir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94" y="3864096"/>
            <a:ext cx="2810869" cy="2139245"/>
          </a:xfrm>
          <a:prstGeom prst="rect">
            <a:avLst/>
          </a:prstGeom>
          <a:ln w="19050" cap="sq" cmpd="sng">
            <a:solidFill>
              <a:srgbClr val="FFFFFF"/>
            </a:solidFill>
            <a:prstDash val="solid"/>
            <a:miter lim="800000"/>
          </a:ln>
          <a:effectLst>
            <a:outerShdw blurRad="50800" dist="38100" dir="2700000" algn="tl" rotWithShape="0">
              <a:srgbClr val="000000">
                <a:alpha val="43000"/>
              </a:srgbClr>
            </a:outerShdw>
          </a:effectLst>
        </p:spPr>
      </p:pic>
      <p:pic>
        <p:nvPicPr>
          <p:cNvPr id="2" name="Picture 1" descr="After the Smoke Clears2.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851" y="3864096"/>
            <a:ext cx="4078856" cy="2804819"/>
          </a:xfrm>
          <a:prstGeom prst="rect">
            <a:avLst/>
          </a:prstGeom>
          <a:ln w="19050" cap="sq" cmpd="sng">
            <a:solidFill>
              <a:srgbClr val="FFFFFF"/>
            </a:solidFill>
            <a:prstDash val="solid"/>
            <a:miter lim="800000"/>
          </a:ln>
          <a:effectLst>
            <a:outerShdw blurRad="50800" dist="38100" dir="2700000" algn="tl" rotWithShape="0">
              <a:srgbClr val="000000">
                <a:alpha val="43000"/>
              </a:srgbClr>
            </a:outerShdw>
          </a:effectLst>
        </p:spPr>
      </p:pic>
      <p:pic>
        <p:nvPicPr>
          <p:cNvPr id="6" name="Picture 5" descr="Untitled.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1505" y="622847"/>
            <a:ext cx="2111311" cy="3113852"/>
          </a:xfrm>
          <a:prstGeom prst="rect">
            <a:avLst/>
          </a:prstGeom>
        </p:spPr>
      </p:pic>
    </p:spTree>
    <p:extLst>
      <p:ext uri="{BB962C8B-B14F-4D97-AF65-F5344CB8AC3E}">
        <p14:creationId xmlns:p14="http://schemas.microsoft.com/office/powerpoint/2010/main" val="34672414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ough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7136" y="1254860"/>
            <a:ext cx="6376299" cy="4532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drought-ke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2970" y="3999723"/>
            <a:ext cx="1640331" cy="1787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381000" y="222814"/>
            <a:ext cx="8305800" cy="896508"/>
          </a:xfrm>
          <a:prstGeom prst="rect">
            <a:avLst/>
          </a:prstGeom>
        </p:spPr>
        <p:txBody>
          <a:bodyPr/>
          <a:lstStyle>
            <a:lvl1pPr algn="l" rtl="0" eaLnBrk="0" fontAlgn="base" hangingPunct="0">
              <a:spcBef>
                <a:spcPct val="0"/>
              </a:spcBef>
              <a:spcAft>
                <a:spcPct val="0"/>
              </a:spcAft>
              <a:defRPr sz="3600"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r>
              <a:rPr lang="en-US" sz="2800" dirty="0" smtClean="0"/>
              <a:t>South Dakota Drought Conditions</a:t>
            </a:r>
          </a:p>
          <a:p>
            <a:r>
              <a:rPr lang="en-US" sz="2400" dirty="0" smtClean="0">
                <a:solidFill>
                  <a:schemeClr val="bg1"/>
                </a:solidFill>
              </a:rPr>
              <a:t>September 30, 2012</a:t>
            </a:r>
            <a:endParaRPr lang="en-US" sz="2400" dirty="0">
              <a:solidFill>
                <a:schemeClr val="bg1"/>
              </a:solidFill>
            </a:endParaRPr>
          </a:p>
        </p:txBody>
      </p:sp>
    </p:spTree>
    <p:extLst>
      <p:ext uri="{BB962C8B-B14F-4D97-AF65-F5344CB8AC3E}">
        <p14:creationId xmlns:p14="http://schemas.microsoft.com/office/powerpoint/2010/main" val="366800166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eMarble2.jpg"/>
          <p:cNvPicPr>
            <a:picLocks noChangeAspect="1"/>
          </p:cNvPicPr>
          <p:nvPr/>
        </p:nvPicPr>
        <p:blipFill>
          <a:blip r:embed="rId3"/>
          <a:stretch>
            <a:fillRect/>
          </a:stretch>
        </p:blipFill>
        <p:spPr>
          <a:xfrm>
            <a:off x="-1784497" y="202024"/>
            <a:ext cx="5786483" cy="5786483"/>
          </a:xfrm>
          <a:prstGeom prst="ellipse">
            <a:avLst/>
          </a:prstGeom>
          <a:ln w="63500" cap="rnd">
            <a:noFill/>
          </a:ln>
          <a:effectLst/>
        </p:spPr>
      </p:pic>
      <p:sp>
        <p:nvSpPr>
          <p:cNvPr id="16386" name="Title 1"/>
          <p:cNvSpPr>
            <a:spLocks noGrp="1"/>
          </p:cNvSpPr>
          <p:nvPr>
            <p:ph type="title"/>
          </p:nvPr>
        </p:nvSpPr>
        <p:spPr>
          <a:xfrm>
            <a:off x="422775" y="86391"/>
            <a:ext cx="8340725" cy="842962"/>
          </a:xfrm>
        </p:spPr>
        <p:txBody>
          <a:bodyPr/>
          <a:lstStyle/>
          <a:p>
            <a:pPr algn="ctr"/>
            <a:r>
              <a:rPr lang="en-US" sz="4800" dirty="0" smtClean="0">
                <a:latin typeface="Arial" charset="0"/>
                <a:ea typeface="ＭＳ Ｐゴシック" charset="0"/>
                <a:cs typeface="ＭＳ Ｐゴシック" charset="0"/>
              </a:rPr>
              <a:t>    EROS</a:t>
            </a:r>
            <a:r>
              <a:rPr lang="en-US" sz="4000" dirty="0" smtClean="0">
                <a:latin typeface="Arial" charset="0"/>
                <a:ea typeface="ＭＳ Ｐゴシック" charset="0"/>
                <a:cs typeface="ＭＳ Ｐゴシック" charset="0"/>
              </a:rPr>
              <a:t> </a:t>
            </a:r>
            <a:r>
              <a:rPr lang="en-US" sz="4800" dirty="0" smtClean="0">
                <a:latin typeface="Arial" charset="0"/>
                <a:ea typeface="ＭＳ Ｐゴシック" charset="0"/>
                <a:cs typeface="ＭＳ Ｐゴシック" charset="0"/>
              </a:rPr>
              <a:t>Mission</a:t>
            </a:r>
            <a:endParaRPr lang="en-US" sz="4800" dirty="0">
              <a:solidFill>
                <a:schemeClr val="bg1"/>
              </a:solidFill>
              <a:latin typeface="Arial" charset="0"/>
              <a:ea typeface="ＭＳ Ｐゴシック" charset="0"/>
              <a:cs typeface="ＭＳ Ｐゴシック" charset="0"/>
            </a:endParaRPr>
          </a:p>
        </p:txBody>
      </p:sp>
      <p:sp>
        <p:nvSpPr>
          <p:cNvPr id="2" name="TextBox 1"/>
          <p:cNvSpPr txBox="1"/>
          <p:nvPr/>
        </p:nvSpPr>
        <p:spPr>
          <a:xfrm>
            <a:off x="4005232" y="2000505"/>
            <a:ext cx="5206429" cy="2769989"/>
          </a:xfrm>
          <a:prstGeom prst="rect">
            <a:avLst/>
          </a:prstGeom>
          <a:noFill/>
        </p:spPr>
        <p:txBody>
          <a:bodyPr wrap="square">
            <a:spAutoFit/>
          </a:bodyPr>
          <a:lstStyle/>
          <a:p>
            <a:pPr>
              <a:defRPr/>
            </a:pPr>
            <a:r>
              <a:rPr lang="en-US" b="1" dirty="0" smtClean="0">
                <a:solidFill>
                  <a:schemeClr val="bg1"/>
                </a:solidFill>
                <a:effectLst>
                  <a:outerShdw blurRad="50800" dist="38100" dir="2700000" algn="tl" rotWithShape="0">
                    <a:srgbClr val="000000">
                      <a:alpha val="43000"/>
                    </a:srgbClr>
                  </a:outerShdw>
                </a:effectLst>
              </a:rPr>
              <a:t>…</a:t>
            </a:r>
            <a:r>
              <a:rPr lang="en-US" dirty="0" smtClean="0">
                <a:solidFill>
                  <a:schemeClr val="bg1"/>
                </a:solidFill>
                <a:effectLst>
                  <a:outerShdw blurRad="50800" dist="38100" dir="2700000" algn="tl" rotWithShape="0">
                    <a:srgbClr val="000000">
                      <a:alpha val="43000"/>
                    </a:srgbClr>
                  </a:outerShdw>
                </a:effectLst>
              </a:rPr>
              <a:t> contributing </a:t>
            </a:r>
            <a:r>
              <a:rPr lang="en-US" dirty="0">
                <a:solidFill>
                  <a:schemeClr val="bg1"/>
                </a:solidFill>
                <a:effectLst>
                  <a:outerShdw blurRad="50800" dist="38100" dir="2700000" algn="tl" rotWithShape="0">
                    <a:srgbClr val="000000">
                      <a:alpha val="43000"/>
                    </a:srgbClr>
                  </a:outerShdw>
                </a:effectLst>
              </a:rPr>
              <a:t>to the understanding of a changing </a:t>
            </a:r>
            <a:r>
              <a:rPr lang="en-US" dirty="0" smtClean="0">
                <a:solidFill>
                  <a:schemeClr val="bg1"/>
                </a:solidFill>
                <a:effectLst>
                  <a:outerShdw blurRad="50800" dist="38100" dir="2700000" algn="tl" rotWithShape="0">
                    <a:srgbClr val="000000">
                      <a:alpha val="43000"/>
                    </a:srgbClr>
                  </a:outerShdw>
                </a:effectLst>
              </a:rPr>
              <a:t>Earth. </a:t>
            </a:r>
            <a:endParaRPr lang="en-US" sz="1600" dirty="0" smtClean="0">
              <a:solidFill>
                <a:schemeClr val="bg1"/>
              </a:solidFill>
              <a:effectLst>
                <a:outerShdw blurRad="50800" dist="38100" dir="2700000" algn="tl" rotWithShape="0">
                  <a:srgbClr val="000000">
                    <a:alpha val="43000"/>
                  </a:srgbClr>
                </a:outerShdw>
              </a:effectLst>
            </a:endParaRPr>
          </a:p>
          <a:p>
            <a:pPr>
              <a:defRPr/>
            </a:pPr>
            <a:r>
              <a:rPr lang="en-US" sz="1600" dirty="0" smtClean="0">
                <a:solidFill>
                  <a:schemeClr val="bg1"/>
                </a:solidFill>
                <a:effectLst>
                  <a:outerShdw blurRad="50800" dist="38100" dir="2700000" algn="tl" rotWithShape="0">
                    <a:srgbClr val="000000">
                      <a:alpha val="43000"/>
                    </a:srgbClr>
                  </a:outerShdw>
                </a:effectLst>
              </a:rPr>
              <a:t> </a:t>
            </a:r>
          </a:p>
          <a:p>
            <a:pPr lvl="1">
              <a:defRPr/>
            </a:pPr>
            <a:endParaRPr lang="en-US" sz="3200" dirty="0">
              <a:solidFill>
                <a:schemeClr val="bg1"/>
              </a:solidFill>
              <a:effectLst>
                <a:outerShdw blurRad="50800" dist="38100" dir="2700000" algn="tl" rotWithShape="0">
                  <a:srgbClr val="000000">
                    <a:alpha val="43000"/>
                  </a:srgbClr>
                </a:outerShdw>
              </a:effectLst>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589880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304800"/>
            <a:ext cx="8305800" cy="842963"/>
          </a:xfrm>
          <a:prstGeom prst="rect">
            <a:avLst/>
          </a:prstGeom>
        </p:spPr>
        <p:txBody>
          <a:bodyPr/>
          <a:lstStyle/>
          <a:p>
            <a:pPr>
              <a:defRPr/>
            </a:pPr>
            <a:r>
              <a:rPr lang="en-US" sz="3600" b="1" kern="0" dirty="0">
                <a:solidFill>
                  <a:srgbClr val="FFC000"/>
                </a:solidFill>
                <a:effectLst>
                  <a:outerShdw blurRad="50800" dist="38100" dir="2700000" algn="tl" rotWithShape="0">
                    <a:srgbClr val="000000">
                      <a:alpha val="43000"/>
                    </a:srgbClr>
                  </a:outerShdw>
                </a:effectLst>
                <a:latin typeface="+mj-lt"/>
                <a:ea typeface="ＭＳ Ｐゴシック" pitchFamily="34" charset="-128"/>
                <a:cs typeface="ＭＳ Ｐゴシック" pitchFamily="-107" charset="-128"/>
              </a:rPr>
              <a:t>The EROS Center is…</a:t>
            </a:r>
          </a:p>
        </p:txBody>
      </p:sp>
      <p:sp>
        <p:nvSpPr>
          <p:cNvPr id="3" name="Rectangle 3"/>
          <p:cNvSpPr txBox="1">
            <a:spLocks noChangeArrowheads="1"/>
          </p:cNvSpPr>
          <p:nvPr/>
        </p:nvSpPr>
        <p:spPr>
          <a:xfrm>
            <a:off x="381000" y="1185190"/>
            <a:ext cx="8642350" cy="4495800"/>
          </a:xfrm>
          <a:prstGeom prst="rect">
            <a:avLst/>
          </a:prstGeom>
          <a:noFill/>
        </p:spPr>
        <p:txBody>
          <a:bodyPr/>
          <a:lstStyle/>
          <a:p>
            <a:pPr marL="342900" indent="-342900">
              <a:lnSpc>
                <a:spcPct val="80000"/>
              </a:lnSpc>
              <a:spcBef>
                <a:spcPct val="20000"/>
              </a:spcBef>
              <a:buClr>
                <a:srgbClr val="FCC539"/>
              </a:buClr>
              <a:buSzPct val="125000"/>
              <a:buFont typeface="Arial"/>
              <a:buChar char="•"/>
              <a:defRPr/>
            </a:pPr>
            <a:r>
              <a:rPr lang="en-US" sz="2000" b="1" kern="0" dirty="0">
                <a:solidFill>
                  <a:srgbClr val="FFC000"/>
                </a:solidFill>
                <a:effectLst>
                  <a:outerShdw blurRad="38100" dist="38100" dir="2700000" algn="tl">
                    <a:srgbClr val="000000">
                      <a:alpha val="43137"/>
                    </a:srgbClr>
                  </a:outerShdw>
                </a:effectLst>
                <a:latin typeface="+mn-lt"/>
                <a:ea typeface="ＭＳ Ｐゴシック" pitchFamily="34" charset="-128"/>
                <a:cs typeface="ＭＳ Ｐゴシック" pitchFamily="-107" charset="-128"/>
              </a:rPr>
              <a:t>A USGS science center </a:t>
            </a:r>
            <a:r>
              <a:rPr lang="en-US" sz="2000" kern="0" dirty="0">
                <a:solidFill>
                  <a:schemeClr val="bg1"/>
                </a:solidFill>
                <a:latin typeface="+mn-lt"/>
                <a:ea typeface="ＭＳ Ｐゴシック" pitchFamily="34" charset="-128"/>
                <a:cs typeface="ＭＳ Ｐゴシック" pitchFamily="-107" charset="-128"/>
              </a:rPr>
              <a:t>and one of the world</a:t>
            </a:r>
            <a:r>
              <a:rPr lang="ja-JP" altLang="en-US" sz="2000" kern="0" dirty="0">
                <a:solidFill>
                  <a:schemeClr val="bg1"/>
                </a:solidFill>
                <a:latin typeface="+mn-lt"/>
                <a:ea typeface="ＭＳ Ｐゴシック" pitchFamily="34" charset="-128"/>
                <a:cs typeface="ＭＳ Ｐゴシック" pitchFamily="-107" charset="-128"/>
              </a:rPr>
              <a:t>’</a:t>
            </a:r>
            <a:r>
              <a:rPr lang="en-US" altLang="ja-JP" sz="2000" kern="0" dirty="0">
                <a:solidFill>
                  <a:schemeClr val="bg1"/>
                </a:solidFill>
                <a:latin typeface="+mn-lt"/>
                <a:ea typeface="ＭＳ Ｐゴシック" pitchFamily="34" charset="-128"/>
                <a:cs typeface="ＭＳ Ｐゴシック" pitchFamily="-107" charset="-128"/>
              </a:rPr>
              <a:t>s largest </a:t>
            </a:r>
            <a:r>
              <a:rPr lang="en-US" altLang="ja-JP" sz="2000" kern="0" dirty="0" smtClean="0">
                <a:solidFill>
                  <a:schemeClr val="bg1"/>
                </a:solidFill>
                <a:latin typeface="+mn-lt"/>
                <a:ea typeface="ＭＳ Ｐゴシック" pitchFamily="34" charset="-128"/>
                <a:cs typeface="ＭＳ Ｐゴシック" pitchFamily="-107" charset="-128"/>
              </a:rPr>
              <a:t>land remote </a:t>
            </a:r>
            <a:r>
              <a:rPr lang="en-US" altLang="ja-JP" sz="2000" kern="0" dirty="0">
                <a:solidFill>
                  <a:schemeClr val="bg1"/>
                </a:solidFill>
                <a:latin typeface="+mn-lt"/>
                <a:ea typeface="ＭＳ Ｐゴシック" pitchFamily="34" charset="-128"/>
                <a:cs typeface="ＭＳ Ｐゴシック" pitchFamily="-107" charset="-128"/>
              </a:rPr>
              <a:t>sensing </a:t>
            </a:r>
            <a:r>
              <a:rPr lang="en-US" altLang="ja-JP" sz="2000" kern="0" dirty="0" smtClean="0">
                <a:solidFill>
                  <a:schemeClr val="bg1"/>
                </a:solidFill>
                <a:latin typeface="+mn-lt"/>
                <a:ea typeface="ＭＳ Ｐゴシック" pitchFamily="34" charset="-128"/>
                <a:cs typeface="ＭＳ Ｐゴシック" pitchFamily="-107" charset="-128"/>
              </a:rPr>
              <a:t>centers</a:t>
            </a:r>
          </a:p>
          <a:p>
            <a:pPr marL="342900" indent="-342900">
              <a:lnSpc>
                <a:spcPct val="80000"/>
              </a:lnSpc>
              <a:spcBef>
                <a:spcPct val="20000"/>
              </a:spcBef>
              <a:buClr>
                <a:srgbClr val="FCC539"/>
              </a:buClr>
              <a:buSzPct val="125000"/>
              <a:buFont typeface="Arial"/>
              <a:buChar char="•"/>
              <a:defRPr/>
            </a:pPr>
            <a:endParaRPr lang="en-US" altLang="ja-JP" sz="1600" kern="0" dirty="0">
              <a:solidFill>
                <a:schemeClr val="bg1"/>
              </a:solidFill>
              <a:latin typeface="+mn-lt"/>
              <a:cs typeface="ＭＳ Ｐゴシック" pitchFamily="-107" charset="-128"/>
            </a:endParaRPr>
          </a:p>
          <a:p>
            <a:pPr marL="342900" indent="-342900">
              <a:lnSpc>
                <a:spcPct val="80000"/>
              </a:lnSpc>
              <a:spcBef>
                <a:spcPct val="20000"/>
              </a:spcBef>
              <a:buClr>
                <a:srgbClr val="FCC539"/>
              </a:buClr>
              <a:buSzPct val="125000"/>
              <a:buFont typeface="Arial"/>
              <a:buChar char="•"/>
              <a:defRPr/>
            </a:pPr>
            <a:r>
              <a:rPr lang="en-US" altLang="ja-JP" sz="2000" b="1" kern="0" dirty="0" smtClean="0">
                <a:solidFill>
                  <a:srgbClr val="FFC000"/>
                </a:solidFill>
                <a:effectLst>
                  <a:outerShdw blurRad="50800" dist="38100" dir="2700000" algn="tl" rotWithShape="0">
                    <a:srgbClr val="000000">
                      <a:alpha val="43000"/>
                    </a:srgbClr>
                  </a:outerShdw>
                </a:effectLst>
                <a:latin typeface="+mn-lt"/>
                <a:ea typeface="ＭＳ Ｐゴシック" pitchFamily="34" charset="-128"/>
                <a:cs typeface="ＭＳ Ｐゴシック" pitchFamily="-107" charset="-128"/>
              </a:rPr>
              <a:t>Landsat satellite mission </a:t>
            </a:r>
            <a:r>
              <a:rPr lang="en-US" altLang="ja-JP" sz="2000" kern="0" dirty="0" smtClean="0">
                <a:solidFill>
                  <a:schemeClr val="bg1"/>
                </a:solidFill>
                <a:latin typeface="+mn-lt"/>
                <a:ea typeface="ＭＳ Ｐゴシック" pitchFamily="34" charset="-128"/>
                <a:cs typeface="ＭＳ Ｐゴシック" pitchFamily="-107" charset="-128"/>
              </a:rPr>
              <a:t>ground segment – developer and operator</a:t>
            </a:r>
            <a:endParaRPr lang="en-US" altLang="ja-JP" sz="20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Wingdings" pitchFamily="2" charset="2"/>
              <a:buChar char="§"/>
              <a:defRPr/>
            </a:pPr>
            <a:endParaRPr lang="en-US" altLang="ja-JP" sz="16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Arial"/>
              <a:buChar char="•"/>
              <a:defRPr/>
            </a:pPr>
            <a:r>
              <a:rPr lang="en-US" sz="2000" kern="0" dirty="0" smtClean="0">
                <a:solidFill>
                  <a:schemeClr val="bg1"/>
                </a:solidFill>
                <a:latin typeface="+mn-lt"/>
                <a:ea typeface="ＭＳ Ｐゴシック" pitchFamily="34" charset="-128"/>
                <a:cs typeface="ＭＳ Ｐゴシック" pitchFamily="-107" charset="-128"/>
              </a:rPr>
              <a:t>National </a:t>
            </a:r>
            <a:r>
              <a:rPr lang="en-US" sz="2000" kern="0" dirty="0">
                <a:solidFill>
                  <a:schemeClr val="bg1"/>
                </a:solidFill>
                <a:latin typeface="+mn-lt"/>
                <a:ea typeface="ＭＳ Ｐゴシック" pitchFamily="34" charset="-128"/>
                <a:cs typeface="ＭＳ Ｐゴシック" pitchFamily="-107" charset="-128"/>
              </a:rPr>
              <a:t>Satellite Land Remote Sensing Data </a:t>
            </a:r>
            <a:r>
              <a:rPr lang="en-US" sz="2000" kern="0" dirty="0" smtClean="0">
                <a:solidFill>
                  <a:schemeClr val="bg1"/>
                </a:solidFill>
                <a:latin typeface="+mn-lt"/>
                <a:ea typeface="ＭＳ Ｐゴシック" pitchFamily="34" charset="-128"/>
                <a:cs typeface="ＭＳ Ｐゴシック" pitchFamily="-107" charset="-128"/>
              </a:rPr>
              <a:t>Archive (</a:t>
            </a:r>
            <a:r>
              <a:rPr lang="en-US" sz="2000" b="1" kern="0" dirty="0" smtClean="0">
                <a:solidFill>
                  <a:srgbClr val="FFC000"/>
                </a:solidFill>
                <a:effectLst>
                  <a:outerShdw blurRad="38100" dist="38100" dir="2700000" algn="tl">
                    <a:srgbClr val="000000">
                      <a:alpha val="43137"/>
                    </a:srgbClr>
                  </a:outerShdw>
                </a:effectLst>
                <a:latin typeface="+mn-lt"/>
                <a:ea typeface="ＭＳ Ｐゴシック" pitchFamily="34" charset="-128"/>
                <a:cs typeface="ＭＳ Ｐゴシック" pitchFamily="-107" charset="-128"/>
              </a:rPr>
              <a:t>NSLRSDA</a:t>
            </a:r>
            <a:r>
              <a:rPr lang="en-US" sz="2000" kern="0" dirty="0" smtClean="0">
                <a:solidFill>
                  <a:schemeClr val="bg1"/>
                </a:solidFill>
                <a:latin typeface="+mn-lt"/>
                <a:ea typeface="ＭＳ Ｐゴシック" pitchFamily="34" charset="-128"/>
                <a:cs typeface="ＭＳ Ｐゴシック" pitchFamily="-107" charset="-128"/>
              </a:rPr>
              <a:t>)</a:t>
            </a:r>
            <a:endParaRPr lang="en-US" sz="20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Arial"/>
              <a:buChar char="•"/>
              <a:defRPr/>
            </a:pPr>
            <a:endParaRPr lang="en-US" sz="16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Arial"/>
              <a:buChar char="•"/>
              <a:defRPr/>
            </a:pPr>
            <a:r>
              <a:rPr lang="en-US" sz="2000" kern="0" dirty="0">
                <a:solidFill>
                  <a:schemeClr val="bg1"/>
                </a:solidFill>
                <a:latin typeface="+mn-lt"/>
                <a:ea typeface="ＭＳ Ｐゴシック" pitchFamily="34" charset="-128"/>
                <a:cs typeface="ＭＳ Ｐゴシック" pitchFamily="-107" charset="-128"/>
              </a:rPr>
              <a:t>NASA Land Processes Distributed Active Archive Center (</a:t>
            </a:r>
            <a:r>
              <a:rPr lang="en-US" sz="2000" b="1" kern="0" dirty="0" err="1">
                <a:solidFill>
                  <a:srgbClr val="FFC000"/>
                </a:solidFill>
                <a:effectLst>
                  <a:outerShdw blurRad="38100" dist="38100" dir="2700000" algn="tl">
                    <a:srgbClr val="000000">
                      <a:alpha val="43137"/>
                    </a:srgbClr>
                  </a:outerShdw>
                </a:effectLst>
                <a:latin typeface="+mn-lt"/>
                <a:ea typeface="ＭＳ Ｐゴシック" pitchFamily="34" charset="-128"/>
                <a:cs typeface="ＭＳ Ｐゴシック" pitchFamily="-107" charset="-128"/>
              </a:rPr>
              <a:t>LPDAAC</a:t>
            </a:r>
            <a:r>
              <a:rPr lang="en-US" sz="2000" kern="0" dirty="0">
                <a:solidFill>
                  <a:schemeClr val="bg1"/>
                </a:solidFill>
                <a:latin typeface="+mn-lt"/>
                <a:ea typeface="ＭＳ Ｐゴシック" pitchFamily="34" charset="-128"/>
                <a:cs typeface="ＭＳ Ｐゴシック" pitchFamily="-107" charset="-128"/>
              </a:rPr>
              <a:t>) </a:t>
            </a:r>
          </a:p>
          <a:p>
            <a:pPr marL="342900" indent="-342900">
              <a:lnSpc>
                <a:spcPct val="80000"/>
              </a:lnSpc>
              <a:spcBef>
                <a:spcPct val="20000"/>
              </a:spcBef>
              <a:buClr>
                <a:srgbClr val="FCC539"/>
              </a:buClr>
              <a:buSzPct val="125000"/>
              <a:buFont typeface="Arial"/>
              <a:buChar char="•"/>
              <a:defRPr/>
            </a:pPr>
            <a:endParaRPr lang="en-US" sz="16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Arial"/>
              <a:buChar char="•"/>
              <a:defRPr/>
            </a:pPr>
            <a:r>
              <a:rPr lang="en-US" sz="2000" kern="0" dirty="0" smtClean="0">
                <a:solidFill>
                  <a:schemeClr val="bg1"/>
                </a:solidFill>
                <a:latin typeface="+mn-lt"/>
                <a:ea typeface="ＭＳ Ｐゴシック" pitchFamily="34" charset="-128"/>
                <a:cs typeface="ＭＳ Ｐゴシック" pitchFamily="-107" charset="-128"/>
              </a:rPr>
              <a:t>Member </a:t>
            </a:r>
            <a:r>
              <a:rPr lang="en-US" sz="2000" kern="0" dirty="0">
                <a:solidFill>
                  <a:schemeClr val="bg1"/>
                </a:solidFill>
                <a:latin typeface="+mn-lt"/>
                <a:ea typeface="ＭＳ Ｐゴシック" pitchFamily="34" charset="-128"/>
                <a:cs typeface="ＭＳ Ｐゴシック" pitchFamily="-107" charset="-128"/>
              </a:rPr>
              <a:t>of the </a:t>
            </a:r>
            <a:r>
              <a:rPr lang="en-US" sz="2000" b="1" kern="0" dirty="0">
                <a:solidFill>
                  <a:srgbClr val="FFC000"/>
                </a:solidFill>
                <a:effectLst>
                  <a:outerShdw blurRad="38100" dist="38100" dir="2700000" algn="tl">
                    <a:srgbClr val="000000">
                      <a:alpha val="43137"/>
                    </a:srgbClr>
                  </a:outerShdw>
                </a:effectLst>
                <a:latin typeface="+mn-lt"/>
                <a:ea typeface="ＭＳ Ｐゴシック" pitchFamily="34" charset="-128"/>
                <a:cs typeface="ＭＳ Ｐゴシック" pitchFamily="-107" charset="-128"/>
              </a:rPr>
              <a:t>International Charter</a:t>
            </a:r>
            <a:r>
              <a:rPr lang="en-US" sz="2000" kern="0" dirty="0">
                <a:solidFill>
                  <a:srgbClr val="FFC000"/>
                </a:solidFill>
                <a:latin typeface="+mn-lt"/>
                <a:ea typeface="ＭＳ Ｐゴシック" pitchFamily="34" charset="-128"/>
                <a:cs typeface="ＭＳ Ｐゴシック" pitchFamily="-107" charset="-128"/>
              </a:rPr>
              <a:t> </a:t>
            </a:r>
            <a:r>
              <a:rPr lang="en-US" sz="2000" kern="0" dirty="0">
                <a:solidFill>
                  <a:schemeClr val="bg1"/>
                </a:solidFill>
                <a:latin typeface="+mn-lt"/>
                <a:ea typeface="ＭＳ Ｐゴシック" pitchFamily="34" charset="-128"/>
                <a:cs typeface="ＭＳ Ｐゴシック" pitchFamily="-107" charset="-128"/>
              </a:rPr>
              <a:t>for Major Disasters and Space</a:t>
            </a:r>
          </a:p>
          <a:p>
            <a:pPr marL="342900" indent="-342900">
              <a:lnSpc>
                <a:spcPct val="80000"/>
              </a:lnSpc>
              <a:spcBef>
                <a:spcPct val="20000"/>
              </a:spcBef>
              <a:buClr>
                <a:srgbClr val="FCC539"/>
              </a:buClr>
              <a:buSzPct val="125000"/>
              <a:buFont typeface="Arial"/>
              <a:buChar char="•"/>
              <a:defRPr/>
            </a:pPr>
            <a:endParaRPr lang="en-US" sz="16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Arial"/>
              <a:buChar char="•"/>
              <a:defRPr/>
            </a:pPr>
            <a:r>
              <a:rPr lang="en-US" sz="2000" kern="0" dirty="0">
                <a:solidFill>
                  <a:schemeClr val="bg1"/>
                </a:solidFill>
                <a:latin typeface="+mn-lt"/>
                <a:ea typeface="ＭＳ Ｐゴシック" pitchFamily="34" charset="-128"/>
                <a:cs typeface="ＭＳ Ｐゴシック" pitchFamily="-107" charset="-128"/>
              </a:rPr>
              <a:t>United Nations Environment </a:t>
            </a:r>
            <a:r>
              <a:rPr lang="en-US" sz="2000" kern="0" dirty="0" err="1">
                <a:solidFill>
                  <a:schemeClr val="bg1"/>
                </a:solidFill>
                <a:latin typeface="+mn-lt"/>
                <a:ea typeface="ＭＳ Ｐゴシック" pitchFamily="34" charset="-128"/>
                <a:cs typeface="ＭＳ Ｐゴシック" pitchFamily="-107" charset="-128"/>
              </a:rPr>
              <a:t>Programme</a:t>
            </a:r>
            <a:r>
              <a:rPr lang="en-US" sz="2000" kern="0" dirty="0">
                <a:solidFill>
                  <a:schemeClr val="bg1"/>
                </a:solidFill>
                <a:latin typeface="+mn-lt"/>
                <a:ea typeface="ＭＳ Ｐゴシック" pitchFamily="34" charset="-128"/>
                <a:cs typeface="ＭＳ Ｐゴシック" pitchFamily="-107" charset="-128"/>
              </a:rPr>
              <a:t> Global Resources Information Databases (</a:t>
            </a:r>
            <a:r>
              <a:rPr lang="en-US" sz="2000" b="1" kern="0" dirty="0" err="1">
                <a:solidFill>
                  <a:srgbClr val="FFC000"/>
                </a:solidFill>
                <a:effectLst>
                  <a:outerShdw blurRad="38100" dist="38100" dir="2700000" algn="tl">
                    <a:srgbClr val="000000">
                      <a:alpha val="43137"/>
                    </a:srgbClr>
                  </a:outerShdw>
                </a:effectLst>
                <a:latin typeface="+mn-lt"/>
                <a:ea typeface="ＭＳ Ｐゴシック" pitchFamily="34" charset="-128"/>
                <a:cs typeface="ＭＳ Ｐゴシック" pitchFamily="-107" charset="-128"/>
              </a:rPr>
              <a:t>UNEP</a:t>
            </a:r>
            <a:r>
              <a:rPr lang="en-US" sz="2000" b="1" kern="0" dirty="0">
                <a:solidFill>
                  <a:srgbClr val="FFC000"/>
                </a:solidFill>
                <a:effectLst>
                  <a:outerShdw blurRad="38100" dist="38100" dir="2700000" algn="tl">
                    <a:srgbClr val="000000">
                      <a:alpha val="43137"/>
                    </a:srgbClr>
                  </a:outerShdw>
                </a:effectLst>
                <a:latin typeface="+mn-lt"/>
                <a:ea typeface="ＭＳ Ｐゴシック" pitchFamily="34" charset="-128"/>
                <a:cs typeface="ＭＳ Ｐゴシック" pitchFamily="-107" charset="-128"/>
              </a:rPr>
              <a:t> GRID</a:t>
            </a:r>
            <a:r>
              <a:rPr lang="en-US" sz="2000" kern="0" dirty="0">
                <a:solidFill>
                  <a:schemeClr val="bg1"/>
                </a:solidFill>
                <a:latin typeface="+mn-lt"/>
                <a:ea typeface="ＭＳ Ｐゴシック" pitchFamily="34" charset="-128"/>
                <a:cs typeface="ＭＳ Ｐゴシック" pitchFamily="-107" charset="-128"/>
              </a:rPr>
              <a:t>) Office host</a:t>
            </a:r>
          </a:p>
          <a:p>
            <a:pPr marL="342900" indent="-342900">
              <a:lnSpc>
                <a:spcPct val="80000"/>
              </a:lnSpc>
              <a:spcBef>
                <a:spcPct val="20000"/>
              </a:spcBef>
              <a:buClr>
                <a:srgbClr val="FCC539"/>
              </a:buClr>
              <a:buSzPct val="125000"/>
              <a:buFont typeface="Arial"/>
              <a:buChar char="•"/>
              <a:defRPr/>
            </a:pPr>
            <a:endParaRPr lang="en-US" sz="16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Arial"/>
              <a:buChar char="•"/>
              <a:defRPr/>
            </a:pPr>
            <a:r>
              <a:rPr lang="en-US" sz="2000" kern="0" dirty="0">
                <a:solidFill>
                  <a:schemeClr val="bg1"/>
                </a:solidFill>
                <a:latin typeface="+mn-lt"/>
                <a:ea typeface="ＭＳ Ｐゴシック" pitchFamily="34" charset="-128"/>
                <a:cs typeface="ＭＳ Ｐゴシック" pitchFamily="-107" charset="-128"/>
              </a:rPr>
              <a:t>Co-leader of the USGS-South Dakota State University Geographic Information Sciences Center of Excellence (</a:t>
            </a:r>
            <a:r>
              <a:rPr lang="en-US" sz="2000" b="1" kern="0" dirty="0" err="1">
                <a:solidFill>
                  <a:srgbClr val="FFC000"/>
                </a:solidFill>
                <a:effectLst>
                  <a:outerShdw blurRad="38100" dist="38100" dir="2700000" algn="tl">
                    <a:srgbClr val="000000">
                      <a:alpha val="43137"/>
                    </a:srgbClr>
                  </a:outerShdw>
                </a:effectLst>
                <a:latin typeface="+mn-lt"/>
                <a:ea typeface="ＭＳ Ｐゴシック" pitchFamily="34" charset="-128"/>
                <a:cs typeface="ＭＳ Ｐゴシック" pitchFamily="-107" charset="-128"/>
              </a:rPr>
              <a:t>GIScCE</a:t>
            </a:r>
            <a:r>
              <a:rPr lang="en-US" sz="2000" kern="0" dirty="0">
                <a:solidFill>
                  <a:schemeClr val="bg1"/>
                </a:solidFill>
                <a:latin typeface="+mn-lt"/>
                <a:ea typeface="ＭＳ Ｐゴシック" pitchFamily="34" charset="-128"/>
                <a:cs typeface="ＭＳ Ｐゴシック" pitchFamily="-107" charset="-128"/>
              </a:rPr>
              <a:t>)</a:t>
            </a:r>
          </a:p>
          <a:p>
            <a:pPr marL="342900" indent="-342900">
              <a:lnSpc>
                <a:spcPct val="80000"/>
              </a:lnSpc>
              <a:spcBef>
                <a:spcPct val="20000"/>
              </a:spcBef>
              <a:buClr>
                <a:srgbClr val="FCC539"/>
              </a:buClr>
              <a:buSzPct val="125000"/>
              <a:buFont typeface="Wingdings" pitchFamily="2" charset="2"/>
              <a:buChar char="§"/>
              <a:defRPr/>
            </a:pPr>
            <a:endParaRPr lang="en-US" sz="2000" kern="0" dirty="0">
              <a:solidFill>
                <a:schemeClr val="bg1"/>
              </a:solidFill>
              <a:latin typeface="+mn-lt"/>
              <a:ea typeface="ＭＳ Ｐゴシック" pitchFamily="34" charset="-128"/>
              <a:cs typeface="ＭＳ Ｐゴシック" pitchFamily="-107" charset="-128"/>
            </a:endParaRPr>
          </a:p>
          <a:p>
            <a:pPr marL="342900" indent="-342900">
              <a:lnSpc>
                <a:spcPct val="80000"/>
              </a:lnSpc>
              <a:spcBef>
                <a:spcPct val="20000"/>
              </a:spcBef>
              <a:buClr>
                <a:srgbClr val="FCC539"/>
              </a:buClr>
              <a:buSzPct val="125000"/>
              <a:buFont typeface="Wingdings" pitchFamily="2" charset="2"/>
              <a:buChar char="§"/>
              <a:defRPr/>
            </a:pPr>
            <a:endParaRPr lang="en-US" sz="2000" kern="0" dirty="0">
              <a:solidFill>
                <a:schemeClr val="bg1"/>
              </a:solidFill>
              <a:latin typeface="+mn-lt"/>
              <a:ea typeface="ＭＳ Ｐゴシック" pitchFamily="34" charset="-128"/>
              <a:cs typeface="ＭＳ Ｐゴシック" pitchFamily="-107" charset="-128"/>
            </a:endParaRPr>
          </a:p>
        </p:txBody>
      </p:sp>
    </p:spTree>
    <p:extLst>
      <p:ext uri="{BB962C8B-B14F-4D97-AF65-F5344CB8AC3E}">
        <p14:creationId xmlns:p14="http://schemas.microsoft.com/office/powerpoint/2010/main" val="380028998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381000" y="304800"/>
            <a:ext cx="8305800" cy="842963"/>
          </a:xfrm>
          <a:prstGeom prst="rect">
            <a:avLst/>
          </a:prstGeom>
          <a:noFill/>
          <a:ln w="9525">
            <a:noFill/>
            <a:miter lim="800000"/>
            <a:headEnd/>
            <a:tailEnd/>
          </a:ln>
        </p:spPr>
        <p:txBody>
          <a:bodyPr/>
          <a:lstStyle/>
          <a:p>
            <a:r>
              <a:rPr lang="en-US" sz="3600" b="1" dirty="0">
                <a:solidFill>
                  <a:srgbClr val="FFC000"/>
                </a:solidFill>
                <a:effectLst>
                  <a:outerShdw blurRad="50800" dist="38100" dir="2700000" algn="tl" rotWithShape="0">
                    <a:srgbClr val="000000">
                      <a:alpha val="43000"/>
                    </a:srgbClr>
                  </a:outerShdw>
                </a:effectLst>
              </a:rPr>
              <a:t>Key EROS Mission Functions…</a:t>
            </a:r>
          </a:p>
        </p:txBody>
      </p:sp>
      <p:sp>
        <p:nvSpPr>
          <p:cNvPr id="8" name="Rectangle 2052"/>
          <p:cNvSpPr txBox="1">
            <a:spLocks noChangeArrowheads="1"/>
          </p:cNvSpPr>
          <p:nvPr/>
        </p:nvSpPr>
        <p:spPr>
          <a:xfrm>
            <a:off x="381000" y="701617"/>
            <a:ext cx="8305800" cy="5491163"/>
          </a:xfrm>
          <a:prstGeom prst="rect">
            <a:avLst/>
          </a:prstGeom>
        </p:spPr>
        <p:txBody>
          <a:bodyPr/>
          <a:lstStyle/>
          <a:p>
            <a:pPr marL="342900" indent="-342900" eaLnBrk="1" hangingPunct="1">
              <a:lnSpc>
                <a:spcPct val="60000"/>
              </a:lnSpc>
              <a:spcBef>
                <a:spcPct val="20000"/>
              </a:spcBef>
              <a:buClr>
                <a:srgbClr val="FCC539"/>
              </a:buClr>
              <a:buSzPct val="125000"/>
              <a:defRPr/>
            </a:pPr>
            <a:endParaRPr lang="en-US" sz="1800" dirty="0" smtClean="0">
              <a:solidFill>
                <a:schemeClr val="bg1"/>
              </a:solidFill>
              <a:effectLst>
                <a:outerShdw blurRad="38100" dist="38100" dir="2700000" algn="tl">
                  <a:srgbClr val="000000"/>
                </a:outerShdw>
              </a:effectLst>
              <a:latin typeface="Arial" charset="0"/>
              <a:ea typeface="ＭＳ Ｐゴシック" pitchFamily="34" charset="-128"/>
            </a:endParaRPr>
          </a:p>
          <a:p>
            <a:pPr marL="342900" indent="-342900" eaLnBrk="1" hangingPunct="1">
              <a:lnSpc>
                <a:spcPct val="60000"/>
              </a:lnSpc>
              <a:spcBef>
                <a:spcPct val="20000"/>
              </a:spcBef>
              <a:buClr>
                <a:srgbClr val="FCC539"/>
              </a:buClr>
              <a:buSzPct val="125000"/>
              <a:defRPr/>
            </a:pPr>
            <a:endParaRPr lang="en-US" sz="1800" dirty="0">
              <a:solidFill>
                <a:schemeClr val="bg1"/>
              </a:solidFill>
              <a:effectLst>
                <a:outerShdw blurRad="38100" dist="38100" dir="2700000" algn="tl">
                  <a:srgbClr val="000000"/>
                </a:outerShdw>
              </a:effectLst>
              <a:latin typeface="Arial" charset="0"/>
              <a:ea typeface="ＭＳ Ｐゴシック" pitchFamily="34" charset="-128"/>
            </a:endParaRPr>
          </a:p>
          <a:p>
            <a:pPr marL="342900" indent="-342900" eaLnBrk="1" hangingPunct="1">
              <a:lnSpc>
                <a:spcPts val="2200"/>
              </a:lnSpc>
              <a:spcBef>
                <a:spcPct val="20000"/>
              </a:spcBef>
              <a:buClr>
                <a:srgbClr val="FCC539"/>
              </a:buClr>
              <a:buSzPct val="125000"/>
              <a:buFont typeface="Arial"/>
              <a:buChar char="•"/>
              <a:defRPr/>
            </a:pPr>
            <a:r>
              <a:rPr lang="en-US" sz="2000" dirty="0">
                <a:solidFill>
                  <a:srgbClr val="FFC000"/>
                </a:solidFill>
                <a:effectLst>
                  <a:outerShdw blurRad="38100" dist="38100" dir="2700000" algn="tl">
                    <a:srgbClr val="000000"/>
                  </a:outerShdw>
                </a:effectLst>
                <a:latin typeface="Arial" charset="0"/>
              </a:rPr>
              <a:t>Data </a:t>
            </a:r>
            <a:r>
              <a:rPr lang="en-US" sz="2000" dirty="0" smtClean="0">
                <a:solidFill>
                  <a:srgbClr val="FFC000"/>
                </a:solidFill>
                <a:effectLst>
                  <a:outerShdw blurRad="38100" dist="38100" dir="2700000" algn="tl">
                    <a:srgbClr val="000000"/>
                  </a:outerShdw>
                </a:effectLst>
                <a:latin typeface="Arial" charset="0"/>
              </a:rPr>
              <a:t>Acquisition, Archiving and</a:t>
            </a:r>
          </a:p>
          <a:p>
            <a:pPr eaLnBrk="1" hangingPunct="1">
              <a:lnSpc>
                <a:spcPct val="80000"/>
              </a:lnSpc>
              <a:spcBef>
                <a:spcPct val="20000"/>
              </a:spcBef>
              <a:buClr>
                <a:srgbClr val="FCC539"/>
              </a:buClr>
              <a:buSzPct val="125000"/>
              <a:defRPr/>
            </a:pPr>
            <a:r>
              <a:rPr lang="en-US" sz="2000" dirty="0" smtClean="0">
                <a:solidFill>
                  <a:srgbClr val="FFC000"/>
                </a:solidFill>
                <a:effectLst>
                  <a:outerShdw blurRad="38100" dist="38100" dir="2700000" algn="tl">
                    <a:srgbClr val="000000"/>
                  </a:outerShdw>
                </a:effectLst>
                <a:latin typeface="Arial" charset="0"/>
              </a:rPr>
              <a:t>    Access</a:t>
            </a:r>
            <a:r>
              <a:rPr lang="en-US" sz="2000" dirty="0">
                <a:solidFill>
                  <a:srgbClr val="FFC000"/>
                </a:solidFill>
                <a:effectLst>
                  <a:outerShdw blurRad="38100" dist="38100" dir="2700000" algn="tl">
                    <a:srgbClr val="000000"/>
                  </a:outerShdw>
                </a:effectLst>
                <a:latin typeface="Arial" charset="0"/>
              </a:rPr>
              <a:t>: </a:t>
            </a:r>
            <a:r>
              <a:rPr lang="en-US" sz="1800" dirty="0">
                <a:solidFill>
                  <a:schemeClr val="bg1"/>
                </a:solidFill>
                <a:effectLst>
                  <a:outerShdw blurRad="38100" dist="38100" dir="2700000" algn="tl">
                    <a:srgbClr val="000000"/>
                  </a:outerShdw>
                </a:effectLst>
                <a:latin typeface="Arial" charset="0"/>
              </a:rPr>
              <a:t>Expand and safeguard </a:t>
            </a:r>
            <a:endParaRPr lang="en-US" sz="1800" dirty="0" smtClean="0">
              <a:solidFill>
                <a:schemeClr val="bg1"/>
              </a:solidFill>
              <a:effectLst>
                <a:outerShdw blurRad="38100" dist="38100" dir="2700000" algn="tl">
                  <a:srgbClr val="000000"/>
                </a:outerShdw>
              </a:effectLst>
              <a:latin typeface="Arial" charset="0"/>
            </a:endParaRPr>
          </a:p>
          <a:p>
            <a:pPr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a:t>
            </a:r>
            <a:r>
              <a:rPr lang="en-US" sz="1800" dirty="0" smtClean="0">
                <a:solidFill>
                  <a:schemeClr val="bg1"/>
                </a:solidFill>
                <a:effectLst>
                  <a:outerShdw blurRad="38100" dist="38100" dir="2700000" algn="tl">
                    <a:srgbClr val="000000"/>
                  </a:outerShdw>
                </a:effectLst>
                <a:latin typeface="Arial" charset="0"/>
              </a:rPr>
              <a:t>   the </a:t>
            </a:r>
            <a:r>
              <a:rPr lang="en-US" sz="1800" dirty="0">
                <a:solidFill>
                  <a:schemeClr val="bg1"/>
                </a:solidFill>
                <a:effectLst>
                  <a:outerShdw blurRad="38100" dist="38100" dir="2700000" algn="tl">
                    <a:srgbClr val="000000"/>
                  </a:outerShdw>
                </a:effectLst>
                <a:latin typeface="Arial" charset="0"/>
              </a:rPr>
              <a:t>archive </a:t>
            </a:r>
            <a:r>
              <a:rPr lang="en-US" sz="1800" dirty="0" smtClean="0">
                <a:solidFill>
                  <a:schemeClr val="bg1"/>
                </a:solidFill>
                <a:effectLst>
                  <a:outerShdw blurRad="38100" dist="38100" dir="2700000" algn="tl">
                    <a:srgbClr val="000000"/>
                  </a:outerShdw>
                </a:effectLst>
                <a:latin typeface="Arial" charset="0"/>
              </a:rPr>
              <a:t>and ensure </a:t>
            </a:r>
            <a:r>
              <a:rPr lang="en-US" sz="1800" dirty="0">
                <a:solidFill>
                  <a:schemeClr val="bg1"/>
                </a:solidFill>
                <a:effectLst>
                  <a:outerShdw blurRad="38100" dist="38100" dir="2700000" algn="tl">
                    <a:srgbClr val="000000"/>
                  </a:outerShdw>
                </a:effectLst>
                <a:latin typeface="Arial" charset="0"/>
              </a:rPr>
              <a:t>that </a:t>
            </a:r>
            <a:endParaRPr lang="en-US" sz="1800" dirty="0" smtClean="0">
              <a:solidFill>
                <a:schemeClr val="bg1"/>
              </a:solidFill>
              <a:effectLst>
                <a:outerShdw blurRad="38100" dist="38100" dir="2700000" algn="tl">
                  <a:srgbClr val="000000"/>
                </a:outerShdw>
              </a:effectLst>
              <a:latin typeface="Arial" charset="0"/>
            </a:endParaRPr>
          </a:p>
          <a:p>
            <a:pPr eaLnBrk="1" hangingPunct="1">
              <a:lnSpc>
                <a:spcPct val="80000"/>
              </a:lnSpc>
              <a:spcBef>
                <a:spcPct val="20000"/>
              </a:spcBef>
              <a:buClr>
                <a:srgbClr val="FCC539"/>
              </a:buClr>
              <a:buSzPct val="125000"/>
              <a:defRPr/>
            </a:pPr>
            <a:r>
              <a:rPr lang="en-US" sz="1800" dirty="0" smtClean="0">
                <a:solidFill>
                  <a:schemeClr val="bg1"/>
                </a:solidFill>
                <a:effectLst>
                  <a:outerShdw blurRad="38100" dist="38100" dir="2700000" algn="tl">
                    <a:srgbClr val="000000"/>
                  </a:outerShdw>
                </a:effectLst>
                <a:latin typeface="Arial" charset="0"/>
              </a:rPr>
              <a:t>    anyone, anywhere and at anytime</a:t>
            </a:r>
          </a:p>
          <a:p>
            <a:pPr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a:t>
            </a:r>
            <a:r>
              <a:rPr lang="en-US" sz="1800" dirty="0" smtClean="0">
                <a:solidFill>
                  <a:schemeClr val="bg1"/>
                </a:solidFill>
                <a:effectLst>
                  <a:outerShdw blurRad="38100" dist="38100" dir="2700000" algn="tl">
                    <a:srgbClr val="000000"/>
                  </a:outerShdw>
                </a:effectLst>
                <a:latin typeface="Arial" charset="0"/>
              </a:rPr>
              <a:t>   have </a:t>
            </a:r>
            <a:r>
              <a:rPr lang="en-US" sz="1800" dirty="0">
                <a:solidFill>
                  <a:schemeClr val="bg1"/>
                </a:solidFill>
                <a:effectLst>
                  <a:outerShdw blurRad="38100" dist="38100" dir="2700000" algn="tl">
                    <a:srgbClr val="000000"/>
                  </a:outerShdw>
                </a:effectLst>
                <a:latin typeface="Arial" charset="0"/>
              </a:rPr>
              <a:t>ready </a:t>
            </a:r>
            <a:r>
              <a:rPr lang="en-US" sz="1800" dirty="0" smtClean="0">
                <a:solidFill>
                  <a:schemeClr val="bg1"/>
                </a:solidFill>
                <a:effectLst>
                  <a:outerShdw blurRad="38100" dist="38100" dir="2700000" algn="tl">
                    <a:srgbClr val="000000"/>
                  </a:outerShdw>
                </a:effectLst>
                <a:latin typeface="Arial" charset="0"/>
              </a:rPr>
              <a:t>access </a:t>
            </a:r>
            <a:r>
              <a:rPr lang="en-US" sz="1800" dirty="0">
                <a:solidFill>
                  <a:schemeClr val="bg1"/>
                </a:solidFill>
                <a:effectLst>
                  <a:outerShdw blurRad="38100" dist="38100" dir="2700000" algn="tl">
                    <a:srgbClr val="000000"/>
                  </a:outerShdw>
                </a:effectLst>
                <a:latin typeface="Arial" charset="0"/>
              </a:rPr>
              <a:t>to land </a:t>
            </a:r>
            <a:r>
              <a:rPr lang="en-US" sz="1800" dirty="0" smtClean="0">
                <a:solidFill>
                  <a:schemeClr val="bg1"/>
                </a:solidFill>
                <a:effectLst>
                  <a:outerShdw blurRad="38100" dist="38100" dir="2700000" algn="tl">
                    <a:srgbClr val="000000"/>
                  </a:outerShdw>
                </a:effectLst>
                <a:latin typeface="Arial" charset="0"/>
              </a:rPr>
              <a:t>information</a:t>
            </a:r>
          </a:p>
          <a:p>
            <a:pPr eaLnBrk="1" hangingPunct="1">
              <a:lnSpc>
                <a:spcPct val="60000"/>
              </a:lnSpc>
              <a:spcBef>
                <a:spcPct val="20000"/>
              </a:spcBef>
              <a:buClr>
                <a:srgbClr val="FCC539"/>
              </a:buClr>
              <a:buSzPct val="125000"/>
              <a:defRPr/>
            </a:pPr>
            <a:endParaRPr lang="en-US" sz="1200" dirty="0" smtClean="0">
              <a:solidFill>
                <a:srgbClr val="FFC000"/>
              </a:solidFill>
              <a:effectLst>
                <a:outerShdw blurRad="38100" dist="38100" dir="2700000" algn="tl">
                  <a:srgbClr val="000000"/>
                </a:outerShdw>
              </a:effectLst>
              <a:latin typeface="Arial" charset="0"/>
            </a:endParaRPr>
          </a:p>
          <a:p>
            <a:pPr eaLnBrk="1" hangingPunct="1">
              <a:lnSpc>
                <a:spcPct val="60000"/>
              </a:lnSpc>
              <a:spcBef>
                <a:spcPct val="20000"/>
              </a:spcBef>
              <a:buClr>
                <a:srgbClr val="FCC539"/>
              </a:buClr>
              <a:buSzPct val="125000"/>
              <a:defRPr/>
            </a:pPr>
            <a:endParaRPr lang="en-US" sz="1200" dirty="0">
              <a:solidFill>
                <a:srgbClr val="FFC000"/>
              </a:solidFill>
              <a:effectLst>
                <a:outerShdw blurRad="38100" dist="38100" dir="2700000" algn="tl">
                  <a:srgbClr val="000000"/>
                </a:outerShdw>
              </a:effectLst>
              <a:latin typeface="Arial" charset="0"/>
            </a:endParaRPr>
          </a:p>
          <a:p>
            <a:pPr marL="342900" indent="-342900" eaLnBrk="1" hangingPunct="1">
              <a:lnSpc>
                <a:spcPts val="2200"/>
              </a:lnSpc>
              <a:spcBef>
                <a:spcPct val="20000"/>
              </a:spcBef>
              <a:buClr>
                <a:srgbClr val="FCC539"/>
              </a:buClr>
              <a:buSzPct val="125000"/>
              <a:buFont typeface="Arial"/>
              <a:buChar char="•"/>
              <a:defRPr/>
            </a:pPr>
            <a:r>
              <a:rPr lang="en-US" sz="2000" dirty="0" smtClean="0">
                <a:solidFill>
                  <a:srgbClr val="FFC000"/>
                </a:solidFill>
                <a:effectLst>
                  <a:outerShdw blurRad="38100" dist="38100" dir="2700000" algn="tl">
                    <a:srgbClr val="000000"/>
                  </a:outerShdw>
                </a:effectLst>
                <a:latin typeface="Arial" charset="0"/>
              </a:rPr>
              <a:t>Development and Operations of </a:t>
            </a:r>
          </a:p>
          <a:p>
            <a:pPr eaLnBrk="1" hangingPunct="1">
              <a:lnSpc>
                <a:spcPct val="80000"/>
              </a:lnSpc>
              <a:spcBef>
                <a:spcPct val="20000"/>
              </a:spcBef>
              <a:buClr>
                <a:srgbClr val="FCC539"/>
              </a:buClr>
              <a:buSzPct val="125000"/>
              <a:defRPr/>
            </a:pPr>
            <a:r>
              <a:rPr lang="en-US" sz="2000" dirty="0">
                <a:solidFill>
                  <a:srgbClr val="FFC000"/>
                </a:solidFill>
                <a:effectLst>
                  <a:outerShdw blurRad="38100" dist="38100" dir="2700000" algn="tl">
                    <a:srgbClr val="000000"/>
                  </a:outerShdw>
                </a:effectLst>
                <a:latin typeface="Arial" charset="0"/>
              </a:rPr>
              <a:t> </a:t>
            </a:r>
            <a:r>
              <a:rPr lang="en-US" sz="2000" dirty="0" smtClean="0">
                <a:solidFill>
                  <a:srgbClr val="FFC000"/>
                </a:solidFill>
                <a:effectLst>
                  <a:outerShdw blurRad="38100" dist="38100" dir="2700000" algn="tl">
                    <a:srgbClr val="000000"/>
                  </a:outerShdw>
                </a:effectLst>
                <a:latin typeface="Arial" charset="0"/>
              </a:rPr>
              <a:t>   Ground Systems: </a:t>
            </a:r>
            <a:r>
              <a:rPr lang="en-US" sz="1800" dirty="0" smtClean="0">
                <a:solidFill>
                  <a:schemeClr val="bg1"/>
                </a:solidFill>
                <a:effectLst>
                  <a:outerShdw blurRad="38100" dist="38100" dir="2700000" algn="tl">
                    <a:srgbClr val="000000"/>
                  </a:outerShdw>
                </a:effectLst>
                <a:latin typeface="Arial" charset="0"/>
              </a:rPr>
              <a:t>Satellite mission</a:t>
            </a:r>
          </a:p>
          <a:p>
            <a:pPr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a:t>
            </a:r>
            <a:r>
              <a:rPr lang="en-US" sz="1800" dirty="0" smtClean="0">
                <a:solidFill>
                  <a:schemeClr val="bg1"/>
                </a:solidFill>
                <a:effectLst>
                  <a:outerShdw blurRad="38100" dist="38100" dir="2700000" algn="tl">
                    <a:srgbClr val="000000"/>
                  </a:outerShdw>
                </a:effectLst>
                <a:latin typeface="Arial" charset="0"/>
              </a:rPr>
              <a:t>    ground system designer, developer and </a:t>
            </a:r>
          </a:p>
          <a:p>
            <a:pPr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a:t>
            </a:r>
            <a:r>
              <a:rPr lang="en-US" sz="1800" dirty="0" smtClean="0">
                <a:solidFill>
                  <a:schemeClr val="bg1"/>
                </a:solidFill>
                <a:effectLst>
                  <a:outerShdw blurRad="38100" dist="38100" dir="2700000" algn="tl">
                    <a:srgbClr val="000000"/>
                  </a:outerShdw>
                </a:effectLst>
                <a:latin typeface="Arial" charset="0"/>
              </a:rPr>
              <a:t>    operator.</a:t>
            </a:r>
            <a:endParaRPr lang="en-US" sz="1800" dirty="0">
              <a:solidFill>
                <a:schemeClr val="bg1"/>
              </a:solidFill>
              <a:effectLst>
                <a:outerShdw blurRad="38100" dist="38100" dir="2700000" algn="tl">
                  <a:srgbClr val="000000"/>
                </a:outerShdw>
              </a:effectLst>
              <a:latin typeface="Arial" charset="0"/>
            </a:endParaRPr>
          </a:p>
          <a:p>
            <a:pPr marL="342900" indent="-342900" eaLnBrk="1" hangingPunct="1">
              <a:lnSpc>
                <a:spcPts val="2200"/>
              </a:lnSpc>
              <a:spcBef>
                <a:spcPct val="20000"/>
              </a:spcBef>
              <a:buClr>
                <a:srgbClr val="FCC539"/>
              </a:buClr>
              <a:buSzPct val="125000"/>
              <a:defRPr/>
            </a:pPr>
            <a:endParaRPr lang="en-US" sz="400" dirty="0">
              <a:solidFill>
                <a:schemeClr val="bg1"/>
              </a:solidFill>
              <a:effectLst>
                <a:outerShdw blurRad="38100" dist="38100" dir="2700000" algn="tl">
                  <a:srgbClr val="000000"/>
                </a:outerShdw>
              </a:effectLst>
              <a:latin typeface="Arial" charset="0"/>
              <a:ea typeface="ＭＳ Ｐゴシック" pitchFamily="34" charset="-128"/>
            </a:endParaRPr>
          </a:p>
          <a:p>
            <a:pPr marL="342900" indent="-342900" eaLnBrk="1" hangingPunct="1">
              <a:lnSpc>
                <a:spcPct val="80000"/>
              </a:lnSpc>
              <a:spcBef>
                <a:spcPct val="20000"/>
              </a:spcBef>
              <a:buClr>
                <a:srgbClr val="FCC539"/>
              </a:buClr>
              <a:buSzPct val="125000"/>
              <a:buFont typeface="Arial"/>
              <a:buChar char="•"/>
              <a:defRPr/>
            </a:pPr>
            <a:r>
              <a:rPr lang="en-US" sz="2000" dirty="0">
                <a:solidFill>
                  <a:srgbClr val="FFC000"/>
                </a:solidFill>
                <a:effectLst>
                  <a:outerShdw blurRad="38100" dist="38100" dir="2700000" algn="tl">
                    <a:srgbClr val="000000"/>
                  </a:outerShdw>
                </a:effectLst>
                <a:latin typeface="Arial" charset="0"/>
              </a:rPr>
              <a:t>Science:</a:t>
            </a:r>
            <a:r>
              <a:rPr lang="en-US" sz="2000" dirty="0">
                <a:solidFill>
                  <a:schemeClr val="bg1"/>
                </a:solidFill>
                <a:effectLst>
                  <a:outerShdw blurRad="38100" dist="38100" dir="2700000" algn="tl">
                    <a:srgbClr val="000000"/>
                  </a:outerShdw>
                </a:effectLst>
                <a:latin typeface="Arial" charset="0"/>
              </a:rPr>
              <a:t> </a:t>
            </a:r>
            <a:r>
              <a:rPr lang="en-US" sz="1800" dirty="0">
                <a:solidFill>
                  <a:schemeClr val="bg1"/>
                </a:solidFill>
                <a:effectLst>
                  <a:outerShdw blurRad="38100" dist="38100" dir="2700000" algn="tl">
                    <a:srgbClr val="000000"/>
                  </a:outerShdw>
                </a:effectLst>
                <a:latin typeface="Arial" charset="0"/>
              </a:rPr>
              <a:t>Conduct research and </a:t>
            </a:r>
          </a:p>
          <a:p>
            <a:pPr marL="342900" indent="-342900"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develop applications and promote</a:t>
            </a:r>
          </a:p>
          <a:p>
            <a:pPr marL="342900" indent="-342900"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knowledge and use of land </a:t>
            </a:r>
          </a:p>
          <a:p>
            <a:pPr marL="342900" indent="-342900"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information to better understand </a:t>
            </a:r>
          </a:p>
          <a:p>
            <a:pPr marL="342900" indent="-342900" eaLnBrk="1" hangingPunct="1">
              <a:lnSpc>
                <a:spcPct val="80000"/>
              </a:lnSpc>
              <a:spcBef>
                <a:spcPct val="20000"/>
              </a:spcBef>
              <a:buClr>
                <a:srgbClr val="FCC539"/>
              </a:buClr>
              <a:buSzPct val="125000"/>
              <a:defRPr/>
            </a:pPr>
            <a:r>
              <a:rPr lang="en-US" sz="1800" dirty="0">
                <a:solidFill>
                  <a:schemeClr val="bg1"/>
                </a:solidFill>
                <a:effectLst>
                  <a:outerShdw blurRad="38100" dist="38100" dir="2700000" algn="tl">
                    <a:srgbClr val="000000"/>
                  </a:outerShdw>
                </a:effectLst>
                <a:latin typeface="Arial" charset="0"/>
              </a:rPr>
              <a:t>	the </a:t>
            </a:r>
            <a:r>
              <a:rPr lang="en-US" sz="1800" dirty="0" smtClean="0">
                <a:solidFill>
                  <a:schemeClr val="bg1"/>
                </a:solidFill>
                <a:effectLst>
                  <a:outerShdw blurRad="38100" dist="38100" dir="2700000" algn="tl">
                    <a:srgbClr val="000000"/>
                  </a:outerShdw>
                </a:effectLst>
                <a:latin typeface="Arial" charset="0"/>
              </a:rPr>
              <a:t>Earth</a:t>
            </a:r>
            <a:endParaRPr lang="en-US" sz="1800" dirty="0">
              <a:solidFill>
                <a:srgbClr val="FFC000"/>
              </a:solidFill>
              <a:effectLst>
                <a:outerShdw blurRad="38100" dist="38100" dir="2700000" algn="tl">
                  <a:srgbClr val="000000"/>
                </a:outerShdw>
              </a:effectLst>
              <a:latin typeface="Arial" charset="0"/>
            </a:endParaRPr>
          </a:p>
          <a:p>
            <a:pPr marL="342900" indent="-342900" eaLnBrk="1" hangingPunct="1">
              <a:spcBef>
                <a:spcPct val="20000"/>
              </a:spcBef>
              <a:buClr>
                <a:srgbClr val="FCC539"/>
              </a:buClr>
              <a:buSzPct val="125000"/>
              <a:buFont typeface="Wingdings" pitchFamily="2" charset="2"/>
              <a:buChar char="§"/>
              <a:defRPr/>
            </a:pPr>
            <a:endParaRPr lang="en-US" sz="2000" dirty="0">
              <a:solidFill>
                <a:schemeClr val="bg1"/>
              </a:solidFill>
              <a:effectLst>
                <a:outerShdw blurRad="38100" dist="38100" dir="2700000" algn="tl">
                  <a:srgbClr val="000000"/>
                </a:outerShdw>
              </a:effectLst>
              <a:latin typeface="Arial" charset="0"/>
              <a:ea typeface="ＭＳ Ｐゴシック" pitchFamily="34" charset="-128"/>
            </a:endParaRPr>
          </a:p>
          <a:p>
            <a:pPr marL="342900" indent="-342900" eaLnBrk="1" hangingPunct="1">
              <a:spcBef>
                <a:spcPct val="20000"/>
              </a:spcBef>
              <a:buClr>
                <a:srgbClr val="FCC539"/>
              </a:buClr>
              <a:buSzPct val="125000"/>
              <a:buFont typeface="Wingdings" pitchFamily="2" charset="2"/>
              <a:buChar char="§"/>
              <a:defRPr/>
            </a:pPr>
            <a:endParaRPr lang="en-US" sz="2000" dirty="0">
              <a:solidFill>
                <a:schemeClr val="bg1"/>
              </a:solidFill>
              <a:effectLst>
                <a:outerShdw blurRad="38100" dist="38100" dir="2700000" algn="tl">
                  <a:srgbClr val="000000"/>
                </a:outerShdw>
              </a:effectLst>
              <a:latin typeface="Arial" charset="0"/>
              <a:ea typeface="ＭＳ Ｐゴシック" pitchFamily="34" charset="-128"/>
            </a:endParaRPr>
          </a:p>
        </p:txBody>
      </p:sp>
      <p:pic>
        <p:nvPicPr>
          <p:cNvPr id="2054" name="Picture 7" descr="GloVis main homep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92813" y="1057235"/>
            <a:ext cx="2111375" cy="1577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050" name="Object 2"/>
          <p:cNvGraphicFramePr>
            <a:graphicFrameLocks noChangeAspect="1"/>
          </p:cNvGraphicFramePr>
          <p:nvPr>
            <p:extLst>
              <p:ext uri="{D42A27DB-BD31-4B8C-83A1-F6EECF244321}">
                <p14:modId xmlns:p14="http://schemas.microsoft.com/office/powerpoint/2010/main" val="2095234501"/>
              </p:ext>
            </p:extLst>
          </p:nvPr>
        </p:nvGraphicFramePr>
        <p:xfrm>
          <a:off x="5992813" y="4540638"/>
          <a:ext cx="2117725" cy="1652142"/>
        </p:xfrm>
        <a:graphic>
          <a:graphicData uri="http://schemas.openxmlformats.org/presentationml/2006/ole">
            <mc:AlternateContent xmlns:mc="http://schemas.openxmlformats.org/markup-compatibility/2006">
              <mc:Choice xmlns:v="urn:schemas-microsoft-com:vml" Requires="v">
                <p:oleObj spid="_x0000_s4152" name="Image" r:id="rId5" imgW="7428571" imgH="4926984" progId="">
                  <p:embed/>
                </p:oleObj>
              </mc:Choice>
              <mc:Fallback>
                <p:oleObj name="Image" r:id="rId5" imgW="7428571" imgH="492698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813" y="4540638"/>
                        <a:ext cx="2117725" cy="1652142"/>
                      </a:xfrm>
                      <a:prstGeom prst="rect">
                        <a:avLst/>
                      </a:prstGeom>
                      <a:noFill/>
                      <a:ln>
                        <a:noFill/>
                      </a:ln>
                      <a:effectLst/>
                      <a:extLst/>
                    </p:spPr>
                  </p:pic>
                </p:oleObj>
              </mc:Fallback>
            </mc:AlternateContent>
          </a:graphicData>
        </a:graphic>
      </p:graphicFrame>
      <p:pic>
        <p:nvPicPr>
          <p:cNvPr id="2" name="Picture 1" descr="Mission Ops1.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92813" y="2801512"/>
            <a:ext cx="2111375" cy="1501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753593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screen">
            <a:lum bright="-24000" contrast="30000"/>
            <a:extLst>
              <a:ext uri="{28A0092B-C50C-407E-A947-70E740481C1C}">
                <a14:useLocalDpi xmlns:a14="http://schemas.microsoft.com/office/drawing/2010/main"/>
              </a:ext>
            </a:extLst>
          </a:blip>
          <a:srcRect/>
          <a:stretch>
            <a:fillRect/>
          </a:stretch>
        </p:blipFill>
        <p:spPr bwMode="auto">
          <a:xfrm>
            <a:off x="6705600" y="1600200"/>
            <a:ext cx="1335088" cy="17526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49154" name="Rectangle 3"/>
          <p:cNvSpPr>
            <a:spLocks noChangeArrowheads="1"/>
          </p:cNvSpPr>
          <p:nvPr/>
        </p:nvSpPr>
        <p:spPr bwMode="auto">
          <a:xfrm>
            <a:off x="304800" y="990600"/>
            <a:ext cx="4191000" cy="2514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spcBef>
                <a:spcPct val="20000"/>
              </a:spcBef>
              <a:buClr>
                <a:srgbClr val="FFC000"/>
              </a:buClr>
              <a:buSzPct val="125000"/>
            </a:pPr>
            <a:r>
              <a:rPr lang="en-US" sz="1400" b="1" dirty="0">
                <a:solidFill>
                  <a:schemeClr val="bg1"/>
                </a:solidFill>
              </a:rPr>
              <a:t>Aerial Photography Collections</a:t>
            </a:r>
          </a:p>
          <a:p>
            <a:pPr marL="171450" indent="-171450">
              <a:spcBef>
                <a:spcPct val="20000"/>
              </a:spcBef>
              <a:buClr>
                <a:schemeClr val="bg1"/>
              </a:buClr>
              <a:buSzPct val="125000"/>
              <a:buFont typeface="Arial"/>
              <a:buChar char="•"/>
            </a:pPr>
            <a:r>
              <a:rPr lang="en-US" sz="900" b="1" dirty="0">
                <a:solidFill>
                  <a:schemeClr val="bg1"/>
                </a:solidFill>
              </a:rPr>
              <a:t>U.S. Geological Survey Photography	1939  - 1995</a:t>
            </a:r>
          </a:p>
          <a:p>
            <a:pPr marL="171450" indent="-171450">
              <a:spcBef>
                <a:spcPct val="20000"/>
              </a:spcBef>
              <a:buClr>
                <a:schemeClr val="bg1"/>
              </a:buClr>
              <a:buSzPct val="125000"/>
              <a:buFont typeface="Arial"/>
              <a:buChar char="•"/>
            </a:pPr>
            <a:r>
              <a:rPr lang="en-US" sz="900" b="1" dirty="0">
                <a:solidFill>
                  <a:schemeClr val="bg1"/>
                </a:solidFill>
              </a:rPr>
              <a:t>National High Altitude Photography	1980  - 1989</a:t>
            </a:r>
          </a:p>
          <a:p>
            <a:pPr marL="171450" indent="-171450">
              <a:spcBef>
                <a:spcPct val="20000"/>
              </a:spcBef>
              <a:buClr>
                <a:schemeClr val="bg1"/>
              </a:buClr>
              <a:buSzPct val="125000"/>
              <a:buFont typeface="Arial"/>
              <a:buChar char="•"/>
            </a:pPr>
            <a:r>
              <a:rPr lang="en-US" sz="900" b="1" dirty="0">
                <a:solidFill>
                  <a:schemeClr val="bg1"/>
                </a:solidFill>
              </a:rPr>
              <a:t>National Aerial Photography Program	1987  - 2004</a:t>
            </a:r>
          </a:p>
          <a:p>
            <a:pPr marL="171450" indent="-171450">
              <a:spcBef>
                <a:spcPct val="20000"/>
              </a:spcBef>
              <a:buClr>
                <a:schemeClr val="bg1"/>
              </a:buClr>
              <a:buSzPct val="125000"/>
              <a:buFont typeface="Arial"/>
              <a:buChar char="•"/>
            </a:pPr>
            <a:r>
              <a:rPr lang="en-US" sz="900" b="1" dirty="0">
                <a:solidFill>
                  <a:schemeClr val="bg1"/>
                </a:solidFill>
              </a:rPr>
              <a:t>Space Acquired Photography	1969  - 1984</a:t>
            </a:r>
          </a:p>
          <a:p>
            <a:pPr marL="171450" indent="-171450">
              <a:spcBef>
                <a:spcPct val="20000"/>
              </a:spcBef>
              <a:buClr>
                <a:schemeClr val="bg1"/>
              </a:buClr>
              <a:buSzPct val="125000"/>
              <a:buFont typeface="Arial"/>
              <a:buChar char="•"/>
            </a:pPr>
            <a:r>
              <a:rPr lang="en-US" sz="900" b="1" dirty="0">
                <a:solidFill>
                  <a:schemeClr val="bg1"/>
                </a:solidFill>
              </a:rPr>
              <a:t>Other U.S. Federal Aerial Photography	1937  - 1999</a:t>
            </a:r>
          </a:p>
          <a:p>
            <a:pPr marL="171450" indent="-171450">
              <a:spcBef>
                <a:spcPct val="20000"/>
              </a:spcBef>
              <a:buClr>
                <a:schemeClr val="bg1"/>
              </a:buClr>
              <a:buSzPct val="125000"/>
              <a:buFont typeface="Arial"/>
              <a:buChar char="•"/>
            </a:pPr>
            <a:r>
              <a:rPr lang="en-US" sz="900" b="1" dirty="0">
                <a:solidFill>
                  <a:schemeClr val="bg1"/>
                </a:solidFill>
              </a:rPr>
              <a:t>Side-Looking Airborne Radar	1980  - 1994</a:t>
            </a:r>
          </a:p>
          <a:p>
            <a:pPr marL="171450" indent="-171450">
              <a:spcBef>
                <a:spcPct val="20000"/>
              </a:spcBef>
              <a:buClr>
                <a:schemeClr val="bg1"/>
              </a:buClr>
              <a:buSzPct val="125000"/>
              <a:buFont typeface="Arial"/>
              <a:buChar char="•"/>
            </a:pPr>
            <a:r>
              <a:rPr lang="en-US" sz="900" b="1" dirty="0">
                <a:solidFill>
                  <a:schemeClr val="bg1"/>
                </a:solidFill>
              </a:rPr>
              <a:t>High Resolution </a:t>
            </a:r>
            <a:r>
              <a:rPr lang="en-US" sz="900" b="1" dirty="0" err="1">
                <a:solidFill>
                  <a:schemeClr val="bg1"/>
                </a:solidFill>
              </a:rPr>
              <a:t>Orthorectified</a:t>
            </a:r>
            <a:r>
              <a:rPr lang="en-US" sz="900" b="1" dirty="0">
                <a:solidFill>
                  <a:schemeClr val="bg1"/>
                </a:solidFill>
              </a:rPr>
              <a:t>	2003  -  </a:t>
            </a:r>
            <a:r>
              <a:rPr lang="en-US" sz="900" b="1" dirty="0" smtClean="0">
                <a:solidFill>
                  <a:schemeClr val="bg1"/>
                </a:solidFill>
              </a:rPr>
              <a:t>Present</a:t>
            </a:r>
          </a:p>
          <a:p>
            <a:pPr marL="171450" indent="-171450">
              <a:spcBef>
                <a:spcPct val="20000"/>
              </a:spcBef>
              <a:buClr>
                <a:schemeClr val="bg1"/>
              </a:buClr>
              <a:buSzPct val="125000"/>
              <a:buFont typeface="Arial"/>
              <a:buChar char="•"/>
            </a:pPr>
            <a:r>
              <a:rPr lang="en-US" sz="900" b="1" dirty="0" smtClean="0">
                <a:solidFill>
                  <a:schemeClr val="bg1"/>
                </a:solidFill>
              </a:rPr>
              <a:t>National Agriculture Imagery Program	2003  -  Present</a:t>
            </a:r>
            <a:endParaRPr lang="en-US" sz="900" b="1" dirty="0">
              <a:solidFill>
                <a:schemeClr val="bg1"/>
              </a:solidFill>
            </a:endParaRPr>
          </a:p>
          <a:p>
            <a:pPr marL="342900" indent="-342900">
              <a:spcBef>
                <a:spcPct val="20000"/>
              </a:spcBef>
              <a:buClr>
                <a:srgbClr val="FFC000"/>
              </a:buClr>
              <a:buSzPct val="125000"/>
            </a:pPr>
            <a:r>
              <a:rPr lang="en-US" sz="700" b="1" dirty="0">
                <a:solidFill>
                  <a:schemeClr val="bg1"/>
                </a:solidFill>
              </a:rPr>
              <a:t>		</a:t>
            </a:r>
            <a:endParaRPr lang="en-US" sz="900" b="1" dirty="0">
              <a:solidFill>
                <a:schemeClr val="bg1"/>
              </a:solidFill>
            </a:endParaRPr>
          </a:p>
          <a:p>
            <a:pPr marL="342900" indent="-342900">
              <a:spcBef>
                <a:spcPct val="20000"/>
              </a:spcBef>
              <a:buClr>
                <a:srgbClr val="FFC000"/>
              </a:buClr>
              <a:buSzPct val="125000"/>
              <a:buFont typeface="Wingdings" pitchFamily="2" charset="2"/>
              <a:buChar char="§"/>
            </a:pPr>
            <a:endParaRPr lang="en-US" sz="900" b="1" dirty="0"/>
          </a:p>
        </p:txBody>
      </p:sp>
      <p:pic>
        <p:nvPicPr>
          <p:cNvPr id="49155" name="Picture 4"/>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604812" y="2576313"/>
            <a:ext cx="842988" cy="7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156" name="Picture 5"/>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1199733" y="2667000"/>
            <a:ext cx="79226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157" name="Picture 6"/>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1897237" y="2576313"/>
            <a:ext cx="814425" cy="8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8" name="Rectangle 8"/>
          <p:cNvSpPr>
            <a:spLocks noChangeArrowheads="1"/>
          </p:cNvSpPr>
          <p:nvPr/>
        </p:nvSpPr>
        <p:spPr bwMode="auto">
          <a:xfrm>
            <a:off x="4648200" y="990600"/>
            <a:ext cx="4114800" cy="2514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80000"/>
              </a:lnSpc>
              <a:spcBef>
                <a:spcPct val="20000"/>
              </a:spcBef>
              <a:buClr>
                <a:srgbClr val="FFFF99"/>
              </a:buClr>
              <a:buSzPct val="125000"/>
              <a:buFont typeface="Wingdings" pitchFamily="2" charset="2"/>
              <a:buNone/>
            </a:pPr>
            <a:r>
              <a:rPr lang="en-US" sz="1400" b="1" dirty="0">
                <a:solidFill>
                  <a:schemeClr val="bg1"/>
                </a:solidFill>
              </a:rPr>
              <a:t>Cartographic - Topographic Collections</a:t>
            </a:r>
          </a:p>
          <a:p>
            <a:pPr marL="342900" indent="-342900">
              <a:lnSpc>
                <a:spcPct val="80000"/>
              </a:lnSpc>
              <a:spcBef>
                <a:spcPct val="20000"/>
              </a:spcBef>
              <a:buClr>
                <a:schemeClr val="bg1"/>
              </a:buClr>
              <a:buSzPct val="125000"/>
              <a:buFont typeface="Arial"/>
              <a:buChar char="•"/>
            </a:pPr>
            <a:r>
              <a:rPr lang="en-US" sz="900" b="1" dirty="0">
                <a:solidFill>
                  <a:schemeClr val="bg1"/>
                </a:solidFill>
              </a:rPr>
              <a:t>Digital Line Graphs</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1:24,000* 	</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1:100,000 	</a:t>
            </a:r>
          </a:p>
          <a:p>
            <a:pPr marL="342900" indent="-342900">
              <a:lnSpc>
                <a:spcPct val="80000"/>
              </a:lnSpc>
              <a:spcBef>
                <a:spcPct val="20000"/>
              </a:spcBef>
              <a:buClr>
                <a:schemeClr val="bg1"/>
              </a:buClr>
              <a:buSzPct val="125000"/>
              <a:buFont typeface="Arial"/>
              <a:buChar char="•"/>
            </a:pPr>
            <a:r>
              <a:rPr lang="en-US" sz="900" b="1" dirty="0">
                <a:solidFill>
                  <a:schemeClr val="bg1"/>
                </a:solidFill>
              </a:rPr>
              <a:t>Digital Elevation Models</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7.5</a:t>
            </a:r>
            <a:r>
              <a:rPr lang="en-US" sz="700" b="1" baseline="30000" dirty="0">
                <a:solidFill>
                  <a:schemeClr val="bg1"/>
                </a:solidFill>
              </a:rPr>
              <a:t>o</a:t>
            </a:r>
            <a:r>
              <a:rPr lang="en-US" sz="700" b="1" dirty="0">
                <a:solidFill>
                  <a:schemeClr val="bg1"/>
                </a:solidFill>
              </a:rPr>
              <a:t> 	</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15</a:t>
            </a:r>
            <a:r>
              <a:rPr lang="en-US" altLang="en-US" sz="700" b="1" dirty="0">
                <a:solidFill>
                  <a:schemeClr val="bg1"/>
                </a:solidFill>
              </a:rPr>
              <a:t>’</a:t>
            </a:r>
            <a:r>
              <a:rPr lang="en-US" sz="700" b="1" dirty="0">
                <a:solidFill>
                  <a:schemeClr val="bg1"/>
                </a:solidFill>
              </a:rPr>
              <a:t>Alaska 	</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2 Arc Second** 	</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1:250,000 	</a:t>
            </a:r>
          </a:p>
          <a:p>
            <a:pPr marL="342900" indent="-342900">
              <a:lnSpc>
                <a:spcPct val="80000"/>
              </a:lnSpc>
              <a:spcBef>
                <a:spcPct val="20000"/>
              </a:spcBef>
              <a:buClr>
                <a:schemeClr val="bg1"/>
              </a:buClr>
              <a:buSzPct val="125000"/>
              <a:buFont typeface="Arial"/>
              <a:buChar char="•"/>
            </a:pPr>
            <a:r>
              <a:rPr lang="en-US" sz="900" b="1" dirty="0">
                <a:solidFill>
                  <a:schemeClr val="bg1"/>
                </a:solidFill>
              </a:rPr>
              <a:t>Digital Raster Graphics	</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1:24,000	</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1:100,000 	</a:t>
            </a:r>
          </a:p>
          <a:p>
            <a:pPr marL="742950" lvl="1" indent="-285750">
              <a:lnSpc>
                <a:spcPct val="80000"/>
              </a:lnSpc>
              <a:spcBef>
                <a:spcPct val="20000"/>
              </a:spcBef>
              <a:buClr>
                <a:schemeClr val="bg1"/>
              </a:buClr>
              <a:buSzPct val="125000"/>
              <a:buFont typeface="Arial"/>
              <a:buChar char="•"/>
            </a:pPr>
            <a:r>
              <a:rPr lang="en-US" sz="700" b="1" dirty="0">
                <a:solidFill>
                  <a:schemeClr val="bg1"/>
                </a:solidFill>
              </a:rPr>
              <a:t>1:250,000 	</a:t>
            </a:r>
          </a:p>
          <a:p>
            <a:pPr marL="342900" indent="-342900">
              <a:lnSpc>
                <a:spcPct val="80000"/>
              </a:lnSpc>
              <a:spcBef>
                <a:spcPct val="20000"/>
              </a:spcBef>
              <a:buClr>
                <a:schemeClr val="bg1"/>
              </a:buClr>
              <a:buSzPct val="125000"/>
              <a:buFont typeface="Arial"/>
              <a:buChar char="•"/>
            </a:pPr>
            <a:r>
              <a:rPr lang="en-US" sz="900" b="1" dirty="0">
                <a:solidFill>
                  <a:schemeClr val="bg1"/>
                </a:solidFill>
              </a:rPr>
              <a:t>Digital </a:t>
            </a:r>
            <a:r>
              <a:rPr lang="en-US" sz="900" b="1" dirty="0" err="1">
                <a:solidFill>
                  <a:schemeClr val="bg1"/>
                </a:solidFill>
              </a:rPr>
              <a:t>Orthophoto</a:t>
            </a:r>
            <a:r>
              <a:rPr lang="en-US" sz="900" b="1" dirty="0">
                <a:solidFill>
                  <a:schemeClr val="bg1"/>
                </a:solidFill>
              </a:rPr>
              <a:t> Quads</a:t>
            </a:r>
            <a:endParaRPr lang="en-US" sz="200" b="1" dirty="0">
              <a:solidFill>
                <a:schemeClr val="bg1"/>
              </a:solidFill>
            </a:endParaRPr>
          </a:p>
          <a:p>
            <a:pPr marL="342900" indent="-342900">
              <a:lnSpc>
                <a:spcPct val="80000"/>
              </a:lnSpc>
              <a:spcBef>
                <a:spcPct val="20000"/>
              </a:spcBef>
              <a:buClr>
                <a:schemeClr val="bg1"/>
              </a:buClr>
              <a:buSzPct val="125000"/>
              <a:buFont typeface="Arial"/>
              <a:buChar char="•"/>
            </a:pPr>
            <a:r>
              <a:rPr lang="en-US" sz="900" b="1" dirty="0">
                <a:solidFill>
                  <a:schemeClr val="bg1"/>
                </a:solidFill>
              </a:rPr>
              <a:t>National Atlas 	</a:t>
            </a:r>
          </a:p>
          <a:p>
            <a:pPr marL="342900" indent="-342900">
              <a:lnSpc>
                <a:spcPct val="80000"/>
              </a:lnSpc>
              <a:spcBef>
                <a:spcPct val="20000"/>
              </a:spcBef>
              <a:buClr>
                <a:schemeClr val="bg1"/>
              </a:buClr>
              <a:buSzPct val="125000"/>
              <a:buFont typeface="Arial"/>
              <a:buChar char="•"/>
            </a:pPr>
            <a:r>
              <a:rPr lang="en-US" sz="900" b="1" dirty="0">
                <a:solidFill>
                  <a:schemeClr val="bg1"/>
                </a:solidFill>
              </a:rPr>
              <a:t>National Elevation Database</a:t>
            </a:r>
          </a:p>
          <a:p>
            <a:pPr marL="342900" indent="-342900">
              <a:lnSpc>
                <a:spcPct val="80000"/>
              </a:lnSpc>
              <a:spcBef>
                <a:spcPct val="20000"/>
              </a:spcBef>
              <a:buClr>
                <a:schemeClr val="bg1"/>
              </a:buClr>
              <a:buSzPct val="125000"/>
              <a:buFont typeface="Arial"/>
              <a:buChar char="•"/>
            </a:pPr>
            <a:r>
              <a:rPr lang="en-US" sz="900" b="1" dirty="0">
                <a:solidFill>
                  <a:schemeClr val="bg1"/>
                </a:solidFill>
              </a:rPr>
              <a:t>SRTM	                	</a:t>
            </a:r>
          </a:p>
        </p:txBody>
      </p:sp>
      <p:pic>
        <p:nvPicPr>
          <p:cNvPr id="49159" name="Picture 9"/>
          <p:cNvPicPr>
            <a:picLocks noChangeAspect="1" noChangeArrowheads="1"/>
          </p:cNvPicPr>
          <p:nvPr/>
        </p:nvPicPr>
        <p:blipFill>
          <a:blip r:embed="rId7" cstate="screen">
            <a:lum bright="-12000" contrast="12000"/>
            <a:extLst>
              <a:ext uri="{28A0092B-C50C-407E-A947-70E740481C1C}">
                <a14:useLocalDpi xmlns:a14="http://schemas.microsoft.com/office/drawing/2010/main"/>
              </a:ext>
            </a:extLst>
          </a:blip>
          <a:srcRect/>
          <a:stretch>
            <a:fillRect/>
          </a:stretch>
        </p:blipFill>
        <p:spPr bwMode="auto">
          <a:xfrm>
            <a:off x="7010400" y="1371600"/>
            <a:ext cx="1447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160" name="Picture 10"/>
          <p:cNvPicPr>
            <a:picLocks noChangeAspect="1" noChangeArrowheads="1"/>
          </p:cNvPicPr>
          <p:nvPr/>
        </p:nvPicPr>
        <p:blipFill>
          <a:blip r:embed="rId8" cstate="screen">
            <a:lum bright="-6000"/>
            <a:extLst>
              <a:ext uri="{28A0092B-C50C-407E-A947-70E740481C1C}">
                <a14:useLocalDpi xmlns:a14="http://schemas.microsoft.com/office/drawing/2010/main"/>
              </a:ext>
            </a:extLst>
          </a:blip>
          <a:srcRect/>
          <a:stretch>
            <a:fillRect/>
          </a:stretch>
        </p:blipFill>
        <p:spPr bwMode="auto">
          <a:xfrm>
            <a:off x="7696200" y="2209800"/>
            <a:ext cx="102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13" name="Rectangle 12"/>
          <p:cNvSpPr>
            <a:spLocks noChangeArrowheads="1"/>
          </p:cNvSpPr>
          <p:nvPr/>
        </p:nvSpPr>
        <p:spPr bwMode="auto">
          <a:xfrm>
            <a:off x="304800" y="3625789"/>
            <a:ext cx="4724400" cy="2327851"/>
          </a:xfrm>
          <a:prstGeom prst="rect">
            <a:avLst/>
          </a:prstGeom>
          <a:noFill/>
          <a:ln w="28575">
            <a:solidFill>
              <a:schemeClr val="tx1"/>
            </a:solidFill>
            <a:miter lim="800000"/>
            <a:headEnd/>
            <a:tailEnd/>
          </a:ln>
        </p:spPr>
        <p:txBody>
          <a:bodyPr/>
          <a:lstStyle/>
          <a:p>
            <a:pPr marL="342900" indent="-342900">
              <a:lnSpc>
                <a:spcPct val="90000"/>
              </a:lnSpc>
              <a:spcBef>
                <a:spcPct val="20000"/>
              </a:spcBef>
              <a:buClr>
                <a:srgbClr val="FFFF99"/>
              </a:buClr>
              <a:buSzPct val="125000"/>
              <a:buFont typeface="Wingdings" pitchFamily="2" charset="2"/>
              <a:buNone/>
            </a:pPr>
            <a:r>
              <a:rPr lang="en-US" sz="1400" b="1" dirty="0">
                <a:solidFill>
                  <a:schemeClr val="bg1"/>
                </a:solidFill>
              </a:rPr>
              <a:t>Satellite Collections</a:t>
            </a:r>
            <a:endParaRPr lang="en-US" sz="1200" b="1" dirty="0">
              <a:solidFill>
                <a:schemeClr val="bg1"/>
              </a:solidFill>
            </a:endParaRPr>
          </a:p>
          <a:p>
            <a:pPr marL="342900" indent="-342900">
              <a:lnSpc>
                <a:spcPct val="90000"/>
              </a:lnSpc>
              <a:spcBef>
                <a:spcPct val="20000"/>
              </a:spcBef>
              <a:buClr>
                <a:schemeClr val="bg1"/>
              </a:buClr>
              <a:buSzPct val="125000"/>
              <a:buFont typeface="Arial"/>
              <a:buChar char="•"/>
            </a:pPr>
            <a:r>
              <a:rPr lang="en-US" sz="900" b="1" dirty="0">
                <a:solidFill>
                  <a:schemeClr val="bg1"/>
                </a:solidFill>
              </a:rPr>
              <a:t>Declass 1 (Corona) 	    1960 – 1972 </a:t>
            </a:r>
          </a:p>
          <a:p>
            <a:pPr marL="342900" indent="-342900">
              <a:lnSpc>
                <a:spcPct val="90000"/>
              </a:lnSpc>
              <a:spcBef>
                <a:spcPct val="20000"/>
              </a:spcBef>
              <a:buClr>
                <a:schemeClr val="bg1"/>
              </a:buClr>
              <a:buSzPct val="125000"/>
              <a:buFont typeface="Arial"/>
              <a:buChar char="•"/>
            </a:pPr>
            <a:r>
              <a:rPr lang="en-US" sz="900" b="1" dirty="0">
                <a:solidFill>
                  <a:schemeClr val="bg1"/>
                </a:solidFill>
              </a:rPr>
              <a:t>Declass 2 (KH-7, KH-9)	    1963 – 1980 </a:t>
            </a:r>
          </a:p>
          <a:p>
            <a:pPr marL="342900" indent="-342900">
              <a:lnSpc>
                <a:spcPct val="90000"/>
              </a:lnSpc>
              <a:spcBef>
                <a:spcPct val="20000"/>
              </a:spcBef>
              <a:buClr>
                <a:schemeClr val="bg1"/>
              </a:buClr>
              <a:buSzPct val="125000"/>
              <a:buFont typeface="Arial"/>
              <a:buChar char="•"/>
            </a:pPr>
            <a:r>
              <a:rPr lang="en-US" sz="900" b="1" dirty="0">
                <a:solidFill>
                  <a:schemeClr val="bg1"/>
                </a:solidFill>
              </a:rPr>
              <a:t>SPOT Pan/Multispectral	    1986 – 1998</a:t>
            </a:r>
          </a:p>
          <a:p>
            <a:pPr marL="342900" indent="-342900">
              <a:lnSpc>
                <a:spcPct val="90000"/>
              </a:lnSpc>
              <a:spcBef>
                <a:spcPct val="20000"/>
              </a:spcBef>
              <a:buClr>
                <a:schemeClr val="bg1"/>
              </a:buClr>
              <a:buSzPct val="125000"/>
              <a:buFont typeface="Arial"/>
              <a:buChar char="•"/>
            </a:pPr>
            <a:r>
              <a:rPr lang="en-US" sz="900" b="1" dirty="0">
                <a:solidFill>
                  <a:schemeClr val="bg1"/>
                </a:solidFill>
              </a:rPr>
              <a:t>Landsat MSS	    1972 – 1992	</a:t>
            </a:r>
          </a:p>
          <a:p>
            <a:pPr marL="342900" indent="-342900">
              <a:lnSpc>
                <a:spcPct val="90000"/>
              </a:lnSpc>
              <a:spcBef>
                <a:spcPct val="20000"/>
              </a:spcBef>
              <a:buClr>
                <a:schemeClr val="bg1"/>
              </a:buClr>
              <a:buSzPct val="125000"/>
              <a:buFont typeface="Arial"/>
              <a:buChar char="•"/>
            </a:pPr>
            <a:r>
              <a:rPr lang="en-US" sz="900" b="1" dirty="0">
                <a:solidFill>
                  <a:schemeClr val="bg1"/>
                </a:solidFill>
              </a:rPr>
              <a:t>Landsat Thematic Mapper	    1982 – Present</a:t>
            </a:r>
          </a:p>
          <a:p>
            <a:pPr marL="342900" indent="-342900">
              <a:lnSpc>
                <a:spcPct val="90000"/>
              </a:lnSpc>
              <a:spcBef>
                <a:spcPct val="20000"/>
              </a:spcBef>
              <a:buClr>
                <a:schemeClr val="bg1"/>
              </a:buClr>
              <a:buSzPct val="125000"/>
              <a:buFont typeface="Arial"/>
              <a:buChar char="•"/>
            </a:pPr>
            <a:r>
              <a:rPr lang="en-US" sz="900" b="1" dirty="0">
                <a:solidFill>
                  <a:schemeClr val="bg1"/>
                </a:solidFill>
              </a:rPr>
              <a:t>Landsat 7 ETM+	    1999 – </a:t>
            </a:r>
            <a:r>
              <a:rPr lang="en-US" sz="900" b="1" dirty="0" smtClean="0">
                <a:solidFill>
                  <a:schemeClr val="bg1"/>
                </a:solidFill>
              </a:rPr>
              <a:t>Present</a:t>
            </a:r>
          </a:p>
          <a:p>
            <a:pPr marL="342900" indent="-342900">
              <a:lnSpc>
                <a:spcPct val="90000"/>
              </a:lnSpc>
              <a:spcBef>
                <a:spcPct val="20000"/>
              </a:spcBef>
              <a:buClr>
                <a:schemeClr val="bg1"/>
              </a:buClr>
              <a:buSzPct val="125000"/>
              <a:buFont typeface="Arial"/>
              <a:buChar char="•"/>
            </a:pPr>
            <a:r>
              <a:rPr lang="en-US" sz="900" b="1" dirty="0" smtClean="0">
                <a:solidFill>
                  <a:schemeClr val="bg1"/>
                </a:solidFill>
              </a:rPr>
              <a:t>Landsat 8 OLI/TIRS	    2013 -- Present</a:t>
            </a:r>
            <a:endParaRPr lang="en-US" sz="900" b="1" dirty="0">
              <a:solidFill>
                <a:schemeClr val="bg1"/>
              </a:solidFill>
            </a:endParaRPr>
          </a:p>
          <a:p>
            <a:pPr marL="342900" indent="-342900">
              <a:lnSpc>
                <a:spcPct val="90000"/>
              </a:lnSpc>
              <a:spcBef>
                <a:spcPct val="20000"/>
              </a:spcBef>
              <a:buClr>
                <a:schemeClr val="bg1"/>
              </a:buClr>
              <a:buSzPct val="125000"/>
              <a:buFont typeface="Arial"/>
              <a:buChar char="•"/>
            </a:pPr>
            <a:r>
              <a:rPr lang="en-US" sz="900" b="1" dirty="0">
                <a:solidFill>
                  <a:schemeClr val="bg1"/>
                </a:solidFill>
              </a:rPr>
              <a:t>EOS/MODIS	    2000 – Present</a:t>
            </a:r>
          </a:p>
          <a:p>
            <a:pPr marL="342900" indent="-342900">
              <a:lnSpc>
                <a:spcPct val="90000"/>
              </a:lnSpc>
              <a:spcBef>
                <a:spcPct val="20000"/>
              </a:spcBef>
              <a:buClr>
                <a:schemeClr val="bg1"/>
              </a:buClr>
              <a:buSzPct val="125000"/>
              <a:buFont typeface="Arial"/>
              <a:buChar char="•"/>
            </a:pPr>
            <a:r>
              <a:rPr lang="en-US" sz="900" b="1" dirty="0">
                <a:solidFill>
                  <a:schemeClr val="bg1"/>
                </a:solidFill>
              </a:rPr>
              <a:t>EOS/ASTER	    2000 – Present</a:t>
            </a:r>
          </a:p>
          <a:p>
            <a:pPr marL="342900" indent="-342900">
              <a:lnSpc>
                <a:spcPct val="90000"/>
              </a:lnSpc>
              <a:spcBef>
                <a:spcPct val="20000"/>
              </a:spcBef>
              <a:buClr>
                <a:schemeClr val="bg1"/>
              </a:buClr>
              <a:buSzPct val="125000"/>
              <a:buFont typeface="Arial"/>
              <a:buChar char="•"/>
            </a:pPr>
            <a:r>
              <a:rPr lang="en-US" sz="900" b="1" dirty="0">
                <a:solidFill>
                  <a:schemeClr val="bg1"/>
                </a:solidFill>
              </a:rPr>
              <a:t>AVHRR LAC/HRPT	    1986 – Present</a:t>
            </a:r>
          </a:p>
          <a:p>
            <a:pPr marL="342900" indent="-342900">
              <a:lnSpc>
                <a:spcPct val="90000"/>
              </a:lnSpc>
              <a:spcBef>
                <a:spcPct val="20000"/>
              </a:spcBef>
              <a:buClr>
                <a:schemeClr val="bg1"/>
              </a:buClr>
              <a:buSzPct val="125000"/>
              <a:buFont typeface="Arial"/>
              <a:buChar char="•"/>
            </a:pPr>
            <a:r>
              <a:rPr lang="en-US" sz="900" b="1" dirty="0">
                <a:solidFill>
                  <a:schemeClr val="bg1"/>
                </a:solidFill>
              </a:rPr>
              <a:t>EO-1		    2001 – Present</a:t>
            </a:r>
          </a:p>
          <a:p>
            <a:pPr marL="342900" indent="-342900">
              <a:lnSpc>
                <a:spcPct val="90000"/>
              </a:lnSpc>
              <a:spcBef>
                <a:spcPct val="20000"/>
              </a:spcBef>
              <a:buClr>
                <a:schemeClr val="bg1"/>
              </a:buClr>
              <a:buSzPct val="125000"/>
              <a:buFont typeface="Arial"/>
              <a:buChar char="•"/>
            </a:pPr>
            <a:r>
              <a:rPr lang="en-US" sz="900" b="1" dirty="0">
                <a:solidFill>
                  <a:schemeClr val="bg1"/>
                </a:solidFill>
              </a:rPr>
              <a:t>SIR-C		    1994</a:t>
            </a:r>
          </a:p>
          <a:p>
            <a:pPr marL="342900" indent="-342900">
              <a:lnSpc>
                <a:spcPct val="90000"/>
              </a:lnSpc>
              <a:spcBef>
                <a:spcPct val="20000"/>
              </a:spcBef>
              <a:buClr>
                <a:schemeClr val="bg1"/>
              </a:buClr>
              <a:buSzPct val="125000"/>
              <a:buFont typeface="Arial"/>
              <a:buChar char="•"/>
            </a:pPr>
            <a:r>
              <a:rPr lang="en-US" sz="900" b="1" dirty="0">
                <a:solidFill>
                  <a:schemeClr val="bg1"/>
                </a:solidFill>
              </a:rPr>
              <a:t>Commercial Data Purchases  2002 – Present </a:t>
            </a:r>
            <a:r>
              <a:rPr lang="en-US" sz="1000" b="1" dirty="0">
                <a:solidFill>
                  <a:schemeClr val="bg1"/>
                </a:solidFill>
              </a:rPr>
              <a:t>	</a:t>
            </a:r>
          </a:p>
          <a:p>
            <a:pPr marL="342900" indent="-342900">
              <a:lnSpc>
                <a:spcPct val="90000"/>
              </a:lnSpc>
              <a:spcBef>
                <a:spcPct val="20000"/>
              </a:spcBef>
              <a:buClr>
                <a:srgbClr val="FFC000"/>
              </a:buClr>
              <a:buSzPct val="125000"/>
              <a:buFont typeface="Wingdings" pitchFamily="2" charset="2"/>
              <a:buNone/>
            </a:pPr>
            <a:endParaRPr lang="en-US" sz="1000" b="1" dirty="0"/>
          </a:p>
        </p:txBody>
      </p:sp>
      <p:pic>
        <p:nvPicPr>
          <p:cNvPr id="49162" name="Picture 13"/>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52800" y="48768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4"/>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57600" y="4495800"/>
            <a:ext cx="106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5"/>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76600" y="37338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Rectangle 17"/>
          <p:cNvSpPr>
            <a:spLocks noChangeArrowheads="1"/>
          </p:cNvSpPr>
          <p:nvPr/>
        </p:nvSpPr>
        <p:spPr bwMode="auto">
          <a:xfrm>
            <a:off x="304800" y="152400"/>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dirty="0">
                <a:solidFill>
                  <a:srgbClr val="FFC000"/>
                </a:solidFill>
              </a:rPr>
              <a:t>Long Term </a:t>
            </a:r>
            <a:r>
              <a:rPr lang="en-US" sz="3600" b="1" dirty="0" smtClean="0">
                <a:solidFill>
                  <a:srgbClr val="FFC000"/>
                </a:solidFill>
              </a:rPr>
              <a:t>Archive</a:t>
            </a:r>
            <a:endParaRPr lang="en-US" sz="3600" b="1" dirty="0">
              <a:solidFill>
                <a:srgbClr val="FFC000"/>
              </a:solidFill>
            </a:endParaRPr>
          </a:p>
        </p:txBody>
      </p:sp>
      <p:sp>
        <p:nvSpPr>
          <p:cNvPr id="49166" name="Rectangle 15"/>
          <p:cNvSpPr>
            <a:spLocks noChangeArrowheads="1"/>
          </p:cNvSpPr>
          <p:nvPr/>
        </p:nvSpPr>
        <p:spPr bwMode="auto">
          <a:xfrm>
            <a:off x="5105400" y="3733800"/>
            <a:ext cx="4038600" cy="19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Clr>
                <a:schemeClr val="bg1"/>
              </a:buClr>
              <a:buSzPct val="100000"/>
              <a:buFont typeface="Arial"/>
              <a:buChar char="•"/>
            </a:pPr>
            <a:r>
              <a:rPr lang="en-US" sz="1800" dirty="0">
                <a:solidFill>
                  <a:schemeClr val="bg1"/>
                </a:solidFill>
              </a:rPr>
              <a:t>Collection Diversity</a:t>
            </a:r>
          </a:p>
          <a:p>
            <a:pPr marL="742950" lvl="2" indent="-285750">
              <a:buClr>
                <a:schemeClr val="bg1"/>
              </a:buClr>
              <a:buSzPct val="100000"/>
              <a:buFont typeface="Arial"/>
              <a:buChar char="•"/>
            </a:pPr>
            <a:r>
              <a:rPr lang="en-US" sz="1600" dirty="0">
                <a:solidFill>
                  <a:schemeClr val="bg1"/>
                </a:solidFill>
              </a:rPr>
              <a:t>Aerial</a:t>
            </a:r>
          </a:p>
          <a:p>
            <a:pPr marL="742950" lvl="2" indent="-285750">
              <a:buClr>
                <a:schemeClr val="bg1"/>
              </a:buClr>
              <a:buSzPct val="100000"/>
              <a:buFont typeface="Arial"/>
              <a:buChar char="•"/>
            </a:pPr>
            <a:r>
              <a:rPr lang="en-US" sz="1600" dirty="0" smtClean="0">
                <a:solidFill>
                  <a:schemeClr val="bg1"/>
                </a:solidFill>
              </a:rPr>
              <a:t>Cartographic - Topographic</a:t>
            </a:r>
            <a:endParaRPr lang="en-US" sz="1600" dirty="0">
              <a:solidFill>
                <a:schemeClr val="bg1"/>
              </a:solidFill>
            </a:endParaRPr>
          </a:p>
          <a:p>
            <a:pPr marL="742950" lvl="2" indent="-285750">
              <a:buClr>
                <a:schemeClr val="bg1"/>
              </a:buClr>
              <a:buSzPct val="100000"/>
              <a:buFont typeface="Arial"/>
              <a:buChar char="•"/>
            </a:pPr>
            <a:r>
              <a:rPr lang="en-US" sz="1600" dirty="0" smtClean="0">
                <a:solidFill>
                  <a:schemeClr val="bg1"/>
                </a:solidFill>
              </a:rPr>
              <a:t>Satellite</a:t>
            </a:r>
          </a:p>
          <a:p>
            <a:pPr marL="742950" lvl="2" indent="-285750">
              <a:buClr>
                <a:schemeClr val="bg1"/>
              </a:buClr>
              <a:buSzPct val="100000"/>
              <a:buFont typeface="Arial"/>
              <a:buChar char="•"/>
            </a:pPr>
            <a:endParaRPr lang="en-US" sz="900" dirty="0">
              <a:solidFill>
                <a:schemeClr val="bg1"/>
              </a:solidFill>
            </a:endParaRPr>
          </a:p>
          <a:p>
            <a:pPr marL="342900" indent="-342900">
              <a:buClr>
                <a:schemeClr val="bg1"/>
              </a:buClr>
              <a:buSzPct val="100000"/>
              <a:buFont typeface="Arial"/>
              <a:buChar char="•"/>
            </a:pPr>
            <a:r>
              <a:rPr lang="en-US" sz="1800" dirty="0">
                <a:solidFill>
                  <a:schemeClr val="bg1"/>
                </a:solidFill>
              </a:rPr>
              <a:t>Digital and film archive </a:t>
            </a:r>
            <a:r>
              <a:rPr lang="en-US" sz="1800" dirty="0" smtClean="0">
                <a:solidFill>
                  <a:schemeClr val="bg1"/>
                </a:solidFill>
              </a:rPr>
              <a:t>media</a:t>
            </a:r>
          </a:p>
          <a:p>
            <a:pPr marL="342900" indent="-342900">
              <a:buClr>
                <a:schemeClr val="bg1"/>
              </a:buClr>
              <a:buSzPct val="100000"/>
              <a:buFont typeface="Arial"/>
              <a:buChar char="•"/>
            </a:pPr>
            <a:endParaRPr lang="en-US" sz="900" dirty="0">
              <a:solidFill>
                <a:schemeClr val="bg1"/>
              </a:solidFill>
            </a:endParaRPr>
          </a:p>
          <a:p>
            <a:pPr marL="342900" indent="-342900">
              <a:buClr>
                <a:schemeClr val="bg1"/>
              </a:buClr>
              <a:buSzPct val="100000"/>
              <a:buFont typeface="Arial"/>
              <a:buChar char="•"/>
            </a:pPr>
            <a:r>
              <a:rPr lang="en-US" sz="1800" dirty="0">
                <a:solidFill>
                  <a:schemeClr val="bg1"/>
                </a:solidFill>
              </a:rPr>
              <a:t>Static and growing collections</a:t>
            </a:r>
          </a:p>
        </p:txBody>
      </p:sp>
    </p:spTree>
    <p:extLst>
      <p:ext uri="{BB962C8B-B14F-4D97-AF65-F5344CB8AC3E}">
        <p14:creationId xmlns:p14="http://schemas.microsoft.com/office/powerpoint/2010/main" val="873097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373063" y="174625"/>
            <a:ext cx="8305800" cy="719138"/>
          </a:xfrm>
          <a:prstGeom prst="rect">
            <a:avLst/>
          </a:prstGeom>
          <a:noFill/>
          <a:ln w="12700">
            <a:noFill/>
            <a:miter lim="800000"/>
            <a:headEnd/>
            <a:tailEnd/>
          </a:ln>
        </p:spPr>
        <p:txBody>
          <a:bodyPr lIns="90488" tIns="44450" rIns="90488" bIns="44450" anchor="ctr"/>
          <a:lstStyle/>
          <a:p>
            <a:pPr>
              <a:defRPr/>
            </a:pPr>
            <a:r>
              <a:rPr lang="en-US" sz="3600" b="1" dirty="0">
                <a:solidFill>
                  <a:srgbClr val="FFC000"/>
                </a:solidFill>
                <a:effectLst>
                  <a:outerShdw blurRad="38100" dist="38100" dir="2700000" algn="tl">
                    <a:srgbClr val="000000">
                      <a:alpha val="43137"/>
                    </a:srgbClr>
                  </a:outerShdw>
                </a:effectLst>
              </a:rPr>
              <a:t>Accessing Data</a:t>
            </a:r>
          </a:p>
        </p:txBody>
      </p:sp>
      <p:sp>
        <p:nvSpPr>
          <p:cNvPr id="32771" name="Rectangle 4"/>
          <p:cNvSpPr>
            <a:spLocks noChangeArrowheads="1"/>
          </p:cNvSpPr>
          <p:nvPr/>
        </p:nvSpPr>
        <p:spPr bwMode="auto">
          <a:xfrm>
            <a:off x="349250" y="1204913"/>
            <a:ext cx="8566150" cy="473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nSpc>
                <a:spcPct val="80000"/>
              </a:lnSpc>
              <a:spcBef>
                <a:spcPts val="400"/>
              </a:spcBef>
              <a:spcAft>
                <a:spcPts val="400"/>
              </a:spcAft>
              <a:buSzPct val="150000"/>
              <a:buFontTx/>
              <a:buChar char="•"/>
            </a:pPr>
            <a:r>
              <a:rPr lang="en-US" sz="2000" b="1" dirty="0">
                <a:solidFill>
                  <a:srgbClr val="FFC000"/>
                </a:solidFill>
              </a:rPr>
              <a:t> EarthExplorer</a:t>
            </a:r>
          </a:p>
          <a:p>
            <a:pPr marL="742950" lvl="1" indent="-285750">
              <a:lnSpc>
                <a:spcPct val="80000"/>
              </a:lnSpc>
              <a:spcBef>
                <a:spcPts val="400"/>
              </a:spcBef>
              <a:spcAft>
                <a:spcPts val="400"/>
              </a:spcAft>
              <a:buSzPct val="50000"/>
              <a:buFont typeface="Wingdings" pitchFamily="2" charset="2"/>
              <a:buChar char="Ø"/>
            </a:pPr>
            <a:r>
              <a:rPr lang="en-US" sz="1600" b="1" i="1" dirty="0">
                <a:solidFill>
                  <a:schemeClr val="accent1"/>
                </a:solidFill>
                <a:hlinkClick r:id="rId2"/>
              </a:rPr>
              <a:t>http://</a:t>
            </a:r>
            <a:r>
              <a:rPr lang="en-US" sz="1600" b="1" i="1" dirty="0" smtClean="0">
                <a:solidFill>
                  <a:schemeClr val="accent1"/>
                </a:solidFill>
                <a:hlinkClick r:id="rId2"/>
              </a:rPr>
              <a:t>earthexplorer.usgs.gov</a:t>
            </a:r>
            <a:endParaRPr lang="en-US" sz="1600" b="1" i="1" dirty="0" smtClean="0">
              <a:solidFill>
                <a:schemeClr val="accent1"/>
              </a:solidFill>
            </a:endParaRPr>
          </a:p>
          <a:p>
            <a:pPr marL="742950" lvl="1" indent="-285750">
              <a:lnSpc>
                <a:spcPct val="80000"/>
              </a:lnSpc>
              <a:spcBef>
                <a:spcPts val="400"/>
              </a:spcBef>
              <a:spcAft>
                <a:spcPts val="400"/>
              </a:spcAft>
              <a:buSzPct val="50000"/>
              <a:buFont typeface="Wingdings" pitchFamily="2" charset="2"/>
              <a:buChar char="Ø"/>
            </a:pPr>
            <a:endParaRPr lang="en-US" sz="1600" b="1" i="1" dirty="0">
              <a:solidFill>
                <a:schemeClr val="accent1"/>
              </a:solidFill>
            </a:endParaRPr>
          </a:p>
          <a:p>
            <a:pPr>
              <a:lnSpc>
                <a:spcPct val="80000"/>
              </a:lnSpc>
              <a:spcBef>
                <a:spcPts val="400"/>
              </a:spcBef>
              <a:spcAft>
                <a:spcPts val="400"/>
              </a:spcAft>
              <a:buSzPct val="150000"/>
              <a:buFontTx/>
              <a:buChar char="•"/>
            </a:pPr>
            <a:r>
              <a:rPr lang="en-US" sz="2000" b="1" dirty="0">
                <a:solidFill>
                  <a:srgbClr val="FFC000"/>
                </a:solidFill>
              </a:rPr>
              <a:t> Global Visualization Viewer</a:t>
            </a:r>
          </a:p>
          <a:p>
            <a:pPr marL="742950" lvl="1" indent="-285750">
              <a:lnSpc>
                <a:spcPct val="80000"/>
              </a:lnSpc>
              <a:spcBef>
                <a:spcPts val="400"/>
              </a:spcBef>
              <a:spcAft>
                <a:spcPts val="400"/>
              </a:spcAft>
              <a:buSzPct val="50000"/>
              <a:buFont typeface="Wingdings" pitchFamily="2" charset="2"/>
              <a:buChar char="Ø"/>
            </a:pPr>
            <a:r>
              <a:rPr lang="en-US" sz="1600" b="1" i="1" dirty="0">
                <a:solidFill>
                  <a:schemeClr val="accent1"/>
                </a:solidFill>
                <a:hlinkClick r:id="rId3"/>
              </a:rPr>
              <a:t>http://glovis.usgs.gov</a:t>
            </a:r>
            <a:r>
              <a:rPr lang="en-US" sz="1600" b="1" i="1" dirty="0" smtClean="0">
                <a:solidFill>
                  <a:schemeClr val="accent1"/>
                </a:solidFill>
                <a:hlinkClick r:id="rId3"/>
              </a:rPr>
              <a:t>/</a:t>
            </a:r>
            <a:endParaRPr lang="en-US" sz="1600" b="1" i="1" dirty="0" smtClean="0">
              <a:solidFill>
                <a:schemeClr val="accent1"/>
              </a:solidFill>
            </a:endParaRPr>
          </a:p>
          <a:p>
            <a:pPr marL="742950" lvl="1" indent="-285750">
              <a:lnSpc>
                <a:spcPct val="80000"/>
              </a:lnSpc>
              <a:spcBef>
                <a:spcPts val="400"/>
              </a:spcBef>
              <a:spcAft>
                <a:spcPts val="400"/>
              </a:spcAft>
              <a:buSzPct val="50000"/>
              <a:buFont typeface="Wingdings" pitchFamily="2" charset="2"/>
              <a:buChar char="Ø"/>
            </a:pPr>
            <a:endParaRPr lang="en-US" sz="1600" b="1" i="1" dirty="0">
              <a:solidFill>
                <a:schemeClr val="accent1"/>
              </a:solidFill>
            </a:endParaRPr>
          </a:p>
          <a:p>
            <a:pPr>
              <a:lnSpc>
                <a:spcPct val="80000"/>
              </a:lnSpc>
              <a:spcBef>
                <a:spcPts val="400"/>
              </a:spcBef>
              <a:spcAft>
                <a:spcPts val="400"/>
              </a:spcAft>
              <a:buSzPct val="150000"/>
              <a:buFontTx/>
              <a:buChar char="•"/>
            </a:pPr>
            <a:r>
              <a:rPr lang="en-US" sz="2000" b="1" dirty="0" err="1" smtClean="0">
                <a:solidFill>
                  <a:srgbClr val="FFC000"/>
                </a:solidFill>
              </a:rPr>
              <a:t>LandsatLook</a:t>
            </a:r>
            <a:endParaRPr lang="en-US" sz="2000" b="1" dirty="0">
              <a:solidFill>
                <a:srgbClr val="FFC000"/>
              </a:solidFill>
            </a:endParaRPr>
          </a:p>
          <a:p>
            <a:pPr marL="742950" lvl="1" indent="-285750">
              <a:lnSpc>
                <a:spcPct val="80000"/>
              </a:lnSpc>
              <a:spcBef>
                <a:spcPts val="400"/>
              </a:spcBef>
              <a:spcAft>
                <a:spcPts val="400"/>
              </a:spcAft>
              <a:buSzPct val="50000"/>
              <a:buFont typeface="Wingdings" pitchFamily="2" charset="2"/>
              <a:buChar char="Ø"/>
            </a:pPr>
            <a:r>
              <a:rPr lang="en-US" sz="1600" b="1" i="1" dirty="0">
                <a:solidFill>
                  <a:schemeClr val="accent1"/>
                </a:solidFill>
                <a:hlinkClick r:id="rId4"/>
              </a:rPr>
              <a:t>http://landsatlook.usgs.gov</a:t>
            </a:r>
            <a:r>
              <a:rPr lang="en-US" sz="1600" b="1" i="1" dirty="0" smtClean="0">
                <a:solidFill>
                  <a:schemeClr val="accent1"/>
                </a:solidFill>
                <a:hlinkClick r:id="rId4"/>
              </a:rPr>
              <a:t>/</a:t>
            </a:r>
            <a:endParaRPr lang="en-US" sz="1600" b="1" i="1" dirty="0" smtClean="0">
              <a:solidFill>
                <a:schemeClr val="accent1"/>
              </a:solidFill>
            </a:endParaRPr>
          </a:p>
          <a:p>
            <a:pPr marL="742950" lvl="1" indent="-285750">
              <a:lnSpc>
                <a:spcPct val="80000"/>
              </a:lnSpc>
              <a:spcBef>
                <a:spcPts val="400"/>
              </a:spcBef>
              <a:spcAft>
                <a:spcPts val="400"/>
              </a:spcAft>
              <a:buSzPct val="50000"/>
              <a:buFont typeface="Wingdings" pitchFamily="2" charset="2"/>
              <a:buChar char="Ø"/>
            </a:pPr>
            <a:endParaRPr lang="en-US" sz="1600" b="1" i="1" dirty="0">
              <a:solidFill>
                <a:schemeClr val="accent1"/>
              </a:solidFill>
            </a:endParaRPr>
          </a:p>
          <a:p>
            <a:pPr>
              <a:lnSpc>
                <a:spcPct val="80000"/>
              </a:lnSpc>
              <a:spcBef>
                <a:spcPts val="400"/>
              </a:spcBef>
              <a:spcAft>
                <a:spcPts val="400"/>
              </a:spcAft>
              <a:buSzPct val="150000"/>
              <a:buFontTx/>
              <a:buChar char="•"/>
            </a:pPr>
            <a:r>
              <a:rPr lang="en-US" sz="2000" b="1" dirty="0">
                <a:solidFill>
                  <a:srgbClr val="FFC000"/>
                </a:solidFill>
              </a:rPr>
              <a:t> NASA ECHO</a:t>
            </a:r>
          </a:p>
          <a:p>
            <a:pPr marL="742950" lvl="1" indent="-285750">
              <a:lnSpc>
                <a:spcPct val="80000"/>
              </a:lnSpc>
              <a:spcBef>
                <a:spcPts val="400"/>
              </a:spcBef>
              <a:spcAft>
                <a:spcPts val="400"/>
              </a:spcAft>
              <a:buSzPct val="50000"/>
              <a:buFont typeface="Wingdings" pitchFamily="2" charset="2"/>
              <a:buChar char="Ø"/>
            </a:pPr>
            <a:r>
              <a:rPr lang="en-US" sz="1600" b="1" i="1" dirty="0">
                <a:solidFill>
                  <a:schemeClr val="accent1"/>
                </a:solidFill>
                <a:hlinkClick r:id="rId5"/>
              </a:rPr>
              <a:t>https://wist.echo.nasa.gov/api</a:t>
            </a:r>
            <a:r>
              <a:rPr lang="en-US" sz="1600" b="1" i="1" dirty="0" smtClean="0">
                <a:solidFill>
                  <a:schemeClr val="accent1"/>
                </a:solidFill>
                <a:hlinkClick r:id="rId5"/>
              </a:rPr>
              <a:t>/</a:t>
            </a:r>
            <a:endParaRPr lang="en-US" sz="1600" b="1" i="1" dirty="0" smtClean="0">
              <a:solidFill>
                <a:schemeClr val="accent1"/>
              </a:solidFill>
            </a:endParaRPr>
          </a:p>
          <a:p>
            <a:pPr marL="742950" lvl="1" indent="-285750">
              <a:lnSpc>
                <a:spcPct val="80000"/>
              </a:lnSpc>
              <a:spcBef>
                <a:spcPts val="400"/>
              </a:spcBef>
              <a:spcAft>
                <a:spcPts val="400"/>
              </a:spcAft>
              <a:buSzPct val="50000"/>
              <a:buFont typeface="Wingdings" pitchFamily="2" charset="2"/>
              <a:buChar char="Ø"/>
            </a:pPr>
            <a:endParaRPr lang="en-US" sz="1600" b="1" i="1" dirty="0">
              <a:solidFill>
                <a:schemeClr val="accent1"/>
              </a:solidFill>
            </a:endParaRPr>
          </a:p>
          <a:p>
            <a:pPr>
              <a:lnSpc>
                <a:spcPct val="80000"/>
              </a:lnSpc>
              <a:spcBef>
                <a:spcPts val="400"/>
              </a:spcBef>
              <a:spcAft>
                <a:spcPts val="400"/>
              </a:spcAft>
              <a:buSzPct val="150000"/>
              <a:buFontTx/>
              <a:buChar char="•"/>
            </a:pPr>
            <a:r>
              <a:rPr lang="en-US" sz="2000" b="1" dirty="0" smtClean="0">
                <a:solidFill>
                  <a:srgbClr val="FFC000"/>
                </a:solidFill>
              </a:rPr>
              <a:t>Hazards </a:t>
            </a:r>
            <a:r>
              <a:rPr lang="en-US" sz="2000" b="1" dirty="0">
                <a:solidFill>
                  <a:srgbClr val="FFC000"/>
                </a:solidFill>
              </a:rPr>
              <a:t>Data Dist. System</a:t>
            </a:r>
          </a:p>
          <a:p>
            <a:pPr marL="742950" lvl="1" indent="-285750">
              <a:lnSpc>
                <a:spcPct val="80000"/>
              </a:lnSpc>
              <a:spcBef>
                <a:spcPts val="400"/>
              </a:spcBef>
              <a:spcAft>
                <a:spcPts val="400"/>
              </a:spcAft>
              <a:buSzPct val="50000"/>
              <a:buFont typeface="Wingdings" pitchFamily="2" charset="2"/>
              <a:buChar char="Ø"/>
            </a:pPr>
            <a:r>
              <a:rPr lang="en-US" sz="1600" b="1" i="1" dirty="0">
                <a:solidFill>
                  <a:schemeClr val="accent1"/>
                </a:solidFill>
                <a:hlinkClick r:id="rId6"/>
              </a:rPr>
              <a:t>http://hdds.usgs.gov/</a:t>
            </a:r>
            <a:r>
              <a:rPr lang="en-US" sz="1600" b="1" i="1" dirty="0" smtClean="0">
                <a:solidFill>
                  <a:schemeClr val="accent1"/>
                </a:solidFill>
                <a:hlinkClick r:id="rId6"/>
              </a:rPr>
              <a:t>hdds</a:t>
            </a:r>
            <a:endParaRPr lang="en-US" sz="1600" b="1" i="1" dirty="0" smtClean="0">
              <a:solidFill>
                <a:schemeClr val="accent1"/>
              </a:solidFill>
            </a:endParaRPr>
          </a:p>
          <a:p>
            <a:pPr marL="742950" lvl="1" indent="-285750">
              <a:lnSpc>
                <a:spcPct val="80000"/>
              </a:lnSpc>
              <a:spcBef>
                <a:spcPts val="400"/>
              </a:spcBef>
              <a:spcAft>
                <a:spcPts val="400"/>
              </a:spcAft>
              <a:buSzPct val="50000"/>
              <a:buFont typeface="Wingdings" pitchFamily="2" charset="2"/>
              <a:buChar char="Ø"/>
            </a:pPr>
            <a:endParaRPr lang="en-US" sz="1600" b="1" i="1" dirty="0">
              <a:solidFill>
                <a:schemeClr val="accent1"/>
              </a:solidFill>
              <a:latin typeface="Univers Condensed" pitchFamily="34" charset="0"/>
            </a:endParaRPr>
          </a:p>
        </p:txBody>
      </p:sp>
      <p:pic>
        <p:nvPicPr>
          <p:cNvPr id="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91106" y="924740"/>
            <a:ext cx="2943750" cy="19711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58278" y="2309138"/>
            <a:ext cx="2828355" cy="20446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964611" y="3949576"/>
            <a:ext cx="3049654" cy="19810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518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452243" y="196850"/>
            <a:ext cx="85209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2400" b="1" dirty="0" smtClean="0">
                <a:solidFill>
                  <a:srgbClr val="FFC000"/>
                </a:solidFill>
                <a:effectLst>
                  <a:outerShdw blurRad="50800" dist="38100" dir="2700000" algn="tl" rotWithShape="0">
                    <a:srgbClr val="000000">
                      <a:alpha val="43000"/>
                    </a:srgbClr>
                  </a:outerShdw>
                </a:effectLst>
              </a:rPr>
              <a:t>Landsat - the </a:t>
            </a:r>
            <a:r>
              <a:rPr lang="en-US" sz="2400" b="1" dirty="0">
                <a:solidFill>
                  <a:srgbClr val="FFC000"/>
                </a:solidFill>
                <a:effectLst>
                  <a:outerShdw blurRad="50800" dist="38100" dir="2700000" algn="tl" rotWithShape="0">
                    <a:srgbClr val="000000">
                      <a:alpha val="43000"/>
                    </a:srgbClr>
                  </a:outerShdw>
                </a:effectLst>
              </a:rPr>
              <a:t>longest and most comprehensive record of the Earth’s condition ever assembled</a:t>
            </a:r>
            <a:r>
              <a:rPr lang="en-US" sz="2800" b="1" dirty="0">
                <a:solidFill>
                  <a:srgbClr val="FFC000"/>
                </a:solidFill>
                <a:effectLst>
                  <a:outerShdw blurRad="50800" dist="38100" dir="2700000" algn="tl" rotWithShape="0">
                    <a:srgbClr val="000000">
                      <a:alpha val="43000"/>
                    </a:srgbClr>
                  </a:outerShdw>
                </a:effectLst>
              </a:rPr>
              <a:t>.  </a:t>
            </a:r>
          </a:p>
        </p:txBody>
      </p:sp>
      <p:sp>
        <p:nvSpPr>
          <p:cNvPr id="2" name="Rectangle 1"/>
          <p:cNvSpPr/>
          <p:nvPr/>
        </p:nvSpPr>
        <p:spPr>
          <a:xfrm>
            <a:off x="457691" y="4343817"/>
            <a:ext cx="8240222" cy="1631216"/>
          </a:xfrm>
          <a:prstGeom prst="rect">
            <a:avLst/>
          </a:prstGeom>
        </p:spPr>
        <p:txBody>
          <a:bodyPr wrap="square">
            <a:spAutoFit/>
          </a:bodyPr>
          <a:lstStyle/>
          <a:p>
            <a:pPr marL="285750" indent="-285750">
              <a:spcBef>
                <a:spcPts val="0"/>
              </a:spcBef>
              <a:spcAft>
                <a:spcPts val="600"/>
              </a:spcAft>
              <a:buClr>
                <a:srgbClr val="FFC000"/>
              </a:buClr>
              <a:buSzPct val="125000"/>
              <a:buFont typeface="Arial" charset="0"/>
              <a:buChar char="•"/>
              <a:defRPr/>
            </a:pPr>
            <a:r>
              <a:rPr lang="en-US" altLang="ja-JP" sz="1800" dirty="0">
                <a:solidFill>
                  <a:schemeClr val="bg1"/>
                </a:solidFill>
                <a:latin typeface="Arial" charset="0"/>
                <a:ea typeface="ＭＳ Ｐゴシック" charset="-128"/>
                <a:cs typeface="ＭＳ Ｐゴシック" charset="0"/>
              </a:rPr>
              <a:t>The EROS Landsat archive includes more than </a:t>
            </a:r>
            <a:r>
              <a:rPr lang="en-US" altLang="ja-JP" sz="1800" b="1" dirty="0">
                <a:solidFill>
                  <a:srgbClr val="FFC000"/>
                </a:solidFill>
                <a:latin typeface="Arial" charset="0"/>
                <a:ea typeface="ＭＳ Ｐゴシック" charset="-128"/>
                <a:cs typeface="ＭＳ Ｐゴシック" charset="0"/>
              </a:rPr>
              <a:t>4 million images from 1972 to the present</a:t>
            </a:r>
            <a:r>
              <a:rPr lang="en-US" altLang="ja-JP" sz="1800" b="1" dirty="0">
                <a:solidFill>
                  <a:schemeClr val="bg1"/>
                </a:solidFill>
                <a:latin typeface="Arial" charset="0"/>
                <a:ea typeface="ＭＳ Ｐゴシック" charset="-128"/>
                <a:cs typeface="ＭＳ Ｐゴシック" charset="0"/>
              </a:rPr>
              <a:t> </a:t>
            </a:r>
            <a:r>
              <a:rPr lang="en-US" altLang="ja-JP" sz="1800" dirty="0">
                <a:solidFill>
                  <a:schemeClr val="bg1"/>
                </a:solidFill>
                <a:latin typeface="Arial" charset="0"/>
                <a:ea typeface="ＭＳ Ｐゴシック" charset="-128"/>
                <a:cs typeface="ＭＳ Ｐゴシック" charset="0"/>
              </a:rPr>
              <a:t>– and spanning the globe</a:t>
            </a:r>
            <a:r>
              <a:rPr lang="en-US" altLang="ja-JP" sz="1800" dirty="0" smtClean="0">
                <a:solidFill>
                  <a:schemeClr val="bg1"/>
                </a:solidFill>
                <a:latin typeface="Arial" charset="0"/>
                <a:ea typeface="ＭＳ Ｐゴシック" charset="-128"/>
                <a:cs typeface="ＭＳ Ｐゴシック" charset="0"/>
              </a:rPr>
              <a:t>.</a:t>
            </a:r>
            <a:endParaRPr lang="en-US" altLang="ja-JP" sz="1800" dirty="0">
              <a:solidFill>
                <a:schemeClr val="bg1"/>
              </a:solidFill>
              <a:latin typeface="Arial" charset="0"/>
              <a:ea typeface="ＭＳ Ｐゴシック" charset="-128"/>
              <a:cs typeface="ＭＳ Ｐゴシック" charset="0"/>
            </a:endParaRPr>
          </a:p>
          <a:p>
            <a:pPr marL="285750" indent="-285750">
              <a:spcBef>
                <a:spcPts val="0"/>
              </a:spcBef>
              <a:spcAft>
                <a:spcPts val="600"/>
              </a:spcAft>
              <a:buClr>
                <a:srgbClr val="FFC000"/>
              </a:buClr>
              <a:buSzPct val="125000"/>
              <a:buFont typeface="Arial" charset="0"/>
              <a:buChar char="•"/>
              <a:defRPr/>
            </a:pPr>
            <a:r>
              <a:rPr lang="en-US" altLang="ja-JP" sz="1800" dirty="0">
                <a:solidFill>
                  <a:schemeClr val="bg1"/>
                </a:solidFill>
                <a:latin typeface="Arial" charset="0"/>
                <a:ea typeface="ＭＳ Ｐゴシック" charset="-128"/>
                <a:cs typeface="ＭＳ Ｐゴシック" charset="0"/>
              </a:rPr>
              <a:t>All Landsat images are </a:t>
            </a:r>
            <a:r>
              <a:rPr lang="en-US" altLang="ja-JP" sz="1800" b="1" dirty="0">
                <a:solidFill>
                  <a:srgbClr val="FFC000"/>
                </a:solidFill>
                <a:latin typeface="Arial" charset="0"/>
                <a:ea typeface="ＭＳ Ｐゴシック" charset="-128"/>
                <a:cs typeface="ＭＳ Ｐゴシック" charset="0"/>
              </a:rPr>
              <a:t>available to anyone at no cost</a:t>
            </a:r>
            <a:r>
              <a:rPr lang="en-US" altLang="ja-JP" sz="1800" b="1" dirty="0" smtClean="0">
                <a:solidFill>
                  <a:srgbClr val="FFC000"/>
                </a:solidFill>
                <a:latin typeface="Arial" charset="0"/>
                <a:ea typeface="ＭＳ Ｐゴシック" charset="-128"/>
                <a:cs typeface="ＭＳ Ｐゴシック" charset="0"/>
              </a:rPr>
              <a:t>.</a:t>
            </a:r>
            <a:endParaRPr lang="en-US" altLang="ja-JP" sz="1800" b="1" dirty="0">
              <a:solidFill>
                <a:srgbClr val="FFC000"/>
              </a:solidFill>
              <a:latin typeface="Arial" charset="0"/>
              <a:ea typeface="ＭＳ Ｐゴシック" charset="-128"/>
              <a:cs typeface="ＭＳ Ｐゴシック" charset="0"/>
            </a:endParaRPr>
          </a:p>
          <a:p>
            <a:pPr marL="285750" lvl="1" indent="-285750">
              <a:spcBef>
                <a:spcPts val="0"/>
              </a:spcBef>
              <a:spcAft>
                <a:spcPts val="600"/>
              </a:spcAft>
              <a:buClr>
                <a:srgbClr val="FFC000"/>
              </a:buClr>
              <a:buSzPct val="125000"/>
              <a:buFont typeface="Arial" charset="0"/>
              <a:buChar char="•"/>
              <a:defRPr/>
            </a:pPr>
            <a:r>
              <a:rPr lang="en-US" sz="1800" b="1" dirty="0">
                <a:solidFill>
                  <a:srgbClr val="FFC000"/>
                </a:solidFill>
                <a:latin typeface="Arial" charset="0"/>
                <a:ea typeface="ＭＳ Ｐゴシック" charset="-128"/>
                <a:cs typeface="ＭＳ Ｐゴシック" charset="0"/>
              </a:rPr>
              <a:t>Each year nearly 3 million images are distributed</a:t>
            </a:r>
            <a:r>
              <a:rPr lang="en-US" sz="1800" b="1" dirty="0">
                <a:solidFill>
                  <a:schemeClr val="bg1"/>
                </a:solidFill>
                <a:latin typeface="Arial" charset="0"/>
                <a:ea typeface="ＭＳ Ｐゴシック" charset="-128"/>
                <a:cs typeface="ＭＳ Ｐゴシック" charset="0"/>
              </a:rPr>
              <a:t> </a:t>
            </a:r>
            <a:r>
              <a:rPr lang="en-US" sz="1800" dirty="0">
                <a:solidFill>
                  <a:schemeClr val="bg1"/>
                </a:solidFill>
                <a:latin typeface="Arial" charset="0"/>
                <a:ea typeface="ＭＳ Ｐゴシック" charset="-128"/>
                <a:cs typeface="ＭＳ Ｐゴシック" charset="0"/>
              </a:rPr>
              <a:t>to users in over 180 nations and territories.</a:t>
            </a:r>
            <a:endParaRPr lang="en-US" altLang="ja-JP" sz="1800" dirty="0">
              <a:solidFill>
                <a:schemeClr val="bg1"/>
              </a:solidFill>
              <a:latin typeface="Arial" charset="0"/>
              <a:ea typeface="ＭＳ Ｐゴシック" charset="-128"/>
              <a:cs typeface="ＭＳ Ｐゴシック" charset="0"/>
            </a:endParaRPr>
          </a:p>
        </p:txBody>
      </p:sp>
      <p:pic>
        <p:nvPicPr>
          <p:cNvPr id="5" name="Picture 1" descr="Landsat_40_Nelson_Page_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20827" y="1157764"/>
            <a:ext cx="8164512" cy="3128378"/>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31458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a:xfrm>
            <a:off x="381000" y="152400"/>
            <a:ext cx="8305800" cy="914400"/>
          </a:xfrm>
        </p:spPr>
        <p:txBody>
          <a:bodyPr/>
          <a:lstStyle/>
          <a:p>
            <a:pPr>
              <a:defRPr/>
            </a:pPr>
            <a:r>
              <a:rPr lang="en-US" dirty="0">
                <a:latin typeface="Arial" charset="0"/>
                <a:cs typeface="ＭＳ Ｐゴシック" charset="0"/>
              </a:rPr>
              <a:t>Driving the need for Landsat…</a:t>
            </a:r>
          </a:p>
        </p:txBody>
      </p:sp>
      <p:sp>
        <p:nvSpPr>
          <p:cNvPr id="21506" name="Rectangle 3"/>
          <p:cNvSpPr>
            <a:spLocks noGrp="1" noChangeArrowheads="1"/>
          </p:cNvSpPr>
          <p:nvPr>
            <p:ph type="body" idx="4294967295"/>
          </p:nvPr>
        </p:nvSpPr>
        <p:spPr>
          <a:xfrm>
            <a:off x="457200" y="937656"/>
            <a:ext cx="8305800" cy="4495800"/>
          </a:xfrm>
          <a:extLst>
            <a:ext uri="{91240B29-F687-4F45-9708-019B960494DF}">
              <a14:hiddenLine xmlns:a14="http://schemas.microsoft.com/office/drawing/2010/main" w="12700">
                <a:solidFill>
                  <a:srgbClr val="000000"/>
                </a:solidFill>
                <a:miter lim="800000"/>
                <a:headEnd/>
                <a:tailEnd/>
              </a14:hiddenLine>
            </a:ext>
          </a:extLst>
        </p:spPr>
        <p:txBody>
          <a:bodyPr/>
          <a:lstStyle/>
          <a:p>
            <a:pPr>
              <a:buFont typeface="Arial" charset="0"/>
              <a:buChar char="•"/>
            </a:pPr>
            <a:r>
              <a:rPr lang="en-US" sz="2000" dirty="0">
                <a:latin typeface="Arial" charset="0"/>
                <a:cs typeface="ＭＳ Ｐゴシック" charset="0"/>
              </a:rPr>
              <a:t>Science – understanding a changing planet</a:t>
            </a:r>
          </a:p>
          <a:p>
            <a:pPr>
              <a:buFont typeface="Arial" charset="0"/>
              <a:buChar char="•"/>
            </a:pPr>
            <a:r>
              <a:rPr lang="en-US" sz="2000" dirty="0">
                <a:latin typeface="Arial" charset="0"/>
                <a:cs typeface="ＭＳ Ｐゴシック" charset="0"/>
              </a:rPr>
              <a:t>Operational applications – managing and monitoring resources for economic and environmental quality, public health and human well-being, and national security</a:t>
            </a:r>
          </a:p>
          <a:p>
            <a:pPr>
              <a:buFont typeface="Arial" charset="0"/>
              <a:buChar char="•"/>
            </a:pPr>
            <a:r>
              <a:rPr lang="en-US" sz="2000" dirty="0">
                <a:latin typeface="Arial" charset="0"/>
                <a:cs typeface="ＭＳ Ｐゴシック" charset="0"/>
              </a:rPr>
              <a:t>Both require:</a:t>
            </a:r>
            <a:endParaRPr lang="en-US" sz="1800" dirty="0">
              <a:latin typeface="Arial" charset="0"/>
              <a:cs typeface="ＭＳ Ｐゴシック" charset="0"/>
            </a:endParaRPr>
          </a:p>
          <a:p>
            <a:pPr lvl="1">
              <a:buFont typeface="Arial" charset="0"/>
              <a:buChar char="•"/>
            </a:pPr>
            <a:r>
              <a:rPr lang="en-US" sz="1800" dirty="0">
                <a:latin typeface="Arial" charset="0"/>
                <a:cs typeface="ＭＳ Ｐゴシック" charset="0"/>
              </a:rPr>
              <a:t>A global perspective</a:t>
            </a:r>
          </a:p>
          <a:p>
            <a:pPr lvl="1">
              <a:buFont typeface="Arial" charset="0"/>
              <a:buChar char="•"/>
            </a:pPr>
            <a:r>
              <a:rPr lang="en-US" sz="1800" dirty="0">
                <a:latin typeface="Arial" charset="0"/>
                <a:cs typeface="ＭＳ Ｐゴシック" charset="0"/>
              </a:rPr>
              <a:t>A long-term record of observation</a:t>
            </a:r>
          </a:p>
          <a:p>
            <a:pPr lvl="1">
              <a:buFont typeface="Arial" charset="0"/>
              <a:buChar char="•"/>
            </a:pPr>
            <a:r>
              <a:rPr lang="en-US" sz="1800" dirty="0">
                <a:latin typeface="Arial" charset="0"/>
                <a:cs typeface="ＭＳ Ｐゴシック" charset="0"/>
              </a:rPr>
              <a:t>Consistent measurement of key variables or indicators</a:t>
            </a:r>
          </a:p>
          <a:p>
            <a:pPr lvl="1">
              <a:buFont typeface="Arial" charset="0"/>
              <a:buChar char="•"/>
            </a:pPr>
            <a:r>
              <a:rPr lang="en-US" sz="1800" dirty="0">
                <a:latin typeface="Arial" charset="0"/>
                <a:cs typeface="ＭＳ Ｐゴシック" charset="0"/>
              </a:rPr>
              <a:t>Affordability and accessibility</a:t>
            </a:r>
          </a:p>
        </p:txBody>
      </p:sp>
      <p:sp>
        <p:nvSpPr>
          <p:cNvPr id="4" name="Rectangle 3"/>
          <p:cNvSpPr>
            <a:spLocks noChangeArrowheads="1"/>
          </p:cNvSpPr>
          <p:nvPr/>
        </p:nvSpPr>
        <p:spPr bwMode="auto">
          <a:xfrm>
            <a:off x="167242" y="4088856"/>
            <a:ext cx="8834437" cy="1714500"/>
          </a:xfrm>
          <a:prstGeom prst="rect">
            <a:avLst/>
          </a:prstGeom>
          <a:solidFill>
            <a:srgbClr val="CCCCCC"/>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p>
            <a:pPr algn="ctr" defTabSz="457200" fontAlgn="auto">
              <a:spcBef>
                <a:spcPts val="0"/>
              </a:spcBef>
              <a:spcAft>
                <a:spcPts val="0"/>
              </a:spcAft>
              <a:defRPr/>
            </a:pPr>
            <a:endParaRPr lang="en-US" b="1" dirty="0">
              <a:solidFill>
                <a:schemeClr val="lt1"/>
              </a:solidFill>
              <a:latin typeface="+mn-lt"/>
              <a:ea typeface="+mn-ea"/>
              <a:cs typeface="+mn-cs"/>
            </a:endParaRPr>
          </a:p>
        </p:txBody>
      </p:sp>
      <p:sp>
        <p:nvSpPr>
          <p:cNvPr id="21508" name="TextBox 3"/>
          <p:cNvSpPr txBox="1">
            <a:spLocks noChangeArrowheads="1"/>
          </p:cNvSpPr>
          <p:nvPr/>
        </p:nvSpPr>
        <p:spPr bwMode="auto">
          <a:xfrm>
            <a:off x="192642" y="4090444"/>
            <a:ext cx="3643312"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defRPr>
            </a:lvl2pPr>
            <a:lvl3pPr marL="1143000" indent="-228600" defTabSz="457200" eaLnBrk="0" hangingPunct="0">
              <a:defRPr sz="2400">
                <a:solidFill>
                  <a:schemeClr val="tx1"/>
                </a:solidFill>
                <a:latin typeface="Arial" charset="0"/>
                <a:ea typeface="ヒラギノ角ゴ Pro W3" charset="0"/>
              </a:defRPr>
            </a:lvl3pPr>
            <a:lvl4pPr marL="1600200" indent="-228600" defTabSz="457200" eaLnBrk="0" hangingPunct="0">
              <a:defRPr sz="2400">
                <a:solidFill>
                  <a:schemeClr val="tx1"/>
                </a:solidFill>
                <a:latin typeface="Arial" charset="0"/>
                <a:ea typeface="ヒラギノ角ゴ Pro W3" charset="0"/>
              </a:defRPr>
            </a:lvl4pPr>
            <a:lvl5pPr marL="2057400" indent="-228600" defTabSz="4572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spcAft>
                <a:spcPts val="600"/>
              </a:spcAft>
            </a:pPr>
            <a:r>
              <a:rPr lang="en-US" sz="1400" b="1">
                <a:latin typeface="Calibri" charset="0"/>
                <a:cs typeface="ＭＳ Ｐゴシック" charset="0"/>
              </a:rPr>
              <a:t>Diverse uses of Landsat data include:</a:t>
            </a:r>
          </a:p>
          <a:p>
            <a:pPr eaLnBrk="1" hangingPunct="1">
              <a:spcAft>
                <a:spcPts val="600"/>
              </a:spcAft>
              <a:buFont typeface="Arial" charset="0"/>
              <a:buChar char="•"/>
            </a:pPr>
            <a:r>
              <a:rPr lang="en-US" sz="1200" b="1">
                <a:latin typeface="Calibri" charset="0"/>
                <a:cs typeface="ＭＳ Ｐゴシック" charset="0"/>
              </a:rPr>
              <a:t>Agricultural</a:t>
            </a:r>
          </a:p>
          <a:p>
            <a:pPr eaLnBrk="1" hangingPunct="1">
              <a:spcAft>
                <a:spcPts val="600"/>
              </a:spcAft>
              <a:buFont typeface="Arial" charset="0"/>
              <a:buChar char="•"/>
            </a:pPr>
            <a:r>
              <a:rPr lang="en-US" sz="1200" b="1">
                <a:latin typeface="Calibri" charset="0"/>
                <a:cs typeface="ＭＳ Ｐゴシック" charset="0"/>
              </a:rPr>
              <a:t>Mapping</a:t>
            </a:r>
          </a:p>
          <a:p>
            <a:pPr eaLnBrk="1" hangingPunct="1">
              <a:spcAft>
                <a:spcPts val="600"/>
              </a:spcAft>
              <a:buFont typeface="Arial" charset="0"/>
              <a:buChar char="•"/>
            </a:pPr>
            <a:r>
              <a:rPr lang="en-US" sz="1200" b="1">
                <a:latin typeface="Calibri" charset="0"/>
                <a:cs typeface="ＭＳ Ｐゴシック" charset="0"/>
              </a:rPr>
              <a:t>Fire/Disaster Management </a:t>
            </a:r>
          </a:p>
          <a:p>
            <a:pPr eaLnBrk="1" hangingPunct="1">
              <a:spcAft>
                <a:spcPts val="600"/>
              </a:spcAft>
              <a:buFont typeface="Arial" charset="0"/>
              <a:buChar char="•"/>
            </a:pPr>
            <a:r>
              <a:rPr lang="en-US" sz="1200" b="1">
                <a:latin typeface="Calibri" charset="0"/>
                <a:cs typeface="ＭＳ Ｐゴシック" charset="0"/>
              </a:rPr>
              <a:t>Carbon Inventory/Credits</a:t>
            </a:r>
          </a:p>
          <a:p>
            <a:pPr eaLnBrk="1" hangingPunct="1">
              <a:spcAft>
                <a:spcPts val="600"/>
              </a:spcAft>
              <a:buFont typeface="Arial" charset="0"/>
              <a:buChar char="•"/>
            </a:pPr>
            <a:r>
              <a:rPr lang="en-US" sz="1200" b="1">
                <a:latin typeface="Calibri" charset="0"/>
                <a:cs typeface="ＭＳ Ｐゴシック" charset="0"/>
              </a:rPr>
              <a:t>Land Use Planning</a:t>
            </a:r>
          </a:p>
          <a:p>
            <a:pPr eaLnBrk="1" hangingPunct="1">
              <a:spcAft>
                <a:spcPts val="600"/>
              </a:spcAft>
              <a:buFont typeface="Arial" charset="0"/>
              <a:buChar char="•"/>
            </a:pPr>
            <a:endParaRPr lang="en-US" sz="1200" b="1">
              <a:latin typeface="Calibri" charset="0"/>
              <a:cs typeface="ＭＳ Ｐゴシック" charset="0"/>
            </a:endParaRPr>
          </a:p>
        </p:txBody>
      </p:sp>
      <p:sp>
        <p:nvSpPr>
          <p:cNvPr id="21509" name="TextBox 4"/>
          <p:cNvSpPr txBox="1">
            <a:spLocks noChangeArrowheads="1"/>
          </p:cNvSpPr>
          <p:nvPr/>
        </p:nvSpPr>
        <p:spPr bwMode="auto">
          <a:xfrm>
            <a:off x="3067604" y="4131719"/>
            <a:ext cx="2225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defRPr>
            </a:lvl2pPr>
            <a:lvl3pPr marL="1143000" indent="-228600" defTabSz="457200" eaLnBrk="0" hangingPunct="0">
              <a:defRPr sz="2400">
                <a:solidFill>
                  <a:schemeClr val="tx1"/>
                </a:solidFill>
                <a:latin typeface="Arial" charset="0"/>
                <a:ea typeface="ヒラギノ角ゴ Pro W3" charset="0"/>
              </a:defRPr>
            </a:lvl3pPr>
            <a:lvl4pPr marL="1600200" indent="-228600" defTabSz="457200" eaLnBrk="0" hangingPunct="0">
              <a:defRPr sz="2400">
                <a:solidFill>
                  <a:schemeClr val="tx1"/>
                </a:solidFill>
                <a:latin typeface="Arial" charset="0"/>
                <a:ea typeface="ヒラギノ角ゴ Pro W3" charset="0"/>
              </a:defRPr>
            </a:lvl4pPr>
            <a:lvl5pPr marL="2057400" indent="-228600" defTabSz="4572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spcAft>
                <a:spcPts val="600"/>
              </a:spcAft>
              <a:buFont typeface="Arial" charset="0"/>
              <a:buChar char="•"/>
            </a:pPr>
            <a:endParaRPr lang="en-US" sz="1200" b="1" dirty="0">
              <a:latin typeface="Calibri" charset="0"/>
              <a:cs typeface="ＭＳ Ｐゴシック" charset="0"/>
            </a:endParaRPr>
          </a:p>
          <a:p>
            <a:pPr eaLnBrk="1" hangingPunct="1">
              <a:spcAft>
                <a:spcPts val="600"/>
              </a:spcAft>
              <a:buFont typeface="Arial" charset="0"/>
              <a:buChar char="•"/>
            </a:pPr>
            <a:r>
              <a:rPr lang="en-US" sz="1200" b="1" dirty="0">
                <a:latin typeface="Calibri" charset="0"/>
                <a:cs typeface="ＭＳ Ｐゴシック" charset="0"/>
              </a:rPr>
              <a:t>Deforestation</a:t>
            </a:r>
          </a:p>
          <a:p>
            <a:pPr eaLnBrk="1" hangingPunct="1">
              <a:spcAft>
                <a:spcPts val="600"/>
              </a:spcAft>
              <a:buFont typeface="Arial" charset="0"/>
              <a:buChar char="•"/>
            </a:pPr>
            <a:r>
              <a:rPr lang="en-US" sz="1200" b="1" dirty="0">
                <a:latin typeface="Calibri" charset="0"/>
                <a:cs typeface="ＭＳ Ｐゴシック" charset="0"/>
              </a:rPr>
              <a:t>Global Change </a:t>
            </a:r>
          </a:p>
          <a:p>
            <a:pPr eaLnBrk="1" hangingPunct="1">
              <a:spcAft>
                <a:spcPts val="600"/>
              </a:spcAft>
              <a:buFont typeface="Arial" charset="0"/>
              <a:buChar char="•"/>
            </a:pPr>
            <a:r>
              <a:rPr lang="en-US" sz="1200" b="1" dirty="0">
                <a:latin typeface="Calibri" charset="0"/>
                <a:cs typeface="ＭＳ Ｐゴシック" charset="0"/>
              </a:rPr>
              <a:t>Flood management </a:t>
            </a:r>
          </a:p>
          <a:p>
            <a:pPr eaLnBrk="1" hangingPunct="1">
              <a:spcAft>
                <a:spcPts val="600"/>
              </a:spcAft>
              <a:buFont typeface="Arial" charset="0"/>
              <a:buChar char="•"/>
            </a:pPr>
            <a:r>
              <a:rPr lang="en-US" sz="1200" b="1" dirty="0">
                <a:latin typeface="Calibri" charset="0"/>
                <a:cs typeface="ＭＳ Ｐゴシック" charset="0"/>
              </a:rPr>
              <a:t>National Security</a:t>
            </a:r>
          </a:p>
          <a:p>
            <a:pPr eaLnBrk="1" hangingPunct="1">
              <a:spcAft>
                <a:spcPts val="600"/>
              </a:spcAft>
              <a:buFont typeface="Arial" charset="0"/>
              <a:buChar char="•"/>
            </a:pPr>
            <a:r>
              <a:rPr lang="en-US" sz="1200" b="1" dirty="0">
                <a:latin typeface="Calibri" charset="0"/>
                <a:cs typeface="ＭＳ Ｐゴシック" charset="0"/>
              </a:rPr>
              <a:t>Ecosystem Management </a:t>
            </a:r>
          </a:p>
        </p:txBody>
      </p:sp>
      <p:sp>
        <p:nvSpPr>
          <p:cNvPr id="21510" name="TextBox 5"/>
          <p:cNvSpPr txBox="1">
            <a:spLocks noChangeArrowheads="1"/>
          </p:cNvSpPr>
          <p:nvPr/>
        </p:nvSpPr>
        <p:spPr bwMode="auto">
          <a:xfrm>
            <a:off x="5588075" y="4143386"/>
            <a:ext cx="28765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defRPr>
            </a:lvl2pPr>
            <a:lvl3pPr marL="1143000" indent="-228600" defTabSz="457200" eaLnBrk="0" hangingPunct="0">
              <a:defRPr sz="2400">
                <a:solidFill>
                  <a:schemeClr val="tx1"/>
                </a:solidFill>
                <a:latin typeface="Arial" charset="0"/>
                <a:ea typeface="ヒラギノ角ゴ Pro W3" charset="0"/>
              </a:defRPr>
            </a:lvl3pPr>
            <a:lvl4pPr marL="1600200" indent="-228600" defTabSz="457200" eaLnBrk="0" hangingPunct="0">
              <a:defRPr sz="2400">
                <a:solidFill>
                  <a:schemeClr val="tx1"/>
                </a:solidFill>
                <a:latin typeface="Arial" charset="0"/>
                <a:ea typeface="ヒラギノ角ゴ Pro W3" charset="0"/>
              </a:defRPr>
            </a:lvl4pPr>
            <a:lvl5pPr marL="2057400" indent="-228600" defTabSz="4572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spcAft>
                <a:spcPts val="600"/>
              </a:spcAft>
              <a:buFont typeface="Arial" charset="0"/>
              <a:buChar char="•"/>
            </a:pPr>
            <a:endParaRPr lang="en-US" sz="1200" b="1" dirty="0">
              <a:latin typeface="Calibri" charset="0"/>
              <a:cs typeface="ＭＳ Ｐゴシック" charset="0"/>
            </a:endParaRPr>
          </a:p>
          <a:p>
            <a:pPr eaLnBrk="1" hangingPunct="1">
              <a:spcAft>
                <a:spcPts val="600"/>
              </a:spcAft>
              <a:buFont typeface="Arial" charset="0"/>
              <a:buChar char="•"/>
            </a:pPr>
            <a:r>
              <a:rPr lang="en-US" sz="1200" b="1" dirty="0">
                <a:latin typeface="Calibri" charset="0"/>
                <a:cs typeface="ＭＳ Ｐゴシック" charset="0"/>
              </a:rPr>
              <a:t>Land Use/Land Cover Classification</a:t>
            </a:r>
          </a:p>
          <a:p>
            <a:pPr eaLnBrk="1" hangingPunct="1">
              <a:spcAft>
                <a:spcPts val="600"/>
              </a:spcAft>
              <a:buFont typeface="Arial" charset="0"/>
              <a:buChar char="•"/>
            </a:pPr>
            <a:r>
              <a:rPr lang="en-US" sz="1200" b="1" dirty="0">
                <a:latin typeface="Calibri" charset="0"/>
                <a:cs typeface="ＭＳ Ｐゴシック" charset="0"/>
              </a:rPr>
              <a:t>Water Resources Management</a:t>
            </a:r>
          </a:p>
          <a:p>
            <a:pPr eaLnBrk="1" hangingPunct="1">
              <a:spcAft>
                <a:spcPts val="600"/>
              </a:spcAft>
              <a:buFont typeface="Arial" charset="0"/>
              <a:buChar char="•"/>
            </a:pPr>
            <a:r>
              <a:rPr lang="en-US" sz="1200" b="1" dirty="0">
                <a:latin typeface="Calibri" charset="0"/>
                <a:cs typeface="ＭＳ Ｐゴシック" charset="0"/>
              </a:rPr>
              <a:t>Glacier Monitoring</a:t>
            </a:r>
          </a:p>
          <a:p>
            <a:pPr eaLnBrk="1" hangingPunct="1">
              <a:spcAft>
                <a:spcPts val="600"/>
              </a:spcAft>
              <a:buFont typeface="Arial" charset="0"/>
              <a:buChar char="•"/>
            </a:pPr>
            <a:r>
              <a:rPr lang="en-US" sz="1200" b="1" dirty="0">
                <a:latin typeface="Calibri" charset="0"/>
                <a:cs typeface="ＭＳ Ｐゴシック" charset="0"/>
              </a:rPr>
              <a:t>Insurance Risk Management</a:t>
            </a:r>
          </a:p>
          <a:p>
            <a:pPr eaLnBrk="1" hangingPunct="1">
              <a:spcAft>
                <a:spcPts val="600"/>
              </a:spcAft>
              <a:buFont typeface="Arial" charset="0"/>
              <a:buChar char="•"/>
            </a:pPr>
            <a:r>
              <a:rPr lang="en-US" sz="1200" b="1" dirty="0">
                <a:latin typeface="Calibri" charset="0"/>
                <a:cs typeface="ＭＳ Ｐゴシック" charset="0"/>
              </a:rPr>
              <a:t>International Treaty Management </a:t>
            </a:r>
          </a:p>
          <a:p>
            <a:pPr eaLnBrk="1" hangingPunct="1">
              <a:spcAft>
                <a:spcPts val="600"/>
              </a:spcAft>
            </a:pPr>
            <a:r>
              <a:rPr lang="en-US" sz="1200" b="1" dirty="0">
                <a:latin typeface="Calibri" charset="0"/>
                <a:cs typeface="ＭＳ Ｐゴシック" charset="0"/>
              </a:rPr>
              <a:t> </a:t>
            </a:r>
          </a:p>
          <a:p>
            <a:pPr eaLnBrk="1" hangingPunct="1">
              <a:spcAft>
                <a:spcPts val="600"/>
              </a:spcAft>
              <a:buFont typeface="Arial" charset="0"/>
              <a:buChar char="•"/>
            </a:pPr>
            <a:endParaRPr lang="en-US" sz="1200" b="1" dirty="0">
              <a:latin typeface="Calibri" charset="0"/>
              <a:cs typeface="ＭＳ Ｐゴシック" charset="0"/>
            </a:endParaRPr>
          </a:p>
        </p:txBody>
      </p:sp>
    </p:spTree>
    <p:extLst>
      <p:ext uri="{BB962C8B-B14F-4D97-AF65-F5344CB8AC3E}">
        <p14:creationId xmlns:p14="http://schemas.microsoft.com/office/powerpoint/2010/main" val="2549852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18350</TotalTime>
  <Pages>4</Pages>
  <Words>1522</Words>
  <Application>Microsoft Office PowerPoint</Application>
  <PresentationFormat>On-screen Show (4:3)</PresentationFormat>
  <Paragraphs>288</Paragraphs>
  <Slides>21</Slides>
  <Notes>12</Notes>
  <HiddenSlides>0</HiddenSlides>
  <MMClips>0</MMClips>
  <ScaleCrop>false</ScaleCrop>
  <HeadingPairs>
    <vt:vector size="8" baseType="variant">
      <vt:variant>
        <vt:lpstr>Theme</vt:lpstr>
      </vt:variant>
      <vt:variant>
        <vt:i4>1</vt:i4>
      </vt:variant>
      <vt:variant>
        <vt:lpstr>Embedded OLE Servers</vt:lpstr>
      </vt:variant>
      <vt:variant>
        <vt:i4>2</vt:i4>
      </vt:variant>
      <vt:variant>
        <vt:lpstr>Slide Titles</vt:lpstr>
      </vt:variant>
      <vt:variant>
        <vt:i4>21</vt:i4>
      </vt:variant>
      <vt:variant>
        <vt:lpstr>Custom Shows</vt:lpstr>
      </vt:variant>
      <vt:variant>
        <vt:i4>1</vt:i4>
      </vt:variant>
    </vt:vector>
  </HeadingPairs>
  <TitlesOfParts>
    <vt:vector size="25" baseType="lpstr">
      <vt:lpstr>Office Theme</vt:lpstr>
      <vt:lpstr>Image</vt:lpstr>
      <vt:lpstr>Microsoft Draw Drawing</vt:lpstr>
      <vt:lpstr>PowerPoint Presentation</vt:lpstr>
      <vt:lpstr>EROS Campus</vt:lpstr>
      <vt:lpstr>    EROS Mission</vt:lpstr>
      <vt:lpstr>PowerPoint Presentation</vt:lpstr>
      <vt:lpstr>PowerPoint Presentation</vt:lpstr>
      <vt:lpstr>PowerPoint Presentation</vt:lpstr>
      <vt:lpstr>PowerPoint Presentation</vt:lpstr>
      <vt:lpstr>PowerPoint Presentation</vt:lpstr>
      <vt:lpstr>Driving the need for Landsat…</vt:lpstr>
      <vt:lpstr>U.S. Landsat Archive  (August 1, 2013)</vt:lpstr>
      <vt:lpstr>Landsat 8 Launched Feb. 11, 1013</vt:lpstr>
      <vt:lpstr>Landsat 8 Operations</vt:lpstr>
      <vt:lpstr>Landsat 8 Capabilities: More, Better, New Data</vt:lpstr>
      <vt:lpstr>Land Change Science </vt:lpstr>
      <vt:lpstr>PowerPoint Presentation</vt:lpstr>
      <vt:lpstr>PowerPoint Presentation</vt:lpstr>
      <vt:lpstr>2006 National Land Cover</vt:lpstr>
      <vt:lpstr>2001-2006 Agricultural Change: Farmington, NM</vt:lpstr>
      <vt:lpstr>PowerPoint Presentation</vt:lpstr>
      <vt:lpstr>PowerPoint Presentation</vt:lpstr>
      <vt:lpstr>PowerPoint Presentation</vt:lpstr>
      <vt:lpstr>Custom Show 1</vt:lpstr>
    </vt:vector>
  </TitlesOfParts>
  <Company>USGS</Company>
  <LinksUpToDate>false</LinksUpToDate>
  <SharedDoc>false</SharedDoc>
  <HyperlinkBase>http://www.usgs.gov/visual-id/specs/slides/slide.html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Design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Brown, Jesslyn</cp:lastModifiedBy>
  <cp:revision>382</cp:revision>
  <cp:lastPrinted>2012-12-17T21:28:28Z</cp:lastPrinted>
  <dcterms:created xsi:type="dcterms:W3CDTF">2011-02-08T14:39:04Z</dcterms:created>
  <dcterms:modified xsi:type="dcterms:W3CDTF">2014-02-12T20:38:41Z</dcterms:modified>
</cp:coreProperties>
</file>